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9" r:id="rId22"/>
    <p:sldId id="280" r:id="rId23"/>
    <p:sldId id="281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3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A4AD-9F24-49D2-A5EA-9AF886B5E681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E37D0-7A1E-41BA-896B-9F6CFFBB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8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pics and TAbularISI 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3460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f9bede2aa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f9bede2aa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86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f9bede2aa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f9bede2aa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that’s not how we calculate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2764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9bede2aa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f9bede2aa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that’s not how we calculate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364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9bede2aa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f9bede2aa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5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51ad3069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51ad3069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clear!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962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9bede2a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9bede2a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= disambiguous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21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7ade452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f7ade452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821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f9bede2a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f9bede2a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9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9bede2a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f9bede2a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127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f9bede2a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f9bede2a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71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f9bede2a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f9bede2a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79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9bede2aa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f9bede2aa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935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f815b5542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f815b5542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is high precision. </a:t>
            </a:r>
            <a:r>
              <a:rPr lang="en">
                <a:solidFill>
                  <a:schemeClr val="dk1"/>
                </a:solidFill>
              </a:rPr>
              <a:t>A very hand built approach that got us 0.96 precision (but low recall) on Round 4 CEA.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0961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f9bede2aa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f9bede2aa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2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f815b55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f815b55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down the tree till we lack support (until a threshold).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93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9bede2a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f9bede2a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18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f9bede2aa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f9bede2aa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78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f9bede2a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f9bede2a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93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9bede2a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9bede2aa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6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f9bede2a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f9bede2a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= disambiguous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612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f9bede2a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f9bede2a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04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f9bede2aa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f9bede2aa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= disambiguous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86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986" y="0"/>
            <a:ext cx="8736013" cy="1138363"/>
          </a:xfrm>
          <a:effectLst/>
        </p:spPr>
        <p:txBody>
          <a:bodyPr/>
          <a:lstStyle>
            <a:lvl1pPr algn="l">
              <a:defRPr sz="4050" b="1" i="0" baseline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114" y="6642556"/>
            <a:ext cx="40777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B989-491E-49A8-9E48-2614FF9BCE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987" y="1359673"/>
            <a:ext cx="8736013" cy="519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4178"/>
            <a:ext cx="7772400" cy="1470025"/>
          </a:xfrm>
          <a:effectLst/>
        </p:spPr>
        <p:txBody>
          <a:bodyPr/>
          <a:lstStyle>
            <a:lvl1pPr algn="ctr">
              <a:defRPr sz="4400" b="1" i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2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61230"/>
            <a:ext cx="7772400" cy="1362075"/>
          </a:xfrm>
        </p:spPr>
        <p:txBody>
          <a:bodyPr anchor="t"/>
          <a:lstStyle>
            <a:lvl1pPr algn="ctr">
              <a:defRPr sz="6000" b="1" i="0" cap="none" baseline="0">
                <a:solidFill>
                  <a:schemeClr val="accent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Subsection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23303"/>
            <a:ext cx="7772400" cy="50266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1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686800" cy="1137035"/>
          </a:xfrm>
        </p:spPr>
        <p:txBody>
          <a:bodyPr/>
          <a:lstStyle>
            <a:lvl1pPr>
              <a:defRPr sz="4050" b="1" i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114" y="6558981"/>
            <a:ext cx="4077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BB93CD-758C-4CC8-81CD-C84F1D233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686800" cy="11370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53281" y="6558981"/>
            <a:ext cx="4077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1127234"/>
          </a:xfrm>
          <a:effectLst/>
        </p:spPr>
        <p:txBody>
          <a:bodyPr>
            <a:noAutofit/>
          </a:bodyPr>
          <a:lstStyle>
            <a:lvl1pPr>
              <a:defRPr sz="4050" b="1" i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88145-80A6-2D4F-83FE-ECD8366F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114" y="6622566"/>
            <a:ext cx="40777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D7B12F-9450-6348-8B6B-1FB5A4E1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114" y="6622566"/>
            <a:ext cx="40777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200"/>
              </a:spcBef>
              <a:spcAft>
                <a:spcPts val="0"/>
              </a:spcAft>
              <a:buSzPts val="1200"/>
              <a:buChar char="»"/>
              <a:defRPr/>
            </a:lvl5pPr>
            <a:lvl6pPr marL="2743200" lvl="5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763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"/>
            <a:ext cx="8686800" cy="11449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7624"/>
            <a:ext cx="8686800" cy="535385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8B382-B7E7-714D-B849-604A54E5D6BA}"/>
              </a:ext>
            </a:extLst>
          </p:cNvPr>
          <p:cNvSpPr txBox="1"/>
          <p:nvPr/>
        </p:nvSpPr>
        <p:spPr>
          <a:xfrm>
            <a:off x="2" y="6604837"/>
            <a:ext cx="9144001" cy="2734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endParaRPr lang="en-US" sz="1013" dirty="0">
              <a:solidFill>
                <a:prstClr val="black"/>
              </a:solidFill>
            </a:endParaRPr>
          </a:p>
        </p:txBody>
      </p:sp>
      <p:pic>
        <p:nvPicPr>
          <p:cNvPr id="10" name="Picture 10" descr="isi.png">
            <a:extLst>
              <a:ext uri="{FF2B5EF4-FFF2-40B4-BE49-F238E27FC236}">
                <a16:creationId xmlns:a16="http://schemas.microsoft.com/office/drawing/2014/main" id="{9D5FA36C-23F2-824F-995D-EADD936BF9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" y="6648403"/>
            <a:ext cx="2149783" cy="18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ormal_Viterbi_GoldOnCard_NoBG.eps">
            <a:extLst>
              <a:ext uri="{FF2B5EF4-FFF2-40B4-BE49-F238E27FC236}">
                <a16:creationId xmlns:a16="http://schemas.microsoft.com/office/drawing/2014/main" id="{5A72FD47-8219-5944-B107-F2D9DD15F4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1"/>
          <a:stretch/>
        </p:blipFill>
        <p:spPr bwMode="auto">
          <a:xfrm>
            <a:off x="8158912" y="6663744"/>
            <a:ext cx="952433" cy="1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marL="0" marR="0" indent="0" algn="l" defTabSz="3429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chemeClr val="accent2"/>
          </a:solidFill>
          <a:effectLst/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0" indent="0" algn="l" defTabSz="3429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27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  <a:lvl2pPr marL="8335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tabLst/>
        <a:defRPr sz="1500" b="1" i="0" kern="1200">
          <a:solidFill>
            <a:schemeClr val="tx1">
              <a:lumMod val="50000"/>
              <a:lumOff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685800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35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028700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2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371600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2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ecominghuman.ai/word-vectorizing-and-statistical-meaning-of-tf-idf-d45f3142be6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sc-isi-i2/wikidata-wikifie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Entity Linking to Knowledge Graphs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Avijit</a:t>
            </a:r>
            <a:r>
              <a:rPr lang="en-US" dirty="0"/>
              <a:t> </a:t>
            </a:r>
            <a:r>
              <a:rPr lang="en-US" dirty="0" err="1"/>
              <a:t>Thawani</a:t>
            </a:r>
            <a:r>
              <a:rPr lang="en-US" dirty="0"/>
              <a:t>, </a:t>
            </a:r>
            <a:r>
              <a:rPr lang="en-US" dirty="0" err="1"/>
              <a:t>Minda</a:t>
            </a:r>
            <a:r>
              <a:rPr lang="en-US" dirty="0"/>
              <a:t> Hu, </a:t>
            </a:r>
            <a:r>
              <a:rPr lang="en-US" dirty="0" err="1"/>
              <a:t>Erdong</a:t>
            </a:r>
            <a:r>
              <a:rPr lang="en-US" dirty="0"/>
              <a:t> Hu, Husain Zafar, </a:t>
            </a:r>
            <a:r>
              <a:rPr lang="en-US" dirty="0" err="1"/>
              <a:t>Naren</a:t>
            </a:r>
            <a:r>
              <a:rPr lang="en-US" dirty="0"/>
              <a:t> </a:t>
            </a:r>
            <a:r>
              <a:rPr lang="en-US" dirty="0" err="1"/>
              <a:t>Teja</a:t>
            </a:r>
            <a:r>
              <a:rPr lang="en-US" dirty="0"/>
              <a:t> </a:t>
            </a:r>
            <a:r>
              <a:rPr lang="en-US" dirty="0" err="1"/>
              <a:t>Divvala</a:t>
            </a:r>
            <a:r>
              <a:rPr lang="en-US" dirty="0"/>
              <a:t>, Amandeep Singh, Ehsan </a:t>
            </a:r>
            <a:r>
              <a:rPr lang="en-US" dirty="0" err="1"/>
              <a:t>Qasemi</a:t>
            </a:r>
            <a:r>
              <a:rPr lang="en-US" dirty="0"/>
              <a:t>, Pedro </a:t>
            </a:r>
            <a:r>
              <a:rPr lang="en-US" dirty="0" err="1"/>
              <a:t>Szekely</a:t>
            </a:r>
            <a:r>
              <a:rPr lang="en-US" dirty="0"/>
              <a:t>, and Jay </a:t>
            </a:r>
            <a:r>
              <a:rPr lang="en-US" dirty="0" err="1"/>
              <a:t>Pujara</a:t>
            </a:r>
            <a:endParaRPr lang="en-US" dirty="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r="13948" b="9616"/>
          <a:stretch/>
        </p:blipFill>
        <p:spPr>
          <a:xfrm>
            <a:off x="3260014" y="1257726"/>
            <a:ext cx="2623975" cy="88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28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26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7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" name="Google Shape;144;p27"/>
          <p:cNvSpPr txBox="1"/>
          <p:nvPr/>
        </p:nvSpPr>
        <p:spPr>
          <a:xfrm rot="-761946">
            <a:off x="300294" y="1558142"/>
            <a:ext cx="963468" cy="6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EASY!</a:t>
            </a:r>
            <a:endParaRPr sz="24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 rot="-761946">
            <a:off x="300294" y="4125867"/>
            <a:ext cx="963468" cy="6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EASY!</a:t>
            </a:r>
            <a:endParaRPr sz="24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 rot="-761946">
            <a:off x="300294" y="4923567"/>
            <a:ext cx="963468" cy="6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EASY!</a:t>
            </a:r>
            <a:endParaRPr sz="24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8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8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2" name="Google Shape;152;p28"/>
          <p:cNvSpPr txBox="1"/>
          <p:nvPr/>
        </p:nvSpPr>
        <p:spPr>
          <a:xfrm rot="-761946">
            <a:off x="300294" y="1558142"/>
            <a:ext cx="963468" cy="6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EASY!</a:t>
            </a:r>
            <a:endParaRPr sz="24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 rot="-761946">
            <a:off x="300294" y="4125867"/>
            <a:ext cx="963468" cy="6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EASY!</a:t>
            </a:r>
            <a:endParaRPr sz="24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 rot="-761946">
            <a:off x="300294" y="4923567"/>
            <a:ext cx="963468" cy="6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EASY!</a:t>
            </a:r>
            <a:endParaRPr sz="24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4342575" y="3008550"/>
            <a:ext cx="4593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" sz="2400" i="1">
                <a:latin typeface="Calibri"/>
                <a:ea typeface="Calibri"/>
                <a:cs typeface="Calibri"/>
                <a:sym typeface="Calibri"/>
              </a:rPr>
              <a:t>Easy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can be redefined.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83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1" name="Google Shape;161;p29"/>
          <p:cNvGraphicFramePr/>
          <p:nvPr/>
        </p:nvGraphicFramePr>
        <p:xfrm>
          <a:off x="4137367" y="3332653"/>
          <a:ext cx="4599775" cy="1783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Semantic Feature</a:t>
                      </a:r>
                      <a:endParaRPr sz="1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FF0000"/>
                          </a:solidFill>
                        </a:rPr>
                      </a:b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Person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FF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0000FF"/>
                          </a:solidFill>
                        </a:rPr>
                      </a:br>
                      <a:r>
                        <a:rPr lang="en" sz="1200">
                          <a:solidFill>
                            <a:srgbClr val="0000FF"/>
                          </a:solidFill>
                        </a:rPr>
                        <a:t>Saint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9900FF"/>
                          </a:solidFill>
                        </a:rPr>
                      </a:b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Singer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dbp:</a:t>
                      </a:r>
                      <a:br>
                        <a:rPr lang="en" sz="1200">
                          <a:solidFill>
                            <a:srgbClr val="38761D"/>
                          </a:solidFill>
                        </a:rPr>
                      </a:b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Religion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dbp:</a:t>
                      </a:r>
                      <a:br>
                        <a:rPr lang="en" sz="1200">
                          <a:solidFill>
                            <a:srgbClr val="B45F06"/>
                          </a:solidFill>
                        </a:rPr>
                      </a:b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Albums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dbr: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madonna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dbr: saint_ madonna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" name="Google Shape;162;p29"/>
          <p:cNvSpPr/>
          <p:nvPr/>
        </p:nvSpPr>
        <p:spPr>
          <a:xfrm rot="3190390">
            <a:off x="3575508" y="3753388"/>
            <a:ext cx="478980" cy="3223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99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approach</a:t>
            </a: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700" y="2094500"/>
            <a:ext cx="7342976" cy="302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81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en" dirty="0"/>
              <a:t>The insight</a:t>
            </a:r>
            <a:endParaRPr dirty="0"/>
          </a:p>
        </p:txBody>
      </p:sp>
      <p:sp>
        <p:nvSpPr>
          <p:cNvPr id="174" name="Google Shape;174;p31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"/>
              <a:t>Generate candidates</a:t>
            </a:r>
            <a:endParaRPr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/>
              <a:t>Annotate easy cells</a:t>
            </a:r>
            <a:endParaRPr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u="sng"/>
              <a:t>Figure out what’s common</a:t>
            </a:r>
            <a:endParaRPr u="sng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/>
              <a:t>Apply on hard cells</a:t>
            </a:r>
            <a:endParaRPr/>
          </a:p>
          <a:p>
            <a:pPr marL="514350" indent="-514350">
              <a:buFont typeface="+mj-lt"/>
              <a:buAutoNum type="arabicPeriod"/>
            </a:pPr>
            <a:endParaRPr/>
          </a:p>
          <a:p>
            <a:pPr marL="514350" indent="-514350">
              <a:buFont typeface="+mj-lt"/>
              <a:buAutoNum type="arabicPeriod"/>
            </a:pPr>
            <a:endParaRPr/>
          </a:p>
          <a:p>
            <a:pPr marL="514350" indent="-514350">
              <a:buFont typeface="+mj-lt"/>
              <a:buAutoNum type="arabicPeriod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600" y="885925"/>
            <a:ext cx="6936452" cy="462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3554858" y="5585250"/>
            <a:ext cx="3846767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Image Source: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becominghuman.ai</a:t>
            </a:r>
            <a:r>
              <a:rPr lang="en" dirty="0">
                <a:solidFill>
                  <a:schemeClr val="dk1"/>
                </a:solidFill>
              </a:rPr>
              <a:t> blog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60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Saliency</a:t>
            </a:r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4294967295"/>
          </p:nvPr>
        </p:nvSpPr>
        <p:spPr>
          <a:xfrm>
            <a:off x="311150" y="1270036"/>
            <a:ext cx="8521700" cy="3783013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>
              <a:buNone/>
            </a:pPr>
            <a:r>
              <a:rPr lang="en" sz="2000" dirty="0"/>
              <a:t>Each class is a feature:						(</a:t>
            </a:r>
            <a:r>
              <a:rPr lang="en" sz="2000" dirty="0">
                <a:solidFill>
                  <a:srgbClr val="0000FF"/>
                </a:solidFill>
              </a:rPr>
              <a:t>Saint</a:t>
            </a:r>
            <a:r>
              <a:rPr lang="en" sz="2000" dirty="0"/>
              <a:t>, 	</a:t>
            </a:r>
            <a:r>
              <a:rPr lang="en" sz="2000" dirty="0">
                <a:solidFill>
                  <a:srgbClr val="FF0000"/>
                </a:solidFill>
              </a:rPr>
              <a:t>Person</a:t>
            </a:r>
            <a:r>
              <a:rPr lang="en" sz="2000" dirty="0"/>
              <a:t>, 	</a:t>
            </a:r>
            <a:r>
              <a:rPr lang="en" sz="2000" dirty="0">
                <a:solidFill>
                  <a:srgbClr val="9900FF"/>
                </a:solidFill>
              </a:rPr>
              <a:t>Singer</a:t>
            </a:r>
            <a:r>
              <a:rPr lang="en" sz="2000" dirty="0"/>
              <a:t>, 	…)</a:t>
            </a:r>
            <a:endParaRPr sz="2000" dirty="0"/>
          </a:p>
          <a:p>
            <a:pPr marL="0" indent="0">
              <a:buNone/>
            </a:pPr>
            <a:br>
              <a:rPr lang="en" sz="2000" dirty="0"/>
            </a:br>
            <a:r>
              <a:rPr lang="en" sz="2000" dirty="0"/>
              <a:t>Saint Madonna:								(1,			1,			0, 			…)</a:t>
            </a:r>
            <a:br>
              <a:rPr lang="en" sz="2000" dirty="0"/>
            </a:br>
            <a:r>
              <a:rPr lang="en" sz="2000" dirty="0"/>
              <a:t>Madonna - the singer:						(0,			1,			1,			…)</a:t>
            </a:r>
            <a:endParaRPr sz="2000" dirty="0"/>
          </a:p>
          <a:p>
            <a:pPr marL="0" indent="0">
              <a:buNone/>
            </a:pPr>
            <a:br>
              <a:rPr lang="en" sz="2000" dirty="0"/>
            </a:br>
            <a:r>
              <a:rPr lang="en" sz="2000" dirty="0"/>
              <a:t>TF (term frequency)							(3,			3,			1,			…)</a:t>
            </a:r>
            <a:br>
              <a:rPr lang="en" sz="2000" dirty="0"/>
            </a:br>
            <a:r>
              <a:rPr lang="en" sz="2000" dirty="0"/>
              <a:t>IDF (inverse document frequency)			(0.48,		0.25,		0.95,		…)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r>
              <a:rPr lang="en" sz="2000" dirty="0"/>
              <a:t>Saliency of feature = TF x IDF					(1.5,	0.75,	0.95,	…)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23882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4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2" name="Google Shape;192;p34"/>
          <p:cNvGraphicFramePr/>
          <p:nvPr/>
        </p:nvGraphicFramePr>
        <p:xfrm>
          <a:off x="4137367" y="3332653"/>
          <a:ext cx="4599775" cy="1783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Semantic Feature</a:t>
                      </a:r>
                      <a:endParaRPr sz="1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FF0000"/>
                          </a:solidFill>
                        </a:rPr>
                      </a:b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Person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FF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0000FF"/>
                          </a:solidFill>
                        </a:rPr>
                      </a:br>
                      <a:r>
                        <a:rPr lang="en" sz="1200">
                          <a:solidFill>
                            <a:srgbClr val="0000FF"/>
                          </a:solidFill>
                        </a:rPr>
                        <a:t>Saint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9900FF"/>
                          </a:solidFill>
                        </a:rPr>
                      </a:b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Singer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dbp:</a:t>
                      </a:r>
                      <a:br>
                        <a:rPr lang="en" sz="1200">
                          <a:solidFill>
                            <a:srgbClr val="38761D"/>
                          </a:solidFill>
                        </a:rPr>
                      </a:b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Religion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dbp:</a:t>
                      </a:r>
                      <a:br>
                        <a:rPr lang="en" sz="1200">
                          <a:solidFill>
                            <a:srgbClr val="B45F06"/>
                          </a:solidFill>
                        </a:rPr>
                      </a:b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Albums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dbr: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madonna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dbr: saint_ madonna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" name="Google Shape;193;p34"/>
          <p:cNvSpPr/>
          <p:nvPr/>
        </p:nvSpPr>
        <p:spPr>
          <a:xfrm rot="3190390">
            <a:off x="3575508" y="3753388"/>
            <a:ext cx="478980" cy="3223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35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35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9" name="Google Shape;199;p35"/>
          <p:cNvGraphicFramePr/>
          <p:nvPr/>
        </p:nvGraphicFramePr>
        <p:xfrm>
          <a:off x="4101742" y="880266"/>
          <a:ext cx="5042250" cy="4438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Semantic Feature</a:t>
                      </a:r>
                      <a:endParaRPr sz="1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FF0000"/>
                          </a:solidFill>
                        </a:rPr>
                      </a:b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Person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FF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0000FF"/>
                          </a:solidFill>
                        </a:rPr>
                      </a:br>
                      <a:r>
                        <a:rPr lang="en" sz="1200">
                          <a:solidFill>
                            <a:srgbClr val="0000FF"/>
                          </a:solidFill>
                        </a:rPr>
                        <a:t>Saint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dbo:</a:t>
                      </a:r>
                      <a:br>
                        <a:rPr lang="en" sz="1200">
                          <a:solidFill>
                            <a:srgbClr val="9900FF"/>
                          </a:solidFill>
                        </a:rPr>
                      </a:b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Singer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dbp:</a:t>
                      </a:r>
                      <a:br>
                        <a:rPr lang="en" sz="1200">
                          <a:solidFill>
                            <a:srgbClr val="38761D"/>
                          </a:solidFill>
                        </a:rPr>
                      </a:br>
                      <a:r>
                        <a:rPr lang="en" sz="1200">
                          <a:solidFill>
                            <a:srgbClr val="38761D"/>
                          </a:solidFill>
                        </a:rPr>
                        <a:t>Religion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dbp:</a:t>
                      </a:r>
                      <a:br>
                        <a:rPr lang="en" sz="1200">
                          <a:solidFill>
                            <a:srgbClr val="B45F06"/>
                          </a:solidFill>
                        </a:rPr>
                      </a:b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Albums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</a:t>
                      </a:r>
                      <a:r>
                        <a:rPr lang="en" sz="1200" b="1"/>
                        <a:t>TF</a:t>
                      </a:r>
                      <a:r>
                        <a:rPr lang="en" sz="1200"/>
                        <a:t>) Term Frequency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Document Frequency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</a:t>
                      </a:r>
                      <a:r>
                        <a:rPr lang="en" sz="1200" b="1"/>
                        <a:t>IDF</a:t>
                      </a:r>
                      <a:r>
                        <a:rPr lang="en" sz="1200"/>
                        <a:t>) Inverse Document Frequency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0.18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0.18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(</a:t>
                      </a:r>
                      <a:r>
                        <a:rPr lang="en" sz="1200" b="1"/>
                        <a:t>TFIDF</a:t>
                      </a:r>
                      <a:r>
                        <a:rPr lang="en" sz="1200"/>
                        <a:t>)</a:t>
                      </a:r>
                      <a:br>
                        <a:rPr lang="en" sz="1200"/>
                      </a:br>
                      <a:r>
                        <a:rPr lang="en" sz="1200"/>
                        <a:t>TF </a:t>
                      </a:r>
                      <a:r>
                        <a:rPr lang="en" sz="1200">
                          <a:solidFill>
                            <a:srgbClr val="242729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⊗</a:t>
                      </a:r>
                      <a:r>
                        <a:rPr lang="en" sz="1200"/>
                        <a:t> IDF</a:t>
                      </a:r>
                      <a:endParaRPr sz="1200"/>
                    </a:p>
                  </a:txBody>
                  <a:tcPr marL="91425" marR="91425" marT="91425" marB="91425" anchor="ctr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0.25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0.72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0.65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0.72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0.65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Score</a:t>
                      </a:r>
                      <a:br>
                        <a:rPr lang="en" sz="1100" b="1">
                          <a:solidFill>
                            <a:schemeClr val="dk1"/>
                          </a:solidFill>
                        </a:rPr>
                      </a:b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TFIDF </a:t>
                      </a:r>
                      <a:r>
                        <a:rPr lang="en" sz="1000">
                          <a:solidFill>
                            <a:srgbClr val="242729"/>
                          </a:solidFill>
                          <a:highlight>
                            <a:srgbClr val="FFFFFF"/>
                          </a:highlight>
                        </a:rPr>
                        <a:t>∙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v</a:t>
                      </a:r>
                      <a:r>
                        <a:rPr lang="en" sz="1000" baseline="-25000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" sz="1000" baseline="30000">
                          <a:solidFill>
                            <a:schemeClr val="dk1"/>
                          </a:solidFill>
                        </a:rPr>
                        <a:t>T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" sz="1200" b="1" baseline="-25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 dbr: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madonna</a:t>
                      </a:r>
                      <a:endParaRPr sz="1200"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1.55</a:t>
                      </a:r>
                      <a:endParaRPr/>
                    </a:p>
                  </a:txBody>
                  <a:tcPr marL="91425" marR="91425" marT="91425" marB="91425" anchor="ctr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lang="en" sz="1200" b="1" baseline="-25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) dbr: saint_ madonna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1.69 </a:t>
                      </a:r>
                      <a:endParaRPr baseline="300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0" name="Google Shape;200;p35"/>
          <p:cNvSpPr/>
          <p:nvPr/>
        </p:nvSpPr>
        <p:spPr>
          <a:xfrm rot="3190390">
            <a:off x="3575508" y="3753388"/>
            <a:ext cx="478980" cy="3223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17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graphicFrame>
        <p:nvGraphicFramePr>
          <p:cNvPr id="87" name="Google Shape;87;p17"/>
          <p:cNvGraphicFramePr/>
          <p:nvPr/>
        </p:nvGraphicFramePr>
        <p:xfrm>
          <a:off x="2867939" y="2512575"/>
          <a:ext cx="3408125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?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90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 Linking</a:t>
            </a:r>
          </a:p>
        </p:txBody>
      </p:sp>
      <p:graphicFrame>
        <p:nvGraphicFramePr>
          <p:cNvPr id="206" name="Google Shape;206;p36"/>
          <p:cNvGraphicFramePr/>
          <p:nvPr/>
        </p:nvGraphicFramePr>
        <p:xfrm>
          <a:off x="658138" y="2512575"/>
          <a:ext cx="3408125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?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Fernandez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Pope John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" name="Google Shape;207;p36"/>
          <p:cNvSpPr/>
          <p:nvPr/>
        </p:nvSpPr>
        <p:spPr>
          <a:xfrm rot="-4305">
            <a:off x="4218170" y="3429298"/>
            <a:ext cx="479100" cy="32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208" name="Google Shape;208;p36"/>
          <p:cNvGraphicFramePr/>
          <p:nvPr/>
        </p:nvGraphicFramePr>
        <p:xfrm>
          <a:off x="4899188" y="2512575"/>
          <a:ext cx="3532850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3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?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dbpedia.org/page/St._Fernandez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dbpedia.org/page/Saint_Madonna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dbpedia.org/page/Pope_John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7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358" name="Google Shape;358;p59"/>
          <p:cNvPicPr preferRelativeResize="0"/>
          <p:nvPr/>
        </p:nvPicPr>
        <p:blipFill rotWithShape="1">
          <a:blip r:embed="rId3">
            <a:alphaModFix/>
          </a:blip>
          <a:srcRect t="3119"/>
          <a:stretch/>
        </p:blipFill>
        <p:spPr>
          <a:xfrm>
            <a:off x="2334245" y="1453151"/>
            <a:ext cx="5473151" cy="46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9"/>
          <p:cNvSpPr txBox="1"/>
          <p:nvPr/>
        </p:nvSpPr>
        <p:spPr>
          <a:xfrm>
            <a:off x="842481" y="3029051"/>
            <a:ext cx="1748293" cy="74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Levenshtein</a:t>
            </a:r>
            <a:r>
              <a:rPr lang="en" sz="24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br>
              <a:rPr lang="en" sz="24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" sz="2400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Similarity</a:t>
            </a:r>
            <a:endParaRPr sz="2400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60" name="Google Shape;360;p59"/>
          <p:cNvSpPr txBox="1"/>
          <p:nvPr/>
        </p:nvSpPr>
        <p:spPr>
          <a:xfrm>
            <a:off x="4777494" y="5884034"/>
            <a:ext cx="887100" cy="47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tf-idf</a:t>
            </a:r>
            <a:endParaRPr sz="2400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0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Labelling</a:t>
            </a:r>
          </a:p>
        </p:txBody>
      </p:sp>
      <p:sp>
        <p:nvSpPr>
          <p:cNvPr id="234" name="Google Shape;234;p40"/>
          <p:cNvSpPr/>
          <p:nvPr/>
        </p:nvSpPr>
        <p:spPr>
          <a:xfrm rot="-4305">
            <a:off x="4218170" y="3429298"/>
            <a:ext cx="479100" cy="32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235" name="Google Shape;235;p40"/>
          <p:cNvGraphicFramePr/>
          <p:nvPr/>
        </p:nvGraphicFramePr>
        <p:xfrm>
          <a:off x="533438" y="2512575"/>
          <a:ext cx="3532850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3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?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dbpedia.org/page/St._Fernandez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dbpedia.org/page/Madonna_entertainer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dbpedia.org/page/Pope_John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6" name="Google Shape;236;p40"/>
          <p:cNvGraphicFramePr/>
          <p:nvPr/>
        </p:nvGraphicFramePr>
        <p:xfrm>
          <a:off x="4911088" y="2512575"/>
          <a:ext cx="3532850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3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</a:t>
                      </a:r>
                      <a:r>
                        <a:rPr lang="en">
                          <a:solidFill>
                            <a:srgbClr val="0000FF"/>
                          </a:solidFill>
                        </a:rPr>
                        <a:t>Saints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dbpedia.org/page/St._Fernandez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dbpedia.org/page/Saint_Madonna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dbpedia.org/page/Pope_John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6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07" y="857251"/>
            <a:ext cx="8993969" cy="478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12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8699-E576-3842-AD69-256E0872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 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2B77E-0B27-5E44-80CF-00FB6127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7F243-E18A-6645-B903-52DD6EE41F20}"/>
              </a:ext>
            </a:extLst>
          </p:cNvPr>
          <p:cNvSpPr txBox="1"/>
          <p:nvPr/>
        </p:nvSpPr>
        <p:spPr>
          <a:xfrm>
            <a:off x="184936" y="1613043"/>
            <a:ext cx="8804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clone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https://github.com/usc-isi-i2/wikidata-wikifier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wikidata-wikifier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wikifier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sample_files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 -X POST -F 'file=@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clubs.csv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-F columns=clubs http://sitaware.isi.edu/wikify -o 'clubs_result.csv'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 -X POST -F 'file=@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countries.csv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-F columns=countries http://sitaware.isi.edu/wikify -o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countries_result.csv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 -X POST -F 'file=@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footballers.csv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-F columns=footballers http://sitaware.isi.edu/wikify -o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footballers_result.csv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>
              <a:latin typeface="Courier New" panose="02070309020205020404" pitchFamily="49" charset="0"/>
              <a:ea typeface="Helvetica Neue Condensed" panose="02000503000000020004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4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0235"/>
            <a:ext cx="9144000" cy="415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50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/>
            <a:r>
              <a:rPr lang="en"/>
              <a:t>The challenge</a:t>
            </a:r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2867939" y="2512575"/>
          <a:ext cx="3408125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Singer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dbpedia.org/page/Madonna_entertainer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48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/>
              <a:t>The challenge</a:t>
            </a:r>
            <a:endParaRPr/>
          </a:p>
        </p:txBody>
      </p:sp>
      <p:graphicFrame>
        <p:nvGraphicFramePr>
          <p:cNvPr id="110" name="Google Shape;110;p21"/>
          <p:cNvGraphicFramePr/>
          <p:nvPr/>
        </p:nvGraphicFramePr>
        <p:xfrm>
          <a:off x="2867939" y="2512575"/>
          <a:ext cx="3408125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?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Fernandez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Pope John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/>
              <a:t>The challenge</a:t>
            </a:r>
            <a:endParaRPr/>
          </a:p>
        </p:txBody>
      </p:sp>
      <p:graphicFrame>
        <p:nvGraphicFramePr>
          <p:cNvPr id="116" name="Google Shape;116;p22"/>
          <p:cNvGraphicFramePr/>
          <p:nvPr/>
        </p:nvGraphicFramePr>
        <p:xfrm>
          <a:off x="2867938" y="2512575"/>
          <a:ext cx="3532850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3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Column Header</a:t>
                      </a:r>
                      <a:r>
                        <a:rPr lang="en"/>
                        <a:t> = Saints</a:t>
                      </a:r>
                      <a:endParaRPr/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dbpedia.org/page/St._Fernandez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dbpedia.org/page/Saint_Madonna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dbpedia.org/page/Pope_John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48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/>
            <a:r>
              <a:rPr lang="en"/>
              <a:t>The insight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" dirty="0"/>
              <a:t>Generate candidates</a:t>
            </a:r>
            <a:endParaRPr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dirty="0"/>
              <a:t>Annotate easy cells</a:t>
            </a:r>
            <a:endParaRPr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dirty="0"/>
              <a:t>Figure out what’s common</a:t>
            </a:r>
            <a:endParaRPr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dirty="0"/>
              <a:t>Apply on hard cells</a:t>
            </a:r>
            <a:endParaRPr dirty="0"/>
          </a:p>
          <a:p>
            <a:pPr marL="514350" indent="-514350">
              <a:buFont typeface="+mj-lt"/>
              <a:buAutoNum type="arabicPeriod"/>
            </a:pPr>
            <a:endParaRPr dirty="0"/>
          </a:p>
          <a:p>
            <a:pPr marL="514350" indent="-514350">
              <a:buFont typeface="+mj-lt"/>
              <a:buAutoNum type="arabicPeriod"/>
            </a:pPr>
            <a:endParaRPr dirty="0"/>
          </a:p>
          <a:p>
            <a:pPr marL="514350" indent="-514350"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0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24"/>
          <p:cNvGraphicFramePr/>
          <p:nvPr/>
        </p:nvGraphicFramePr>
        <p:xfrm>
          <a:off x="63200" y="858050"/>
          <a:ext cx="3782200" cy="467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Labels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Candidates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dbr:Pope_John</a:t>
                      </a:r>
                      <a:br>
                        <a:rPr lang="en" sz="1100"/>
                      </a:b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Saint </a:t>
                      </a:r>
                      <a:br>
                        <a:rPr lang="en"/>
                      </a:br>
                      <a:r>
                        <a:rPr lang="en"/>
                        <a:t>Francis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dbr:St_Francis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dbr:Pope_Francis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Madonna</a:t>
                      </a:r>
                      <a:endParaRPr u="sng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FF"/>
                          </a:solidFill>
                        </a:rPr>
                        <a:t>dbo:Singer</a:t>
                      </a:r>
                      <a:endParaRPr sz="1100">
                        <a:solidFill>
                          <a:srgbClr val="99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B45F06"/>
                          </a:solidFill>
                        </a:rPr>
                        <a:t>dbp:Albums</a:t>
                      </a:r>
                      <a:endParaRPr sz="1100">
                        <a:solidFill>
                          <a:srgbClr val="B45F0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dbr:Saint_Madonna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Adalgott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dbr:St_Adalgott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Mary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dbr:Mary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dbo:Person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dbo:Saint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</a:rPr>
                        <a:t>dbp:Religion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ctr"/>
            <a:r>
              <a:rPr lang="en"/>
              <a:t>The insight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" dirty="0"/>
              <a:t>Generate candidates</a:t>
            </a:r>
            <a:endParaRPr dirty="0"/>
          </a:p>
          <a:p>
            <a:pPr marL="514350" indent="-514350">
              <a:spcBef>
                <a:spcPts val="0"/>
              </a:spcBef>
              <a:buClr>
                <a:srgbClr val="38761D"/>
              </a:buClr>
              <a:buFont typeface="+mj-lt"/>
              <a:buAutoNum type="arabicPeriod"/>
            </a:pPr>
            <a:r>
              <a:rPr lang="en" dirty="0">
                <a:solidFill>
                  <a:srgbClr val="38761D"/>
                </a:solidFill>
              </a:rPr>
              <a:t>Annotate easy cells</a:t>
            </a:r>
            <a:endParaRPr dirty="0">
              <a:solidFill>
                <a:srgbClr val="38761D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dirty="0"/>
              <a:t>Figure out what’s common</a:t>
            </a:r>
            <a:endParaRPr dirty="0"/>
          </a:p>
          <a:p>
            <a:pPr marL="514350" indent="-514350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Apply on hard cells</a:t>
            </a:r>
            <a:endParaRPr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dirty="0"/>
          </a:p>
          <a:p>
            <a:pPr marL="514350" indent="-514350">
              <a:buFont typeface="+mj-lt"/>
              <a:buAutoNum type="arabicPeriod"/>
            </a:pPr>
            <a:endParaRPr dirty="0"/>
          </a:p>
          <a:p>
            <a:pPr marL="514350" indent="-514350"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29163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sz="2400" b="1" dirty="0" smtClean="0">
            <a:latin typeface="Helvetica Neue Condensed" panose="02000503000000020004" pitchFamily="2" charset="0"/>
            <a:ea typeface="Helvetica Neue Condensed" panose="02000503000000020004" pitchFamily="2" charset="0"/>
            <a:cs typeface="Helvetica Neue Condensed" panose="0200050300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3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b="1" dirty="0" smtClean="0">
            <a:latin typeface="Helvetica Neue Condensed" panose="02000503000000020004" pitchFamily="2" charset="0"/>
            <a:ea typeface="Helvetica Neue Condensed" panose="02000503000000020004" pitchFamily="2" charset="0"/>
            <a:cs typeface="Helvetica Neue Condensed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zekely-wikidata-tutorial-template" id="{4EBD68D9-3925-3E45-B0F2-3449CD77F713}" vid="{D17423B1-9DDD-E94F-A43D-C25F0C04A2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10246</TotalTime>
  <Words>1547</Words>
  <Application>Microsoft Macintosh PowerPoint</Application>
  <PresentationFormat>On-screen Show (4:3)</PresentationFormat>
  <Paragraphs>415</Paragraphs>
  <Slides>24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Georgia</vt:lpstr>
      <vt:lpstr>Gill Sans MT</vt:lpstr>
      <vt:lpstr>Helvetica Neue</vt:lpstr>
      <vt:lpstr>Helvetica Neue Condensed</vt:lpstr>
      <vt:lpstr>Myriad Pro</vt:lpstr>
      <vt:lpstr>1_Office Theme</vt:lpstr>
      <vt:lpstr>Entity Linking to Knowledge Graphs</vt:lpstr>
      <vt:lpstr>The challenge</vt:lpstr>
      <vt:lpstr>PowerPoint Presentation</vt:lpstr>
      <vt:lpstr>The challenge</vt:lpstr>
      <vt:lpstr>The challenge</vt:lpstr>
      <vt:lpstr>The challenge</vt:lpstr>
      <vt:lpstr>The insight</vt:lpstr>
      <vt:lpstr>PowerPoint Presentation</vt:lpstr>
      <vt:lpstr>The insight</vt:lpstr>
      <vt:lpstr>PowerPoint Presentation</vt:lpstr>
      <vt:lpstr>PowerPoint Presentation</vt:lpstr>
      <vt:lpstr>PowerPoint Presentation</vt:lpstr>
      <vt:lpstr>PowerPoint Presentation</vt:lpstr>
      <vt:lpstr>The approach</vt:lpstr>
      <vt:lpstr>The insight</vt:lpstr>
      <vt:lpstr>PowerPoint Presentation</vt:lpstr>
      <vt:lpstr>Saliency</vt:lpstr>
      <vt:lpstr>PowerPoint Presentation</vt:lpstr>
      <vt:lpstr>PowerPoint Presentation</vt:lpstr>
      <vt:lpstr>Entity Linking</vt:lpstr>
      <vt:lpstr>Analysis</vt:lpstr>
      <vt:lpstr>Semantic Labelling</vt:lpstr>
      <vt:lpstr>PowerPoint Presentation</vt:lpstr>
      <vt:lpstr>Hands On</vt:lpstr>
    </vt:vector>
  </TitlesOfParts>
  <Company>USC/ISI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>dgarijo</dc:creator>
  <cp:lastModifiedBy>Pedro Alejandro Szekely</cp:lastModifiedBy>
  <cp:revision>205</cp:revision>
  <dcterms:created xsi:type="dcterms:W3CDTF">2019-09-18T23:52:48Z</dcterms:created>
  <dcterms:modified xsi:type="dcterms:W3CDTF">2019-11-19T19:02:14Z</dcterms:modified>
</cp:coreProperties>
</file>