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5"/>
  </p:notesMasterIdLst>
  <p:sldIdLst>
    <p:sldId id="256" r:id="rId2"/>
    <p:sldId id="269" r:id="rId3"/>
    <p:sldId id="270" r:id="rId4"/>
    <p:sldId id="271" r:id="rId5"/>
    <p:sldId id="272" r:id="rId6"/>
    <p:sldId id="273" r:id="rId7"/>
    <p:sldId id="275" r:id="rId8"/>
    <p:sldId id="280" r:id="rId9"/>
    <p:sldId id="274" r:id="rId10"/>
    <p:sldId id="278" r:id="rId11"/>
    <p:sldId id="281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84" r:id="rId22"/>
    <p:sldId id="292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2" autoAdjust="0"/>
    <p:restoredTop sz="96928"/>
  </p:normalViewPr>
  <p:slideViewPr>
    <p:cSldViewPr snapToGrid="0" showGuides="1">
      <p:cViewPr varScale="1">
        <p:scale>
          <a:sx n="88" d="100"/>
          <a:sy n="88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A4AD-9F24-49D2-A5EA-9AF886B5E681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E37D0-7A1E-41BA-896B-9F6CFFBB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8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986" y="0"/>
            <a:ext cx="8736013" cy="1138363"/>
          </a:xfrm>
          <a:effectLst/>
        </p:spPr>
        <p:txBody>
          <a:bodyPr/>
          <a:lstStyle>
            <a:lvl1pPr algn="l">
              <a:defRPr sz="4050" b="1" i="0" baseline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114" y="6642556"/>
            <a:ext cx="40777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EB989-491E-49A8-9E48-2614FF9BCE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987" y="1359673"/>
            <a:ext cx="8736013" cy="51998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6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4178"/>
            <a:ext cx="7772400" cy="1470025"/>
          </a:xfrm>
          <a:effectLst/>
        </p:spPr>
        <p:txBody>
          <a:bodyPr/>
          <a:lstStyle>
            <a:lvl1pPr algn="ctr">
              <a:defRPr sz="4400" b="1" i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2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61230"/>
            <a:ext cx="7772400" cy="1362075"/>
          </a:xfrm>
        </p:spPr>
        <p:txBody>
          <a:bodyPr anchor="t"/>
          <a:lstStyle>
            <a:lvl1pPr algn="ctr">
              <a:defRPr sz="6000" b="1" i="0" cap="none" baseline="0">
                <a:solidFill>
                  <a:schemeClr val="accent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Subsection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23303"/>
            <a:ext cx="7772400" cy="50266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15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686800" cy="1137035"/>
          </a:xfrm>
        </p:spPr>
        <p:txBody>
          <a:bodyPr/>
          <a:lstStyle>
            <a:lvl1pPr>
              <a:defRPr sz="4050" b="1" i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114" y="6558981"/>
            <a:ext cx="4077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FBB93CD-758C-4CC8-81CD-C84F1D2334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686800" cy="113703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53281" y="6558981"/>
            <a:ext cx="4077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3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686800" cy="1127234"/>
          </a:xfrm>
          <a:effectLst/>
        </p:spPr>
        <p:txBody>
          <a:bodyPr>
            <a:noAutofit/>
          </a:bodyPr>
          <a:lstStyle>
            <a:lvl1pPr>
              <a:defRPr sz="4050" b="1" i="0">
                <a:solidFill>
                  <a:schemeClr val="accent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E88145-80A6-2D4F-83FE-ECD8366F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114" y="6622566"/>
            <a:ext cx="40777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8D7B12F-9450-6348-8B6B-1FB5A4E1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114" y="6622566"/>
            <a:ext cx="407773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400" b="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4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"/>
            <a:ext cx="8686800" cy="11449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7624"/>
            <a:ext cx="8686800" cy="535385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8B382-B7E7-714D-B849-604A54E5D6BA}"/>
              </a:ext>
            </a:extLst>
          </p:cNvPr>
          <p:cNvSpPr txBox="1"/>
          <p:nvPr/>
        </p:nvSpPr>
        <p:spPr>
          <a:xfrm>
            <a:off x="2" y="6604837"/>
            <a:ext cx="9144001" cy="2734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>
              <a:defRPr/>
            </a:pPr>
            <a:endParaRPr lang="en-US" sz="1013" dirty="0">
              <a:solidFill>
                <a:prstClr val="black"/>
              </a:solidFill>
            </a:endParaRPr>
          </a:p>
        </p:txBody>
      </p:sp>
      <p:pic>
        <p:nvPicPr>
          <p:cNvPr id="10" name="Picture 10" descr="isi.png">
            <a:extLst>
              <a:ext uri="{FF2B5EF4-FFF2-40B4-BE49-F238E27FC236}">
                <a16:creationId xmlns:a16="http://schemas.microsoft.com/office/drawing/2014/main" id="{9D5FA36C-23F2-824F-995D-EADD936BF9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" y="6648403"/>
            <a:ext cx="2149783" cy="18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ormal_Viterbi_GoldOnCard_NoBG.eps">
            <a:extLst>
              <a:ext uri="{FF2B5EF4-FFF2-40B4-BE49-F238E27FC236}">
                <a16:creationId xmlns:a16="http://schemas.microsoft.com/office/drawing/2014/main" id="{5A72FD47-8219-5944-B107-F2D9DD15F46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51"/>
          <a:stretch/>
        </p:blipFill>
        <p:spPr bwMode="auto">
          <a:xfrm>
            <a:off x="8158912" y="6663744"/>
            <a:ext cx="952433" cy="15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hdr="0" dt="0"/>
  <p:txStyles>
    <p:titleStyle>
      <a:lvl1pPr marL="0" marR="0" indent="0" algn="l" defTabSz="3429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chemeClr val="accent2"/>
          </a:solidFill>
          <a:effectLst/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0" indent="0" algn="l" defTabSz="342900" rtl="0" eaLnBrk="1" latinLnBrk="0" hangingPunct="1">
        <a:lnSpc>
          <a:spcPct val="150000"/>
        </a:lnSpc>
        <a:spcBef>
          <a:spcPct val="20000"/>
        </a:spcBef>
        <a:buFont typeface="Arial"/>
        <a:buNone/>
        <a:defRPr sz="2700" b="1" i="0" kern="1200">
          <a:solidFill>
            <a:schemeClr val="tx1"/>
          </a:solidFill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  <a:lvl2pPr marL="8335" indent="0" algn="l" defTabSz="342900" rtl="0" eaLnBrk="1" latinLnBrk="0" hangingPunct="1">
        <a:lnSpc>
          <a:spcPct val="100000"/>
        </a:lnSpc>
        <a:spcBef>
          <a:spcPct val="20000"/>
        </a:spcBef>
        <a:buFont typeface="Arial"/>
        <a:buNone/>
        <a:tabLst/>
        <a:defRPr sz="1500" b="1" i="0" kern="1200">
          <a:solidFill>
            <a:schemeClr val="tx1">
              <a:lumMod val="50000"/>
              <a:lumOff val="50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685800" indent="0" algn="l" defTabSz="3429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135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028700" indent="0" algn="l" defTabSz="3429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120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1371600" indent="0" algn="l" defTabSz="342900" rtl="0" eaLnBrk="1" latinLnBrk="0" hangingPunct="1">
        <a:lnSpc>
          <a:spcPct val="100000"/>
        </a:lnSpc>
        <a:spcBef>
          <a:spcPct val="20000"/>
        </a:spcBef>
        <a:buFont typeface="Arial"/>
        <a:buNone/>
        <a:defRPr sz="1200" b="1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96C1-346F-5C4A-8138-A5E79A8D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2880306"/>
          </a:xfrm>
        </p:spPr>
        <p:txBody>
          <a:bodyPr/>
          <a:lstStyle/>
          <a:p>
            <a:r>
              <a:rPr lang="en-US" dirty="0"/>
              <a:t>T2WML</a:t>
            </a:r>
            <a:br>
              <a:rPr lang="en-US" dirty="0"/>
            </a:br>
            <a:r>
              <a:rPr lang="en-US" dirty="0"/>
              <a:t>Table To Wikidata Mapping Language</a:t>
            </a:r>
          </a:p>
        </p:txBody>
      </p:sp>
      <p:sp>
        <p:nvSpPr>
          <p:cNvPr id="4" name="Subtitle 2"/>
          <p:cNvSpPr>
            <a:spLocks noGrp="1"/>
          </p:cNvSpPr>
          <p:nvPr/>
        </p:nvSpPr>
        <p:spPr>
          <a:xfrm>
            <a:off x="1371600" y="4426978"/>
            <a:ext cx="6400800" cy="188806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3429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27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 algn="ctr" defTabSz="3429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tabLst/>
              <a:defRPr sz="1500" b="1" i="0" kern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85800" indent="0" algn="ctr" defTabSz="3429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350" b="1" i="0" kern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028700" indent="0" algn="ctr" defTabSz="3429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200" b="1" i="0" kern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371600" indent="0" algn="ctr" defTabSz="3429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200" b="1" i="0" kern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Daniel </a:t>
            </a:r>
            <a:r>
              <a:rPr lang="en-US" altLang="en-US" dirty="0" err="1"/>
              <a:t>Garijo</a:t>
            </a:r>
            <a:r>
              <a:rPr lang="en-US" altLang="en-US" dirty="0"/>
              <a:t>, Pedro </a:t>
            </a:r>
            <a:r>
              <a:rPr lang="en-US" altLang="en-US" dirty="0" err="1"/>
              <a:t>Szekely</a:t>
            </a:r>
            <a:endParaRPr lang="en-US" altLang="en-US" dirty="0"/>
          </a:p>
          <a:p>
            <a:r>
              <a:rPr lang="en-US" altLang="en-US" dirty="0"/>
              <a:t>Information Sciences Institute and</a:t>
            </a:r>
            <a:br>
              <a:rPr lang="en-US" altLang="en-US" dirty="0"/>
            </a:br>
            <a:r>
              <a:rPr lang="en-US" altLang="en-US" dirty="0"/>
              <a:t>Department of Computer Science</a:t>
            </a:r>
          </a:p>
          <a:p>
            <a:endParaRPr lang="en-US" altLang="en-US" dirty="0"/>
          </a:p>
          <a:p>
            <a:r>
              <a:rPr lang="en-US" altLang="en-US" dirty="0"/>
              <a:t>@</a:t>
            </a:r>
            <a:r>
              <a:rPr lang="en-US" altLang="en-US" dirty="0" err="1"/>
              <a:t>dgarijov</a:t>
            </a:r>
            <a:r>
              <a:rPr lang="en-US" altLang="en-US" dirty="0"/>
              <a:t>, @</a:t>
            </a:r>
            <a:r>
              <a:rPr lang="en-US" altLang="en-US" dirty="0" err="1"/>
              <a:t>szeke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{dgarijo, </a:t>
            </a:r>
            <a:r>
              <a:rPr lang="en-US" altLang="en-US" dirty="0" err="1"/>
              <a:t>pszekely</a:t>
            </a:r>
            <a:r>
              <a:rPr lang="en-US" altLang="en-US" dirty="0"/>
              <a:t>}@isi.edu</a:t>
            </a:r>
          </a:p>
        </p:txBody>
      </p:sp>
    </p:spTree>
    <p:extLst>
      <p:ext uri="{BB962C8B-B14F-4D97-AF65-F5344CB8AC3E}">
        <p14:creationId xmlns:p14="http://schemas.microsoft.com/office/powerpoint/2010/main" val="429053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4AF7-6E18-1442-92B6-95E6D851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77088-B0B3-C940-B3CA-4EA2901A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800B2-A3FD-D540-A3DF-8FC6F735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66" y="3126946"/>
            <a:ext cx="4366683" cy="3540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1341A-E6D0-1C40-BC01-1F71D08F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4" y="0"/>
            <a:ext cx="828893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90A00-F630-C445-B3EB-14B390632295}"/>
              </a:ext>
            </a:extLst>
          </p:cNvPr>
          <p:cNvSpPr txBox="1"/>
          <p:nvPr/>
        </p:nvSpPr>
        <p:spPr>
          <a:xfrm>
            <a:off x="127002" y="4123266"/>
            <a:ext cx="3344332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Load the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BB695-89BA-FB45-B5F4-D51C80AE6FA3}"/>
              </a:ext>
            </a:extLst>
          </p:cNvPr>
          <p:cNvSpPr txBox="1"/>
          <p:nvPr/>
        </p:nvSpPr>
        <p:spPr>
          <a:xfrm>
            <a:off x="127002" y="3538490"/>
            <a:ext cx="3344332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147182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77088-B0B3-C940-B3CA-4EA2901A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64AF7-6E18-1442-92B6-95E6D8513E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1127125"/>
          </a:xfrm>
        </p:spPr>
        <p:txBody>
          <a:bodyPr/>
          <a:lstStyle/>
          <a:p>
            <a:r>
              <a:rPr lang="en-US" dirty="0"/>
              <a:t>Workflow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800B2-A3FD-D540-A3DF-8FC6F735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66" y="3126946"/>
            <a:ext cx="4366683" cy="3540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1341A-E6D0-1C40-BC01-1F71D08F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4" y="0"/>
            <a:ext cx="828893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90A00-F630-C445-B3EB-14B390632295}"/>
              </a:ext>
            </a:extLst>
          </p:cNvPr>
          <p:cNvSpPr txBox="1"/>
          <p:nvPr/>
        </p:nvSpPr>
        <p:spPr>
          <a:xfrm>
            <a:off x="127002" y="4123266"/>
            <a:ext cx="3344332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Link cell values to Wikidata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BB695-89BA-FB45-B5F4-D51C80AE6FA3}"/>
              </a:ext>
            </a:extLst>
          </p:cNvPr>
          <p:cNvSpPr txBox="1"/>
          <p:nvPr/>
        </p:nvSpPr>
        <p:spPr>
          <a:xfrm>
            <a:off x="127002" y="3538490"/>
            <a:ext cx="3344332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Step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F51B3-C5C0-8448-BEE1-459DAEFCD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534" y="1672105"/>
            <a:ext cx="5247294" cy="42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3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A82F9C-670C-0B45-974F-34271B57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4" y="0"/>
            <a:ext cx="8288931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77088-B0B3-C940-B3CA-4EA2901A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90A00-F630-C445-B3EB-14B390632295}"/>
              </a:ext>
            </a:extLst>
          </p:cNvPr>
          <p:cNvSpPr txBox="1"/>
          <p:nvPr/>
        </p:nvSpPr>
        <p:spPr>
          <a:xfrm>
            <a:off x="127002" y="4123266"/>
            <a:ext cx="3344332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Link cell values to Wikidata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BB695-89BA-FB45-B5F4-D51C80AE6FA3}"/>
              </a:ext>
            </a:extLst>
          </p:cNvPr>
          <p:cNvSpPr txBox="1"/>
          <p:nvPr/>
        </p:nvSpPr>
        <p:spPr>
          <a:xfrm>
            <a:off x="127002" y="3538490"/>
            <a:ext cx="3344332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17905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9E0FDA-BDB9-D546-99AF-314AB8F7D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4" y="0"/>
            <a:ext cx="8288931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77088-B0B3-C940-B3CA-4EA2901A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90A00-F630-C445-B3EB-14B390632295}"/>
              </a:ext>
            </a:extLst>
          </p:cNvPr>
          <p:cNvSpPr txBox="1"/>
          <p:nvPr/>
        </p:nvSpPr>
        <p:spPr>
          <a:xfrm>
            <a:off x="101602" y="5427133"/>
            <a:ext cx="3344332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Map table to Wikidata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BB695-89BA-FB45-B5F4-D51C80AE6FA3}"/>
              </a:ext>
            </a:extLst>
          </p:cNvPr>
          <p:cNvSpPr txBox="1"/>
          <p:nvPr/>
        </p:nvSpPr>
        <p:spPr>
          <a:xfrm>
            <a:off x="101602" y="4842357"/>
            <a:ext cx="3344332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223812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3EE2-9AAF-E24F-AA42-756B5B86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T2WML: Two Ideas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F6FEC-1CA9-9948-A6DA-7A0408B2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BB8ED-96B3-EF4E-8BA7-63FC7F432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" t="8642" r="56027" b="30246"/>
          <a:stretch/>
        </p:blipFill>
        <p:spPr>
          <a:xfrm>
            <a:off x="524933" y="1693333"/>
            <a:ext cx="3496734" cy="4191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69D544-0B51-C14B-BAB0-166E67E1514A}"/>
              </a:ext>
            </a:extLst>
          </p:cNvPr>
          <p:cNvSpPr/>
          <p:nvPr/>
        </p:nvSpPr>
        <p:spPr>
          <a:xfrm>
            <a:off x="3285068" y="2805406"/>
            <a:ext cx="736599" cy="2774127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92CB70-BE7F-2748-8F65-4695FD2034C8}"/>
              </a:ext>
            </a:extLst>
          </p:cNvPr>
          <p:cNvCxnSpPr>
            <a:cxnSpLocks/>
          </p:cNvCxnSpPr>
          <p:nvPr/>
        </p:nvCxnSpPr>
        <p:spPr>
          <a:xfrm flipH="1">
            <a:off x="4089400" y="1693333"/>
            <a:ext cx="1405468" cy="111207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AC41230-80D4-9E42-8055-088806B14972}"/>
              </a:ext>
            </a:extLst>
          </p:cNvPr>
          <p:cNvSpPr txBox="1"/>
          <p:nvPr/>
        </p:nvSpPr>
        <p:spPr>
          <a:xfrm>
            <a:off x="4678598" y="1273823"/>
            <a:ext cx="271741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1) define data region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642239-CF47-AF47-8A11-7BF253DED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916" y="4293507"/>
            <a:ext cx="4284133" cy="1912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ACCF2C-346D-2145-8169-FFFE59B84D18}"/>
              </a:ext>
            </a:extLst>
          </p:cNvPr>
          <p:cNvSpPr txBox="1"/>
          <p:nvPr/>
        </p:nvSpPr>
        <p:spPr>
          <a:xfrm>
            <a:off x="4678598" y="3686823"/>
            <a:ext cx="3839513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2) define mapping for one cell</a:t>
            </a:r>
          </a:p>
        </p:txBody>
      </p:sp>
    </p:spTree>
    <p:extLst>
      <p:ext uri="{BB962C8B-B14F-4D97-AF65-F5344CB8AC3E}">
        <p14:creationId xmlns:p14="http://schemas.microsoft.com/office/powerpoint/2010/main" val="353162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3EE2-9AAF-E24F-AA42-756B5B86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define data region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F6FEC-1CA9-9948-A6DA-7A0408B2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BB8ED-96B3-EF4E-8BA7-63FC7F432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" t="8642" r="56027" b="30246"/>
          <a:stretch/>
        </p:blipFill>
        <p:spPr>
          <a:xfrm>
            <a:off x="524933" y="1210733"/>
            <a:ext cx="3496734" cy="4191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69D544-0B51-C14B-BAB0-166E67E1514A}"/>
              </a:ext>
            </a:extLst>
          </p:cNvPr>
          <p:cNvSpPr/>
          <p:nvPr/>
        </p:nvSpPr>
        <p:spPr>
          <a:xfrm>
            <a:off x="3285068" y="2322806"/>
            <a:ext cx="736599" cy="2774127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D0C97-7563-3244-A4D2-D8F0DFFF475A}"/>
              </a:ext>
            </a:extLst>
          </p:cNvPr>
          <p:cNvSpPr/>
          <p:nvPr/>
        </p:nvSpPr>
        <p:spPr>
          <a:xfrm>
            <a:off x="4268273" y="16906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region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- </a:t>
            </a:r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left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D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     right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F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     top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4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     bottom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$bottom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B41D9-D041-214E-A647-7E6F6DF40C3C}"/>
              </a:ext>
            </a:extLst>
          </p:cNvPr>
          <p:cNvSpPr txBox="1"/>
          <p:nvPr/>
        </p:nvSpPr>
        <p:spPr>
          <a:xfrm>
            <a:off x="4487333" y="1228957"/>
            <a:ext cx="3329758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region defined using constants</a:t>
            </a:r>
          </a:p>
        </p:txBody>
      </p:sp>
    </p:spTree>
    <p:extLst>
      <p:ext uri="{BB962C8B-B14F-4D97-AF65-F5344CB8AC3E}">
        <p14:creationId xmlns:p14="http://schemas.microsoft.com/office/powerpoint/2010/main" val="359099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3EE2-9AAF-E24F-AA42-756B5B86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define data region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F6FEC-1CA9-9948-A6DA-7A0408B2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BB8ED-96B3-EF4E-8BA7-63FC7F432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" t="8642" r="56027" b="30246"/>
          <a:stretch/>
        </p:blipFill>
        <p:spPr>
          <a:xfrm>
            <a:off x="524933" y="1210733"/>
            <a:ext cx="3496734" cy="4191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69D544-0B51-C14B-BAB0-166E67E1514A}"/>
              </a:ext>
            </a:extLst>
          </p:cNvPr>
          <p:cNvSpPr/>
          <p:nvPr/>
        </p:nvSpPr>
        <p:spPr>
          <a:xfrm>
            <a:off x="3285068" y="2322806"/>
            <a:ext cx="736599" cy="2774127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D0C97-7563-3244-A4D2-D8F0DFFF475A}"/>
              </a:ext>
            </a:extLst>
          </p:cNvPr>
          <p:cNvSpPr/>
          <p:nvPr/>
        </p:nvSpPr>
        <p:spPr>
          <a:xfrm>
            <a:off x="4268273" y="16906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region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- </a:t>
            </a:r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left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D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     right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F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     top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4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     bottom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$bottom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BCF42E-DBA6-9B42-8D39-7C9414F80A49}"/>
              </a:ext>
            </a:extLst>
          </p:cNvPr>
          <p:cNvSpPr/>
          <p:nvPr/>
        </p:nvSpPr>
        <p:spPr>
          <a:xfrm>
            <a:off x="4268273" y="398814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region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- </a:t>
            </a:r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left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D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     right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F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     top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value(B/1+n) =  </a:t>
            </a:r>
          </a:p>
          <a:p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            "Population" -&gt; 1+n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      bottom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$bottom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B41D9-D041-214E-A647-7E6F6DF40C3C}"/>
              </a:ext>
            </a:extLst>
          </p:cNvPr>
          <p:cNvSpPr txBox="1"/>
          <p:nvPr/>
        </p:nvSpPr>
        <p:spPr>
          <a:xfrm>
            <a:off x="4487333" y="1228957"/>
            <a:ext cx="3329758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region defined using constants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39342-C71C-B544-BDE9-F4C344254496}"/>
              </a:ext>
            </a:extLst>
          </p:cNvPr>
          <p:cNvSpPr txBox="1"/>
          <p:nvPr/>
        </p:nvSpPr>
        <p:spPr>
          <a:xfrm>
            <a:off x="4487333" y="3526480"/>
            <a:ext cx="4452822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region robust to variable # of header rows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F4C375-6057-4240-B68C-6D47B6BADF44}"/>
              </a:ext>
            </a:extLst>
          </p:cNvPr>
          <p:cNvCxnSpPr>
            <a:cxnSpLocks/>
          </p:cNvCxnSpPr>
          <p:nvPr/>
        </p:nvCxnSpPr>
        <p:spPr>
          <a:xfrm flipV="1">
            <a:off x="4199468" y="5096933"/>
            <a:ext cx="922867" cy="90593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E796E12-999C-3B4E-BDE9-11781FB2DF52}"/>
              </a:ext>
            </a:extLst>
          </p:cNvPr>
          <p:cNvSpPr txBox="1"/>
          <p:nvPr/>
        </p:nvSpPr>
        <p:spPr>
          <a:xfrm>
            <a:off x="457200" y="5842337"/>
            <a:ext cx="5107167" cy="1015663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 in column B, start at row 1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 search down for a cell containing “Population”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 return the row where it was found</a:t>
            </a:r>
          </a:p>
        </p:txBody>
      </p:sp>
    </p:spTree>
    <p:extLst>
      <p:ext uri="{BB962C8B-B14F-4D97-AF65-F5344CB8AC3E}">
        <p14:creationId xmlns:p14="http://schemas.microsoft.com/office/powerpoint/2010/main" val="277354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A728-9539-9941-8BBC-71B08F95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2a) define mapping for one cell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328BCA-7DF2-3A4D-8A87-B54ABDC2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4B134-F86D-AD4A-919C-0957ECA36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" t="8642" r="56027" b="30246"/>
          <a:stretch/>
        </p:blipFill>
        <p:spPr>
          <a:xfrm>
            <a:off x="547524" y="1017168"/>
            <a:ext cx="3496734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6D3A0-10E8-6744-90FA-666A2EACE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619" b="16881"/>
          <a:stretch/>
        </p:blipFill>
        <p:spPr>
          <a:xfrm>
            <a:off x="287867" y="5122059"/>
            <a:ext cx="4284133" cy="165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61A68C-FDA0-9149-B4C2-5AE09F65472A}"/>
              </a:ext>
            </a:extLst>
          </p:cNvPr>
          <p:cNvSpPr/>
          <p:nvPr/>
        </p:nvSpPr>
        <p:spPr>
          <a:xfrm>
            <a:off x="4368116" y="161654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item(A/$row-n)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808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property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P100024 # murder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808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808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value($col/$row)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9DEB6-341E-5744-B8F7-39CB8C06EF8A}"/>
              </a:ext>
            </a:extLst>
          </p:cNvPr>
          <p:cNvSpPr txBox="1"/>
          <p:nvPr/>
        </p:nvSpPr>
        <p:spPr>
          <a:xfrm>
            <a:off x="4427866" y="1127235"/>
            <a:ext cx="222625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for cell in $col/$row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8E0680-BEA6-F142-BBA2-CC2FC61046D9}"/>
              </a:ext>
            </a:extLst>
          </p:cNvPr>
          <p:cNvCxnSpPr>
            <a:cxnSpLocks/>
          </p:cNvCxnSpPr>
          <p:nvPr/>
        </p:nvCxnSpPr>
        <p:spPr>
          <a:xfrm flipH="1">
            <a:off x="1405467" y="1837267"/>
            <a:ext cx="2962647" cy="220830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2D078C-052C-6543-AE9C-1F572A681A4C}"/>
              </a:ext>
            </a:extLst>
          </p:cNvPr>
          <p:cNvCxnSpPr>
            <a:cxnSpLocks/>
          </p:cNvCxnSpPr>
          <p:nvPr/>
        </p:nvCxnSpPr>
        <p:spPr>
          <a:xfrm flipH="1" flipV="1">
            <a:off x="4005016" y="4534875"/>
            <a:ext cx="395041" cy="27634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5A1417C-BC28-E44E-A2FF-EE5E21A54A00}"/>
              </a:ext>
            </a:extLst>
          </p:cNvPr>
          <p:cNvSpPr txBox="1"/>
          <p:nvPr/>
        </p:nvSpPr>
        <p:spPr>
          <a:xfrm>
            <a:off x="4913908" y="1980561"/>
            <a:ext cx="3642600" cy="707886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in column A, go up until you find a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cell mapped to a Wikidata item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785B7-4535-CA4A-A03D-C85BFA7C585C}"/>
              </a:ext>
            </a:extLst>
          </p:cNvPr>
          <p:cNvSpPr txBox="1"/>
          <p:nvPr/>
        </p:nvSpPr>
        <p:spPr>
          <a:xfrm>
            <a:off x="4913908" y="3337682"/>
            <a:ext cx="36426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property is P100024 for all cells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9D13DF-6BD3-B741-8CD5-00C863C4A0D4}"/>
              </a:ext>
            </a:extLst>
          </p:cNvPr>
          <p:cNvSpPr txBox="1"/>
          <p:nvPr/>
        </p:nvSpPr>
        <p:spPr>
          <a:xfrm>
            <a:off x="4913908" y="5042938"/>
            <a:ext cx="36426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value is the contents of the current cell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859FD-5BAC-9D49-997D-7E8B43F9813A}"/>
              </a:ext>
            </a:extLst>
          </p:cNvPr>
          <p:cNvSpPr/>
          <p:nvPr/>
        </p:nvSpPr>
        <p:spPr>
          <a:xfrm>
            <a:off x="287867" y="5226214"/>
            <a:ext cx="1667933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59BB79-9306-9E43-B0C1-7D0C28EE7171}"/>
              </a:ext>
            </a:extLst>
          </p:cNvPr>
          <p:cNvSpPr/>
          <p:nvPr/>
        </p:nvSpPr>
        <p:spPr>
          <a:xfrm>
            <a:off x="287868" y="5674948"/>
            <a:ext cx="965200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0C59BF-1A6F-4045-AA15-4E5B696F9A88}"/>
              </a:ext>
            </a:extLst>
          </p:cNvPr>
          <p:cNvSpPr/>
          <p:nvPr/>
        </p:nvSpPr>
        <p:spPr>
          <a:xfrm>
            <a:off x="2006602" y="5674948"/>
            <a:ext cx="364065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0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A728-9539-9941-8BBC-71B08F95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2a) define mapping for one cell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328BCA-7DF2-3A4D-8A87-B54ABDC2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4B134-F86D-AD4A-919C-0957ECA36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" t="8642" r="56027" b="30246"/>
          <a:stretch/>
        </p:blipFill>
        <p:spPr>
          <a:xfrm>
            <a:off x="547524" y="1017168"/>
            <a:ext cx="3496734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6D3A0-10E8-6744-90FA-666A2EACE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619" b="16881"/>
          <a:stretch/>
        </p:blipFill>
        <p:spPr>
          <a:xfrm>
            <a:off x="287867" y="5122059"/>
            <a:ext cx="4284133" cy="165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61A68C-FDA0-9149-B4C2-5AE09F65472A}"/>
              </a:ext>
            </a:extLst>
          </p:cNvPr>
          <p:cNvSpPr/>
          <p:nvPr/>
        </p:nvSpPr>
        <p:spPr>
          <a:xfrm>
            <a:off x="4368116" y="16165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item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item(A/$row-n)</a:t>
            </a:r>
            <a:endParaRPr lang="en-US" dirty="0">
              <a:solidFill>
                <a:srgbClr val="00808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property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P100024 # murder</a:t>
            </a:r>
            <a:endParaRPr lang="en-US" dirty="0">
              <a:solidFill>
                <a:srgbClr val="00808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value($col/$row)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9DEB6-341E-5744-B8F7-39CB8C06EF8A}"/>
              </a:ext>
            </a:extLst>
          </p:cNvPr>
          <p:cNvSpPr txBox="1"/>
          <p:nvPr/>
        </p:nvSpPr>
        <p:spPr>
          <a:xfrm>
            <a:off x="4427866" y="1127235"/>
            <a:ext cx="222625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for cell in $col/$row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859FD-5BAC-9D49-997D-7E8B43F9813A}"/>
              </a:ext>
            </a:extLst>
          </p:cNvPr>
          <p:cNvSpPr/>
          <p:nvPr/>
        </p:nvSpPr>
        <p:spPr>
          <a:xfrm>
            <a:off x="287867" y="5226214"/>
            <a:ext cx="1667933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59BB79-9306-9E43-B0C1-7D0C28EE7171}"/>
              </a:ext>
            </a:extLst>
          </p:cNvPr>
          <p:cNvSpPr/>
          <p:nvPr/>
        </p:nvSpPr>
        <p:spPr>
          <a:xfrm>
            <a:off x="287868" y="5674948"/>
            <a:ext cx="965200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0C59BF-1A6F-4045-AA15-4E5B696F9A88}"/>
              </a:ext>
            </a:extLst>
          </p:cNvPr>
          <p:cNvSpPr/>
          <p:nvPr/>
        </p:nvSpPr>
        <p:spPr>
          <a:xfrm>
            <a:off x="2006602" y="5674948"/>
            <a:ext cx="364065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2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A728-9539-9941-8BBC-71B08F95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2b) define ”point in time” qualifier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328BCA-7DF2-3A4D-8A87-B54ABDC2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4B134-F86D-AD4A-919C-0957ECA36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" t="8642" r="56027" b="30246"/>
          <a:stretch/>
        </p:blipFill>
        <p:spPr>
          <a:xfrm>
            <a:off x="547524" y="1017168"/>
            <a:ext cx="3496734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6D3A0-10E8-6744-90FA-666A2EACE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619" b="16881"/>
          <a:stretch/>
        </p:blipFill>
        <p:spPr>
          <a:xfrm>
            <a:off x="287867" y="5122059"/>
            <a:ext cx="4284133" cy="165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61A68C-FDA0-9149-B4C2-5AE09F65472A}"/>
              </a:ext>
            </a:extLst>
          </p:cNvPr>
          <p:cNvSpPr/>
          <p:nvPr/>
        </p:nvSpPr>
        <p:spPr>
          <a:xfrm>
            <a:off x="4368116" y="161654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property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P585 # point in time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808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value($col-1/$row)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808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808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808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calendar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Q1985727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precision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year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008080"/>
                </a:solidFill>
                <a:latin typeface="Menlo" panose="020B0609030804020204" pitchFamily="49" charset="0"/>
              </a:rPr>
              <a:t>time_zone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9885A"/>
                </a:solidFill>
                <a:latin typeface="Menlo" panose="020B0609030804020204" pitchFamily="49" charset="0"/>
              </a:rPr>
              <a:t>0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format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"%Y"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9DEB6-341E-5744-B8F7-39CB8C06EF8A}"/>
              </a:ext>
            </a:extLst>
          </p:cNvPr>
          <p:cNvSpPr txBox="1"/>
          <p:nvPr/>
        </p:nvSpPr>
        <p:spPr>
          <a:xfrm>
            <a:off x="4427866" y="1127235"/>
            <a:ext cx="222625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for cell in $col/$row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859FD-5BAC-9D49-997D-7E8B43F9813A}"/>
              </a:ext>
            </a:extLst>
          </p:cNvPr>
          <p:cNvSpPr/>
          <p:nvPr/>
        </p:nvSpPr>
        <p:spPr>
          <a:xfrm>
            <a:off x="287867" y="5226214"/>
            <a:ext cx="1667933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59BB79-9306-9E43-B0C1-7D0C28EE7171}"/>
              </a:ext>
            </a:extLst>
          </p:cNvPr>
          <p:cNvSpPr/>
          <p:nvPr/>
        </p:nvSpPr>
        <p:spPr>
          <a:xfrm>
            <a:off x="1981201" y="5884003"/>
            <a:ext cx="965200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0C59BF-1A6F-4045-AA15-4E5B696F9A88}"/>
              </a:ext>
            </a:extLst>
          </p:cNvPr>
          <p:cNvSpPr/>
          <p:nvPr/>
        </p:nvSpPr>
        <p:spPr>
          <a:xfrm>
            <a:off x="3064936" y="5884003"/>
            <a:ext cx="609597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D4661-D98E-9444-87F9-FBCE94FD9D2B}"/>
              </a:ext>
            </a:extLst>
          </p:cNvPr>
          <p:cNvSpPr txBox="1"/>
          <p:nvPr/>
        </p:nvSpPr>
        <p:spPr>
          <a:xfrm>
            <a:off x="4913908" y="2564761"/>
            <a:ext cx="3725700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year is in the column to the left</a:t>
            </a:r>
          </a:p>
        </p:txBody>
      </p:sp>
    </p:spTree>
    <p:extLst>
      <p:ext uri="{BB962C8B-B14F-4D97-AF65-F5344CB8AC3E}">
        <p14:creationId xmlns:p14="http://schemas.microsoft.com/office/powerpoint/2010/main" val="322561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2B17-9F4E-CF4C-92E2-58460882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C6489-B4F6-FE4E-8F17-D5EE4AE6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7A0D2-3AAC-AB4C-9B83-BCF114C8B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" t="18272" r="27078"/>
          <a:stretch/>
        </p:blipFill>
        <p:spPr>
          <a:xfrm>
            <a:off x="3598334" y="893988"/>
            <a:ext cx="5545666" cy="596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D5E1F91-F106-654E-830E-2EC7041C9B71}"/>
              </a:ext>
            </a:extLst>
          </p:cNvPr>
          <p:cNvCxnSpPr>
            <a:cxnSpLocks/>
          </p:cNvCxnSpPr>
          <p:nvPr/>
        </p:nvCxnSpPr>
        <p:spPr>
          <a:xfrm flipV="1">
            <a:off x="2328333" y="2446867"/>
            <a:ext cx="1270001" cy="98213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A2AC32-E422-5541-AA32-7AC55B5B064E}"/>
              </a:ext>
            </a:extLst>
          </p:cNvPr>
          <p:cNvCxnSpPr>
            <a:cxnSpLocks/>
          </p:cNvCxnSpPr>
          <p:nvPr/>
        </p:nvCxnSpPr>
        <p:spPr>
          <a:xfrm>
            <a:off x="2328333" y="3620838"/>
            <a:ext cx="1270001" cy="97991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A04880-AF36-5348-89E2-F4945CD24A10}"/>
              </a:ext>
            </a:extLst>
          </p:cNvPr>
          <p:cNvCxnSpPr>
            <a:cxnSpLocks/>
          </p:cNvCxnSpPr>
          <p:nvPr/>
        </p:nvCxnSpPr>
        <p:spPr>
          <a:xfrm>
            <a:off x="2328333" y="3953933"/>
            <a:ext cx="1270000" cy="217470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541DCD2-389F-A341-A027-774917ADED25}"/>
              </a:ext>
            </a:extLst>
          </p:cNvPr>
          <p:cNvSpPr txBox="1"/>
          <p:nvPr/>
        </p:nvSpPr>
        <p:spPr>
          <a:xfrm>
            <a:off x="736600" y="3336912"/>
            <a:ext cx="1665136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World Bank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Indicators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F49DB-920B-4A4E-8D6A-C8BFAE663DEA}"/>
              </a:ext>
            </a:extLst>
          </p:cNvPr>
          <p:cNvSpPr txBox="1"/>
          <p:nvPr/>
        </p:nvSpPr>
        <p:spPr>
          <a:xfrm>
            <a:off x="225698" y="5177257"/>
            <a:ext cx="2613538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Only a few indicators present for each country</a:t>
            </a:r>
          </a:p>
        </p:txBody>
      </p:sp>
    </p:spTree>
    <p:extLst>
      <p:ext uri="{BB962C8B-B14F-4D97-AF65-F5344CB8AC3E}">
        <p14:creationId xmlns:p14="http://schemas.microsoft.com/office/powerpoint/2010/main" val="3879676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A728-9539-9941-8BBC-71B08F95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2c) define ”applies to people” qualifier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328BCA-7DF2-3A4D-8A87-B54ABDC2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4B134-F86D-AD4A-919C-0957ECA36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" t="8642" r="56027" b="30246"/>
          <a:stretch/>
        </p:blipFill>
        <p:spPr>
          <a:xfrm>
            <a:off x="547524" y="1017168"/>
            <a:ext cx="3496734" cy="4191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6D3A0-10E8-6744-90FA-666A2EACE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619" b="16881"/>
          <a:stretch/>
        </p:blipFill>
        <p:spPr>
          <a:xfrm>
            <a:off x="287867" y="5122059"/>
            <a:ext cx="4284133" cy="165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61A68C-FDA0-9149-B4C2-5AE09F65472A}"/>
              </a:ext>
            </a:extLst>
          </p:cNvPr>
          <p:cNvSpPr/>
          <p:nvPr/>
        </p:nvSpPr>
        <p:spPr>
          <a:xfrm>
            <a:off x="4368116" y="16165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property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P6001 # applies to           </a:t>
            </a:r>
          </a:p>
          <a:p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                # people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808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8080"/>
                </a:solidFill>
                <a:latin typeface="Menlo" panose="020B060903080402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0451A5"/>
                </a:solidFill>
                <a:latin typeface="Menlo" panose="020B0609030804020204" pitchFamily="49" charset="0"/>
              </a:rPr>
              <a:t>item(B/$row-n)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9DEB6-341E-5744-B8F7-39CB8C06EF8A}"/>
              </a:ext>
            </a:extLst>
          </p:cNvPr>
          <p:cNvSpPr txBox="1"/>
          <p:nvPr/>
        </p:nvSpPr>
        <p:spPr>
          <a:xfrm>
            <a:off x="4427866" y="1127235"/>
            <a:ext cx="222625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for cell in $col/$row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859FD-5BAC-9D49-997D-7E8B43F9813A}"/>
              </a:ext>
            </a:extLst>
          </p:cNvPr>
          <p:cNvSpPr/>
          <p:nvPr/>
        </p:nvSpPr>
        <p:spPr>
          <a:xfrm>
            <a:off x="287867" y="5226214"/>
            <a:ext cx="1667933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59BB79-9306-9E43-B0C1-7D0C28EE7171}"/>
              </a:ext>
            </a:extLst>
          </p:cNvPr>
          <p:cNvSpPr/>
          <p:nvPr/>
        </p:nvSpPr>
        <p:spPr>
          <a:xfrm>
            <a:off x="2015066" y="6280233"/>
            <a:ext cx="1227665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0C59BF-1A6F-4045-AA15-4E5B696F9A88}"/>
              </a:ext>
            </a:extLst>
          </p:cNvPr>
          <p:cNvSpPr/>
          <p:nvPr/>
        </p:nvSpPr>
        <p:spPr>
          <a:xfrm>
            <a:off x="3335869" y="6280232"/>
            <a:ext cx="609597" cy="341333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D4661-D98E-9444-87F9-FBCE94FD9D2B}"/>
              </a:ext>
            </a:extLst>
          </p:cNvPr>
          <p:cNvSpPr txBox="1"/>
          <p:nvPr/>
        </p:nvSpPr>
        <p:spPr>
          <a:xfrm>
            <a:off x="4913908" y="2891583"/>
            <a:ext cx="3688189" cy="132343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 the value is in column B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 need to go up from the current</a:t>
            </a:r>
            <a:b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row until finding an item mapped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to Wikidata</a:t>
            </a:r>
          </a:p>
        </p:txBody>
      </p:sp>
    </p:spTree>
    <p:extLst>
      <p:ext uri="{BB962C8B-B14F-4D97-AF65-F5344CB8AC3E}">
        <p14:creationId xmlns:p14="http://schemas.microsoft.com/office/powerpoint/2010/main" val="1894656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E10973-D90D-D549-8CEE-C659405D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T2WML Specification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FFDA3-593B-7949-B675-42C7FB6B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1802E-52B9-3B4A-854F-4A92A496CC5D}"/>
              </a:ext>
            </a:extLst>
          </p:cNvPr>
          <p:cNvSpPr/>
          <p:nvPr/>
        </p:nvSpPr>
        <p:spPr>
          <a:xfrm>
            <a:off x="3378200" y="1045352"/>
            <a:ext cx="5765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8080"/>
                </a:solidFill>
                <a:latin typeface="Menlo" panose="020B0609030804020204" pitchFamily="49" charset="0"/>
              </a:rPr>
              <a:t>statementMapping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region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- </a:t>
            </a:r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left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D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  right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F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  top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value(B/1+n) = "Population" -&gt; 1+n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  bottom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$bottom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template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item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item(A/$row-n)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property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P100024 # murder (new property)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value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value($col/$row)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unit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D1002 (a new property)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qualifier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  - </a:t>
            </a:r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P585 # point in time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    value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value($col-1/$row)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    calendar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Q1985727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    precision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year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    </a:t>
            </a:r>
            <a:r>
              <a:rPr lang="en-US" sz="1600" dirty="0" err="1">
                <a:solidFill>
                  <a:srgbClr val="008080"/>
                </a:solidFill>
                <a:latin typeface="Menlo" panose="020B0609030804020204" pitchFamily="49" charset="0"/>
              </a:rPr>
              <a:t>time_zone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9885A"/>
                </a:solidFill>
                <a:latin typeface="Menlo" panose="020B0609030804020204" pitchFamily="49" charset="0"/>
              </a:rPr>
              <a:t>0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    format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"%Y"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  - </a:t>
            </a:r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P6001 # applies to people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    value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item(B/$row-n)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      - </a:t>
            </a:r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property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P123 # source</a:t>
            </a:r>
            <a:endParaRPr lang="en-US" sz="16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008080"/>
                </a:solidFill>
                <a:latin typeface="Menlo" panose="020B0609030804020204" pitchFamily="49" charset="0"/>
              </a:rPr>
              <a:t>        value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1600" dirty="0">
                <a:solidFill>
                  <a:srgbClr val="0451A5"/>
                </a:solidFill>
                <a:latin typeface="Menlo" panose="020B0609030804020204" pitchFamily="49" charset="0"/>
              </a:rPr>
              <a:t>item(C/$row)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F23D0-337A-2546-9E7D-7E4DCDD2F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" t="8642" r="56027" b="30246"/>
          <a:stretch/>
        </p:blipFill>
        <p:spPr>
          <a:xfrm>
            <a:off x="0" y="1045352"/>
            <a:ext cx="3281515" cy="393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CA9EA9-912C-8A4D-BD9B-AA2E25733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619" b="16881"/>
          <a:stretch/>
        </p:blipFill>
        <p:spPr>
          <a:xfrm>
            <a:off x="1" y="5218365"/>
            <a:ext cx="3496734" cy="135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13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A5BB-E0FC-534B-84E2-6C9EB0A5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Bank Indicators in Wikidata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AC227-1739-B644-ACA8-33FA427E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9D394-6737-2E42-B775-CC2D9D96B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160"/>
            <a:ext cx="9144000" cy="5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9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A5BB-E0FC-534B-84E2-6C9EB0A5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Bank Indicators in Wikidata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AC227-1739-B644-ACA8-33FA427E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9D394-6737-2E42-B775-CC2D9D96B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160"/>
            <a:ext cx="9144000" cy="5772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4F379B-ADE1-9C45-BDE6-BD400FA0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1" y="1608665"/>
            <a:ext cx="4540366" cy="52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8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C7FDE4-B067-3947-86AB-F491237E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Bank: 1,431 Indicators For Ethiopia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F7C933-FBFB-994F-AB8B-8D032019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FB6EC-531C-C649-A5FF-8EAC4B1DE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47"/>
          <a:stretch/>
        </p:blipFill>
        <p:spPr>
          <a:xfrm>
            <a:off x="0" y="1045335"/>
            <a:ext cx="9144000" cy="5812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AA0AD7-9BC2-D241-A5F2-120A89750718}"/>
              </a:ext>
            </a:extLst>
          </p:cNvPr>
          <p:cNvSpPr/>
          <p:nvPr/>
        </p:nvSpPr>
        <p:spPr>
          <a:xfrm>
            <a:off x="33868" y="3440406"/>
            <a:ext cx="3149599" cy="368141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5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36D7-D711-CC4F-9098-9BB6F9D5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FDFE0-EEAE-E242-8DF6-DF16D109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1C874-9A04-9240-B1D2-972F6058F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2" b="13333"/>
          <a:stretch/>
        </p:blipFill>
        <p:spPr>
          <a:xfrm>
            <a:off x="0" y="1088022"/>
            <a:ext cx="9144000" cy="5769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19739D-EF47-A343-A009-27944A4A5D3F}"/>
              </a:ext>
            </a:extLst>
          </p:cNvPr>
          <p:cNvSpPr txBox="1"/>
          <p:nvPr/>
        </p:nvSpPr>
        <p:spPr>
          <a:xfrm>
            <a:off x="2157877" y="4868334"/>
            <a:ext cx="482824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How to add all indicators to Wikidata?</a:t>
            </a:r>
          </a:p>
        </p:txBody>
      </p:sp>
    </p:spTree>
    <p:extLst>
      <p:ext uri="{BB962C8B-B14F-4D97-AF65-F5344CB8AC3E}">
        <p14:creationId xmlns:p14="http://schemas.microsoft.com/office/powerpoint/2010/main" val="98274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5CB3-170B-4046-8E00-A7CD867C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 Excel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5ACEC-071E-414B-A147-4F3DBFAF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5076A-45D1-9148-BCCA-069746453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27"/>
          <a:stretch/>
        </p:blipFill>
        <p:spPr>
          <a:xfrm>
            <a:off x="0" y="1001297"/>
            <a:ext cx="9144000" cy="58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50A68-E977-D24B-A19D-AE8CA6319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27"/>
          <a:stretch/>
        </p:blipFill>
        <p:spPr>
          <a:xfrm>
            <a:off x="0" y="1001297"/>
            <a:ext cx="9144000" cy="5856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85CB3-170B-4046-8E00-A7CD867C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Data To Wikidata 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5ACEC-071E-414B-A147-4F3DBFAF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21895-7CAE-BF49-B114-BA964FA8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59" y="4048643"/>
            <a:ext cx="6801274" cy="26816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A9A97C-B253-B345-B9BF-E8F2745C05CA}"/>
              </a:ext>
            </a:extLst>
          </p:cNvPr>
          <p:cNvCxnSpPr>
            <a:cxnSpLocks/>
          </p:cNvCxnSpPr>
          <p:nvPr/>
        </p:nvCxnSpPr>
        <p:spPr>
          <a:xfrm flipH="1">
            <a:off x="4428067" y="3957856"/>
            <a:ext cx="2861734" cy="41941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2D69F10-6B84-F645-8010-73C42B6CFD77}"/>
              </a:ext>
            </a:extLst>
          </p:cNvPr>
          <p:cNvSpPr/>
          <p:nvPr/>
        </p:nvSpPr>
        <p:spPr>
          <a:xfrm>
            <a:off x="7137400" y="3641410"/>
            <a:ext cx="973667" cy="316445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66AB12-DB36-044C-843D-51BD0B30F84A}"/>
              </a:ext>
            </a:extLst>
          </p:cNvPr>
          <p:cNvCxnSpPr>
            <a:cxnSpLocks/>
          </p:cNvCxnSpPr>
          <p:nvPr/>
        </p:nvCxnSpPr>
        <p:spPr>
          <a:xfrm flipH="1">
            <a:off x="4690533" y="2967580"/>
            <a:ext cx="2539315" cy="164675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4FF7D14-BD4D-4B48-A97C-C90254155FB2}"/>
              </a:ext>
            </a:extLst>
          </p:cNvPr>
          <p:cNvSpPr/>
          <p:nvPr/>
        </p:nvSpPr>
        <p:spPr>
          <a:xfrm>
            <a:off x="7077447" y="2651134"/>
            <a:ext cx="973667" cy="316445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1905-C363-C64A-A986-C2B5E7C2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Different Shapes &amp; Layouts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3B75B-F90B-324A-BA88-286B2933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3743B6-2655-EF49-A458-B46A09ED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7" y="1064342"/>
            <a:ext cx="4306344" cy="17965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6C4CB5-41AD-7047-A378-B7A375236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4342"/>
            <a:ext cx="4512251" cy="2468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77E48E-0942-4E4A-B5C4-D3290EE72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87" y="3886020"/>
            <a:ext cx="4682064" cy="11918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76A16D-F853-2F43-AE96-CA4A017DAB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442"/>
          <a:stretch/>
        </p:blipFill>
        <p:spPr>
          <a:xfrm>
            <a:off x="268445" y="3132547"/>
            <a:ext cx="3914089" cy="37254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8A6283-DD1C-BB4A-8B62-277A8A1FF1F5}"/>
              </a:ext>
            </a:extLst>
          </p:cNvPr>
          <p:cNvSpPr txBox="1"/>
          <p:nvPr/>
        </p:nvSpPr>
        <p:spPr>
          <a:xfrm>
            <a:off x="6092530" y="5765916"/>
            <a:ext cx="150554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Same Data</a:t>
            </a:r>
          </a:p>
        </p:txBody>
      </p:sp>
    </p:spTree>
    <p:extLst>
      <p:ext uri="{BB962C8B-B14F-4D97-AF65-F5344CB8AC3E}">
        <p14:creationId xmlns:p14="http://schemas.microsoft.com/office/powerpoint/2010/main" val="364992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1905-C363-C64A-A986-C2B5E7C2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Wikidata Statements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3B75B-F90B-324A-BA88-286B2933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3743B6-2655-EF49-A458-B46A09ED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7" y="1064342"/>
            <a:ext cx="4306344" cy="17965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6C4CB5-41AD-7047-A378-B7A375236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4342"/>
            <a:ext cx="4512251" cy="2468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77E48E-0942-4E4A-B5C4-D3290EE72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87" y="3886020"/>
            <a:ext cx="4682064" cy="11918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76A16D-F853-2F43-AE96-CA4A017DAB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442"/>
          <a:stretch/>
        </p:blipFill>
        <p:spPr>
          <a:xfrm>
            <a:off x="268445" y="3132547"/>
            <a:ext cx="3914089" cy="3725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3F012-D48F-8744-8C16-C686F3756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101" y="1486879"/>
            <a:ext cx="49403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54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1DDF-521A-2A40-873F-5C9B26B8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To Wikidata Mapping Language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1569C-13AC-BB4E-B764-EACDD99C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B9BC5-F91D-4F71-812A-B090E5D2C5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FAE4F-ED93-EA41-BE02-76DC50BF4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6" y="2390172"/>
            <a:ext cx="8977168" cy="218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39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sz="2400" b="1" dirty="0" smtClean="0">
            <a:latin typeface="Helvetica Neue Condensed" panose="02000503000000020004" pitchFamily="2" charset="0"/>
            <a:ea typeface="Helvetica Neue Condensed" panose="02000503000000020004" pitchFamily="2" charset="0"/>
            <a:cs typeface="Helvetica Neue Condensed" panose="02000503000000020004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accent3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b="1" dirty="0" smtClean="0">
            <a:latin typeface="Helvetica Neue Condensed" panose="02000503000000020004" pitchFamily="2" charset="0"/>
            <a:ea typeface="Helvetica Neue Condensed" panose="02000503000000020004" pitchFamily="2" charset="0"/>
            <a:cs typeface="Helvetica Neue Condensed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- Getting Data from Wikidata Szekely" id="{99CCA8B9-A1E2-B747-A188-9B27EA769295}" vid="{EC307407-D3C5-E140-9897-5277021093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639</TotalTime>
  <Words>599</Words>
  <Application>Microsoft Office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Gill Sans MT</vt:lpstr>
      <vt:lpstr>Helvetica Neue</vt:lpstr>
      <vt:lpstr>Helvetica Neue Condensed</vt:lpstr>
      <vt:lpstr>Menlo</vt:lpstr>
      <vt:lpstr>Myriad Pro</vt:lpstr>
      <vt:lpstr>1_Office Theme</vt:lpstr>
      <vt:lpstr>T2WML Table To Wikidata Mapping Language</vt:lpstr>
      <vt:lpstr>Motivating Example</vt:lpstr>
      <vt:lpstr>World Bank: 1,431 Indicators For Ethiopia</vt:lpstr>
      <vt:lpstr>Indicator Examples</vt:lpstr>
      <vt:lpstr>Indicator Excel File</vt:lpstr>
      <vt:lpstr>Mapping Data To Wikidata Statements</vt:lpstr>
      <vt:lpstr>Challenge: Different Shapes &amp; Layouts</vt:lpstr>
      <vt:lpstr>Wikidata Statements</vt:lpstr>
      <vt:lpstr>Table To Wikidata Mapping Language</vt:lpstr>
      <vt:lpstr>Workflow</vt:lpstr>
      <vt:lpstr>Workflow</vt:lpstr>
      <vt:lpstr>PowerPoint Presentation</vt:lpstr>
      <vt:lpstr>PowerPoint Presentation</vt:lpstr>
      <vt:lpstr>T2WML: Two Ideas</vt:lpstr>
      <vt:lpstr>1) define data region</vt:lpstr>
      <vt:lpstr>1) define data region</vt:lpstr>
      <vt:lpstr>2a) define mapping for one cell</vt:lpstr>
      <vt:lpstr>2a) define mapping for one cell</vt:lpstr>
      <vt:lpstr>2b) define ”point in time” qualifier</vt:lpstr>
      <vt:lpstr>2c) define ”applies to people” qualifier</vt:lpstr>
      <vt:lpstr>T2WML Specification</vt:lpstr>
      <vt:lpstr>World Bank Indicators in Wikidata</vt:lpstr>
      <vt:lpstr>World Bank Indicators in Wikidata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Wikidata API &amp; Command-Line Tools</dc:title>
  <dc:creator>Pedro Alejandro Szekely</dc:creator>
  <cp:lastModifiedBy>dgarijo</cp:lastModifiedBy>
  <cp:revision>40</cp:revision>
  <dcterms:created xsi:type="dcterms:W3CDTF">2019-11-17T18:53:25Z</dcterms:created>
  <dcterms:modified xsi:type="dcterms:W3CDTF">2019-11-27T23:59:27Z</dcterms:modified>
</cp:coreProperties>
</file>