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87" r:id="rId3"/>
    <p:sldId id="264" r:id="rId4"/>
    <p:sldId id="271" r:id="rId5"/>
    <p:sldId id="277" r:id="rId6"/>
    <p:sldId id="272" r:id="rId7"/>
    <p:sldId id="278" r:id="rId8"/>
    <p:sldId id="279" r:id="rId9"/>
    <p:sldId id="273" r:id="rId10"/>
    <p:sldId id="280" r:id="rId11"/>
    <p:sldId id="274" r:id="rId12"/>
    <p:sldId id="281" r:id="rId13"/>
    <p:sldId id="275" r:id="rId14"/>
    <p:sldId id="282" r:id="rId15"/>
    <p:sldId id="283" r:id="rId16"/>
    <p:sldId id="284" r:id="rId17"/>
    <p:sldId id="276" r:id="rId18"/>
    <p:sldId id="285" r:id="rId19"/>
    <p:sldId id="286" r:id="rId20"/>
    <p:sldId id="269" r:id="rId21"/>
    <p:sldId id="263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A4AD-9F24-49D2-A5EA-9AF886B5E68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E37D0-7A1E-41BA-896B-9F6CFFBB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2400" b="1" dirty="0">
                <a:solidFill>
                  <a:srgbClr val="990000"/>
                </a:solidFill>
                <a:latin typeface="Arial"/>
                <a:cs typeface="Arial"/>
              </a:defRPr>
            </a:lvl1pPr>
          </a:lstStyle>
          <a:p>
            <a:pPr lvl="0" algn="ctr" defTabSz="342892" fontAlgn="auto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20759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Daniel Garijo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F264-54CF-4C93-9285-D8095746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0860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B8FD-4B35-438E-9A59-FE6D04E693D7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Daniel Garijo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99EE-EBF8-4397-82C0-CC4BEFD6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Daniel Garijo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7F60-B8F7-4ECF-9FFF-6AFC6BF4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0860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02F8-AAB9-4361-8B6F-18CA901CE565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Daniel Garijo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93CD-758C-4CC8-81CD-C84F1D233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1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2825" y="64434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Daniel </a:t>
            </a:r>
            <a:r>
              <a:rPr lang="en-US" dirty="0" err="1" smtClean="0"/>
              <a:t>Garijo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99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399898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" y="6528294"/>
            <a:ext cx="2112566" cy="195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5pPr>
      <a:lvl6pPr marL="342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7pPr>
      <a:lvl8pPr marL="10286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Calibri Light" panose="020F0302020204030204" pitchFamily="34" charset="0"/>
        </a:defRPr>
      </a:lvl9pPr>
    </p:titleStyle>
    <p:bodyStyle>
      <a:lvl1pPr marL="171446" indent="-171446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37" indent="-171446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emplate:Infobox_person/Wikidata" TargetMode="Externa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data.org/wiki/Wikidata:Too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75688"/>
            <a:ext cx="9144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143000" y="1602652"/>
            <a:ext cx="6858000" cy="2387600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42892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/>
              <a:t>Tutorial: Linking</a:t>
            </a:r>
            <a:r>
              <a:rPr lang="en-US" sz="2800" dirty="0"/>
              <a:t>, Extending, Exploiting and Enhancing Tabular Data with </a:t>
            </a:r>
            <a:r>
              <a:rPr lang="en-US" sz="2800" dirty="0" err="1" smtClean="0"/>
              <a:t>Wikidata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400" baseline="30000" dirty="0" smtClean="0"/>
              <a:t>Part 4: Applications</a:t>
            </a:r>
            <a:endParaRPr lang="en-US" baseline="30000" dirty="0">
              <a:solidFill>
                <a:srgbClr val="990000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143000" y="3990252"/>
            <a:ext cx="6858000" cy="207595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/>
              <a:t>Daniel </a:t>
            </a:r>
            <a:r>
              <a:rPr lang="en-US" altLang="en-US" b="1" dirty="0" err="1" smtClean="0"/>
              <a:t>Garijo</a:t>
            </a:r>
            <a:r>
              <a:rPr lang="en-US" altLang="en-US" dirty="0" smtClean="0"/>
              <a:t>, Pedro </a:t>
            </a:r>
            <a:r>
              <a:rPr lang="en-US" altLang="en-US" dirty="0" err="1" smtClean="0"/>
              <a:t>Szekely</a:t>
            </a: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Information Sciences Institute and</a:t>
            </a:r>
            <a:br>
              <a:rPr lang="en-US" altLang="en-US" dirty="0" smtClean="0"/>
            </a:br>
            <a:r>
              <a:rPr lang="en-US" altLang="en-US" dirty="0" smtClean="0"/>
              <a:t>Department of Computer Science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1800" dirty="0" smtClean="0"/>
              <a:t>@</a:t>
            </a:r>
            <a:r>
              <a:rPr lang="en-US" altLang="en-US" sz="1800" dirty="0" err="1" smtClean="0"/>
              <a:t>dgarijov</a:t>
            </a:r>
            <a:r>
              <a:rPr lang="en-US" altLang="en-US" sz="1800" dirty="0" smtClean="0"/>
              <a:t>, @</a:t>
            </a:r>
            <a:r>
              <a:rPr lang="en-US" altLang="en-US" sz="1800" dirty="0" err="1" smtClean="0"/>
              <a:t>szeke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{dgarijo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pszekely</a:t>
            </a:r>
            <a:r>
              <a:rPr lang="en-US" altLang="en-US" sz="1800" dirty="0"/>
              <a:t>}@</a:t>
            </a:r>
            <a:r>
              <a:rPr lang="en-US" altLang="en-US" sz="1800" dirty="0" smtClean="0"/>
              <a:t>isi.edu</a:t>
            </a: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09" y="96623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968"/>
            <a:ext cx="3190875" cy="82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" y="0"/>
            <a:ext cx="877824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Improve User Interface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7" y="1096018"/>
            <a:ext cx="7490841" cy="351445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99123" y="3780802"/>
            <a:ext cx="16872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Preview entries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7" y="4741727"/>
            <a:ext cx="6495107" cy="15937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457950" y="4804059"/>
            <a:ext cx="252421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Prepare template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27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Visualize Data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1240057"/>
            <a:ext cx="8771013" cy="45242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75123" y="5313511"/>
            <a:ext cx="255730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Query result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9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Visualize Data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7" y="989705"/>
            <a:ext cx="7814379" cy="34324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36869" y="1389965"/>
            <a:ext cx="257249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Gender gap analysis tools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6" y="3468654"/>
            <a:ext cx="5136424" cy="28668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3564" y="5042518"/>
            <a:ext cx="177593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Timeline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36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Entity Browsing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8" y="1015362"/>
            <a:ext cx="5795905" cy="32028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574" y="2961589"/>
            <a:ext cx="5625297" cy="33719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07998" y="1469235"/>
            <a:ext cx="125027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Reasonator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4" y="4904717"/>
            <a:ext cx="2524125" cy="7048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197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8"/>
            <a:ext cx="8140881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Working with the Schema </a:t>
            </a:r>
            <a:r>
              <a:rPr lang="en-US" dirty="0"/>
              <a:t>(Highlights)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2" y="1532708"/>
            <a:ext cx="6468720" cy="32880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50964" y="1986426"/>
            <a:ext cx="201856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 the taxonomy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64049" y="3020825"/>
            <a:ext cx="7679951" cy="3314671"/>
            <a:chOff x="1464049" y="3020825"/>
            <a:chExt cx="7679951" cy="3314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4049" y="3020825"/>
              <a:ext cx="7679951" cy="33146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056634" y="3081358"/>
              <a:ext cx="219047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keyword search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62532" y="3648635"/>
              <a:ext cx="1136362" cy="34065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2014" y="4820751"/>
              <a:ext cx="1136362" cy="34065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4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2" y="26197"/>
            <a:ext cx="8140881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Working with the Schema (Classes)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1258596"/>
            <a:ext cx="8055426" cy="344900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33890" y="2108346"/>
            <a:ext cx="25234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Commonly used classes 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48" y="5097663"/>
            <a:ext cx="8140881" cy="488285"/>
          </a:xfrm>
        </p:spPr>
        <p:txBody>
          <a:bodyPr/>
          <a:lstStyle/>
          <a:p>
            <a:r>
              <a:rPr lang="en-US" dirty="0" smtClean="0"/>
              <a:t>Entity browsers (SQID, </a:t>
            </a:r>
            <a:r>
              <a:rPr lang="en-US" dirty="0" err="1" smtClean="0"/>
              <a:t>Reasonator</a:t>
            </a:r>
            <a:r>
              <a:rPr lang="en-US" dirty="0" smtClean="0"/>
              <a:t>) can also be used to browse classes</a:t>
            </a:r>
          </a:p>
        </p:txBody>
      </p:sp>
    </p:spTree>
    <p:extLst>
      <p:ext uri="{BB962C8B-B14F-4D97-AF65-F5344CB8AC3E}">
        <p14:creationId xmlns:p14="http://schemas.microsoft.com/office/powerpoint/2010/main" val="34766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2" y="26197"/>
            <a:ext cx="8140881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Working with the Schema (Classes)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5105" y="1416162"/>
            <a:ext cx="8140881" cy="488285"/>
          </a:xfrm>
        </p:spPr>
        <p:txBody>
          <a:bodyPr/>
          <a:lstStyle/>
          <a:p>
            <a:r>
              <a:rPr lang="en-US" dirty="0"/>
              <a:t>Command line tools such as </a:t>
            </a:r>
            <a:r>
              <a:rPr lang="en-US" dirty="0" err="1" smtClean="0"/>
              <a:t>wdtaxonomy</a:t>
            </a:r>
            <a:r>
              <a:rPr lang="en-US" dirty="0" smtClean="0"/>
              <a:t> or </a:t>
            </a:r>
            <a:r>
              <a:rPr lang="en-US" dirty="0" err="1" smtClean="0"/>
              <a:t>wdq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the </a:t>
            </a:r>
            <a:r>
              <a:rPr lang="en-US" dirty="0"/>
              <a:t>best </a:t>
            </a:r>
            <a:r>
              <a:rPr lang="en-US" dirty="0" smtClean="0"/>
              <a:t>option</a:t>
            </a:r>
          </a:p>
          <a:p>
            <a:r>
              <a:rPr lang="en-US" dirty="0" smtClean="0"/>
              <a:t>Very easy to navigate over properties, equivalent classes...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6" y="2195108"/>
            <a:ext cx="4206239" cy="40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59" y="0"/>
            <a:ext cx="8140881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Lexicographic </a:t>
            </a:r>
            <a:r>
              <a:rPr lang="en-US" dirty="0"/>
              <a:t>Tools (Highlights)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6" y="1128304"/>
            <a:ext cx="3688139" cy="42187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05" y="1393281"/>
            <a:ext cx="4533900" cy="2990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9401" y="5536349"/>
            <a:ext cx="271439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Search for existing lexemes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6470" y="4682716"/>
            <a:ext cx="324217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 lexeme or define a sense to </a:t>
            </a:r>
            <a:br>
              <a:rPr lang="en-US" dirty="0" smtClean="0"/>
            </a:br>
            <a:r>
              <a:rPr lang="en-US" dirty="0" smtClean="0"/>
              <a:t>an existing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59" y="0"/>
            <a:ext cx="8140881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Programmer Tools </a:t>
            </a:r>
            <a:r>
              <a:rPr lang="en-US" dirty="0"/>
              <a:t>(Highlights)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941"/>
          <a:stretch/>
        </p:blipFill>
        <p:spPr>
          <a:xfrm>
            <a:off x="501559" y="959816"/>
            <a:ext cx="6817043" cy="273980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79684" y="1389965"/>
            <a:ext cx="180055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GraphQL</a:t>
            </a:r>
            <a:r>
              <a:rPr lang="en-US" dirty="0" smtClean="0"/>
              <a:t> support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9" y="3853552"/>
            <a:ext cx="3992334" cy="245682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18547" y="4025836"/>
            <a:ext cx="2668102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Qwikidata</a:t>
            </a:r>
            <a:r>
              <a:rPr lang="en-US" dirty="0" smtClean="0"/>
              <a:t> python package</a:t>
            </a:r>
          </a:p>
          <a:p>
            <a:pPr algn="ctr"/>
            <a:r>
              <a:rPr lang="en-US" dirty="0" smtClean="0"/>
              <a:t>(among </a:t>
            </a:r>
            <a:r>
              <a:rPr lang="en-US" smtClean="0"/>
              <a:t>many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02" y="2045882"/>
            <a:ext cx="7886700" cy="1325563"/>
          </a:xfrm>
        </p:spPr>
        <p:txBody>
          <a:bodyPr/>
          <a:lstStyle/>
          <a:p>
            <a:r>
              <a:rPr lang="en-US" dirty="0" smtClean="0"/>
              <a:t>Connecting </a:t>
            </a:r>
            <a:r>
              <a:rPr lang="en-US" dirty="0" err="1" smtClean="0"/>
              <a:t>Wikidata</a:t>
            </a:r>
            <a:r>
              <a:rPr lang="en-US" dirty="0" smtClean="0"/>
              <a:t> and Wikipedia</a:t>
            </a:r>
            <a:br>
              <a:rPr lang="en-US" dirty="0" smtClean="0"/>
            </a:br>
            <a:r>
              <a:rPr lang="en-US" dirty="0" err="1" smtClean="0"/>
              <a:t>Infoboxes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0385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706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Wikipedia/</a:t>
            </a:r>
            <a:r>
              <a:rPr lang="en-US" dirty="0" err="1" smtClean="0"/>
              <a:t>Wikidata</a:t>
            </a:r>
            <a:r>
              <a:rPr lang="en-US" dirty="0" smtClean="0"/>
              <a:t> </a:t>
            </a:r>
            <a:r>
              <a:rPr lang="en-US" dirty="0" err="1" smtClean="0"/>
              <a:t>Infobox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1" y="1474212"/>
            <a:ext cx="2394609" cy="463049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92434" y="1474212"/>
            <a:ext cx="4822916" cy="4702751"/>
          </a:xfrm>
        </p:spPr>
        <p:txBody>
          <a:bodyPr/>
          <a:lstStyle/>
          <a:p>
            <a:r>
              <a:rPr lang="en-US" dirty="0" err="1" smtClean="0"/>
              <a:t>Infoboxes</a:t>
            </a:r>
            <a:r>
              <a:rPr lang="en-US" dirty="0" smtClean="0"/>
              <a:t>: short human –readable summaries of the information about an entity</a:t>
            </a:r>
          </a:p>
          <a:p>
            <a:endParaRPr lang="en-US" dirty="0"/>
          </a:p>
          <a:p>
            <a:r>
              <a:rPr lang="en-US" dirty="0" smtClean="0"/>
              <a:t>Tabular format</a:t>
            </a:r>
          </a:p>
          <a:p>
            <a:endParaRPr lang="en-US" dirty="0"/>
          </a:p>
          <a:p>
            <a:r>
              <a:rPr lang="en-US" dirty="0" smtClean="0"/>
              <a:t>Include images</a:t>
            </a:r>
          </a:p>
          <a:p>
            <a:endParaRPr lang="en-US" dirty="0"/>
          </a:p>
          <a:p>
            <a:r>
              <a:rPr lang="en-US" dirty="0" smtClean="0"/>
              <a:t>Source for Semantic Web efforts such as </a:t>
            </a:r>
            <a:r>
              <a:rPr lang="en-US" dirty="0" err="1" smtClean="0"/>
              <a:t>DBPedia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Wikipedia/</a:t>
            </a:r>
            <a:r>
              <a:rPr lang="en-US" dirty="0" err="1" smtClean="0"/>
              <a:t>Wikidata</a:t>
            </a:r>
            <a:r>
              <a:rPr lang="en-US" dirty="0" smtClean="0"/>
              <a:t> </a:t>
            </a:r>
            <a:r>
              <a:rPr lang="en-US" dirty="0" err="1" smtClean="0"/>
              <a:t>Infobox</a:t>
            </a:r>
            <a:r>
              <a:rPr lang="en-US" dirty="0" smtClean="0"/>
              <a:t> Connection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2" y="1529639"/>
            <a:ext cx="7832408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23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Template Modules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04" y="503731"/>
            <a:ext cx="1090246" cy="109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0" y="1322306"/>
            <a:ext cx="3324225" cy="69818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973" y="2380920"/>
            <a:ext cx="7367954" cy="31865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127738" y="3226777"/>
            <a:ext cx="633047" cy="5539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60528" y="1642895"/>
            <a:ext cx="179202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Before </a:t>
            </a:r>
            <a:r>
              <a:rPr lang="en-US" dirty="0" err="1" smtClean="0"/>
              <a:t>Wikidata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Template Modules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27" y="993165"/>
            <a:ext cx="1090246" cy="10902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Done!</a:t>
            </a:r>
          </a:p>
          <a:p>
            <a:endParaRPr lang="en-US" dirty="0"/>
          </a:p>
          <a:p>
            <a:r>
              <a:rPr lang="en-US" dirty="0" smtClean="0"/>
              <a:t>You can customize how you import/show </a:t>
            </a:r>
            <a:r>
              <a:rPr lang="en-US" dirty="0" err="1" smtClean="0"/>
              <a:t>Wikidata</a:t>
            </a:r>
            <a:r>
              <a:rPr lang="en-US" dirty="0" smtClean="0"/>
              <a:t> terms: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2" y="1978028"/>
            <a:ext cx="4953000" cy="4095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92" y="4054047"/>
            <a:ext cx="3981450" cy="136207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154115" y="4914899"/>
            <a:ext cx="320864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4302" y="4730233"/>
            <a:ext cx="315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“edit on </a:t>
            </a:r>
            <a:r>
              <a:rPr lang="en-US" dirty="0" err="1" smtClean="0"/>
              <a:t>Wikidata</a:t>
            </a:r>
            <a:r>
              <a:rPr lang="en-US" dirty="0" smtClean="0"/>
              <a:t>” links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0090" y="4225967"/>
            <a:ext cx="390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not show “occupation” or “children”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4704617" y="4410633"/>
            <a:ext cx="565473" cy="372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77215" y="5826886"/>
            <a:ext cx="723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en.wikipedia.org/wiki/Template:Infobox_person/Wikidata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 Mapping to </a:t>
            </a:r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27" y="993165"/>
            <a:ext cx="1090246" cy="10902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on demand: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if there are several values for the resource?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0" y="2402231"/>
            <a:ext cx="8677275" cy="125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9" y="4255980"/>
            <a:ext cx="8639175" cy="1333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632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" y="15846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094105"/>
            <a:ext cx="7886700" cy="4351338"/>
          </a:xfrm>
        </p:spPr>
        <p:txBody>
          <a:bodyPr/>
          <a:lstStyle/>
          <a:p>
            <a:r>
              <a:rPr lang="en-US" dirty="0" smtClean="0"/>
              <a:t>Edit data</a:t>
            </a:r>
          </a:p>
          <a:p>
            <a:pPr lvl="1"/>
            <a:r>
              <a:rPr lang="en-US" dirty="0" smtClean="0"/>
              <a:t>Help editing content, quality assurance, finding duplicates</a:t>
            </a:r>
          </a:p>
          <a:p>
            <a:r>
              <a:rPr lang="en-US" dirty="0" smtClean="0"/>
              <a:t>Query data</a:t>
            </a:r>
          </a:p>
          <a:p>
            <a:pPr lvl="1"/>
            <a:r>
              <a:rPr lang="en-US" dirty="0" smtClean="0"/>
              <a:t>Completeness, natural language support, linked items</a:t>
            </a:r>
          </a:p>
          <a:p>
            <a:r>
              <a:rPr lang="en-US" dirty="0" smtClean="0"/>
              <a:t>Improve user interface</a:t>
            </a:r>
          </a:p>
          <a:p>
            <a:pPr lvl="1"/>
            <a:r>
              <a:rPr lang="en-US" dirty="0" smtClean="0"/>
              <a:t>Hovering, enhanced search, summaries, keywords</a:t>
            </a:r>
          </a:p>
          <a:p>
            <a:r>
              <a:rPr lang="en-US" dirty="0" smtClean="0"/>
              <a:t>Visualize data</a:t>
            </a:r>
          </a:p>
          <a:p>
            <a:pPr lvl="1"/>
            <a:r>
              <a:rPr lang="en-US" dirty="0" smtClean="0"/>
              <a:t>Maps, graph charts, etc. from queries</a:t>
            </a:r>
          </a:p>
          <a:p>
            <a:r>
              <a:rPr lang="en-US" dirty="0" smtClean="0"/>
              <a:t>Working with the schema</a:t>
            </a:r>
          </a:p>
          <a:p>
            <a:pPr lvl="1"/>
            <a:r>
              <a:rPr lang="en-US" dirty="0" smtClean="0"/>
              <a:t>Find properties, classes</a:t>
            </a:r>
          </a:p>
          <a:p>
            <a:r>
              <a:rPr lang="en-US" dirty="0" smtClean="0"/>
              <a:t>Lexicographic</a:t>
            </a:r>
          </a:p>
          <a:p>
            <a:pPr lvl="1"/>
            <a:r>
              <a:rPr lang="en-US" dirty="0" smtClean="0"/>
              <a:t>Lexeme forms and building, term sensing</a:t>
            </a:r>
          </a:p>
          <a:p>
            <a:r>
              <a:rPr lang="en-US" dirty="0" smtClean="0"/>
              <a:t>Tools for programmers</a:t>
            </a:r>
          </a:p>
          <a:p>
            <a:pPr lvl="1"/>
            <a:r>
              <a:rPr lang="en-US" dirty="0" smtClean="0"/>
              <a:t>Manipulate </a:t>
            </a:r>
            <a:r>
              <a:rPr lang="en-US" dirty="0" err="1" smtClean="0"/>
              <a:t>Wikidata</a:t>
            </a:r>
            <a:r>
              <a:rPr lang="en-US" dirty="0" smtClean="0"/>
              <a:t> answers in JSON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92435" y="5903406"/>
            <a:ext cx="8759129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Find all tools at: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www.wikidata.org/wiki/Wikidata:Tools</a:t>
            </a:r>
            <a:r>
              <a:rPr lang="en-US" dirty="0" smtClean="0"/>
              <a:t> (Some are </a:t>
            </a:r>
            <a:r>
              <a:rPr lang="en-US" dirty="0" err="1" smtClean="0"/>
              <a:t>Wikibase</a:t>
            </a:r>
            <a:r>
              <a:rPr lang="en-US" dirty="0" smtClean="0"/>
              <a:t> gadgets)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Edit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19" y="2858542"/>
            <a:ext cx="4136290" cy="34609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1449326"/>
            <a:ext cx="4687797" cy="12644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91149" y="1755093"/>
            <a:ext cx="345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Duplicate references from an entry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0579" y="3289631"/>
            <a:ext cx="303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nearby elements with no </a:t>
            </a:r>
            <a:br>
              <a:rPr lang="en-US" dirty="0" smtClean="0"/>
            </a:br>
            <a:r>
              <a:rPr lang="en-US" dirty="0" smtClean="0"/>
              <a:t>photo and upload one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4042" r="15915" b="15765"/>
          <a:stretch/>
        </p:blipFill>
        <p:spPr>
          <a:xfrm>
            <a:off x="5156710" y="4511832"/>
            <a:ext cx="3358640" cy="173135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984688" y="4576638"/>
            <a:ext cx="248439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Move and redirect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Edit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33834"/>
            <a:ext cx="2743200" cy="542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8800" y="1782130"/>
            <a:ext cx="464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 records from other KGs to </a:t>
            </a:r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0724" y="2709624"/>
            <a:ext cx="511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 editing (dragging and dropping terms into other terms)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9" y="2773162"/>
            <a:ext cx="3381208" cy="34311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1285" y="4022844"/>
            <a:ext cx="316817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Listing labels in other languages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24" y="3493561"/>
            <a:ext cx="5114451" cy="286076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11966" y="3708163"/>
            <a:ext cx="305336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Help confirm entity mappings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Query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7"/>
          <a:stretch/>
        </p:blipFill>
        <p:spPr>
          <a:xfrm>
            <a:off x="237310" y="1602379"/>
            <a:ext cx="4840847" cy="26909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3848" y="3860628"/>
            <a:ext cx="447715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Assess completeness of records (COOL-WD)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" y="4441098"/>
            <a:ext cx="3194620" cy="18754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61938" y="4507079"/>
            <a:ext cx="224341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List items by category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05" y="1602379"/>
            <a:ext cx="3880134" cy="22582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86605" y="3892829"/>
            <a:ext cx="388013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Link and map statements (Open Refine)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b="12199"/>
          <a:stretch/>
        </p:blipFill>
        <p:spPr>
          <a:xfrm>
            <a:off x="3981994" y="4409933"/>
            <a:ext cx="4752704" cy="189542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084971" y="4876411"/>
            <a:ext cx="350073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Platypus (natural language queries)</a:t>
            </a:r>
          </a:p>
        </p:txBody>
      </p:sp>
    </p:spTree>
    <p:extLst>
      <p:ext uri="{BB962C8B-B14F-4D97-AF65-F5344CB8AC3E}">
        <p14:creationId xmlns:p14="http://schemas.microsoft.com/office/powerpoint/2010/main" val="32372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02" y="4246"/>
            <a:ext cx="788670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Query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9" y="1270626"/>
            <a:ext cx="5011667" cy="26220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80099" y="1329809"/>
            <a:ext cx="330150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Scholia browser (used in </a:t>
            </a:r>
            <a:r>
              <a:rPr lang="en-US" dirty="0" err="1" smtClean="0"/>
              <a:t>Zenodo</a:t>
            </a:r>
            <a:r>
              <a:rPr lang="en-US" dirty="0" smtClean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90" y="3902729"/>
            <a:ext cx="4868908" cy="24327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r="18191"/>
          <a:stretch/>
        </p:blipFill>
        <p:spPr>
          <a:xfrm>
            <a:off x="227102" y="3866490"/>
            <a:ext cx="3156572" cy="26626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10175" y="4180296"/>
            <a:ext cx="2771425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Facilitate retrieving results</a:t>
            </a:r>
            <a:br>
              <a:rPr lang="en-US" dirty="0" smtClean="0"/>
            </a:br>
            <a:r>
              <a:rPr lang="en-US" dirty="0" err="1" smtClean="0"/>
              <a:t>Wikidata</a:t>
            </a:r>
            <a:r>
              <a:rPr lang="en-US" dirty="0" smtClean="0"/>
              <a:t> Skim (lightweight answers),</a:t>
            </a:r>
          </a:p>
          <a:p>
            <a:r>
              <a:rPr lang="en-US" dirty="0" err="1" smtClean="0"/>
              <a:t>QAnswer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92" y="1908975"/>
            <a:ext cx="3968984" cy="9278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954603" y="2901249"/>
            <a:ext cx="175248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duplicates</a:t>
            </a:r>
          </a:p>
        </p:txBody>
      </p:sp>
    </p:spTree>
    <p:extLst>
      <p:ext uri="{BB962C8B-B14F-4D97-AF65-F5344CB8AC3E}">
        <p14:creationId xmlns:p14="http://schemas.microsoft.com/office/powerpoint/2010/main" val="1363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Query Builders (Highlights)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2964"/>
          <a:stretch/>
        </p:blipFill>
        <p:spPr>
          <a:xfrm>
            <a:off x="1677099" y="4156233"/>
            <a:ext cx="7428099" cy="21995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" y="1321525"/>
            <a:ext cx="3990295" cy="27804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00862" y="2449540"/>
            <a:ext cx="392498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Query builders help autocomplete and</a:t>
            </a:r>
            <a:br>
              <a:rPr lang="en-US" dirty="0" smtClean="0"/>
            </a:br>
            <a:r>
              <a:rPr lang="en-US" dirty="0" smtClean="0"/>
              <a:t>offer guidance when doing your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19" y="95683"/>
            <a:ext cx="8778240" cy="1325563"/>
          </a:xfrm>
        </p:spPr>
        <p:txBody>
          <a:bodyPr/>
          <a:lstStyle/>
          <a:p>
            <a:r>
              <a:rPr lang="en-US" dirty="0" err="1" smtClean="0"/>
              <a:t>Wikidata</a:t>
            </a:r>
            <a:r>
              <a:rPr lang="en-US" dirty="0" smtClean="0"/>
              <a:t> Tools: Improve User Interface (Highlights)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85900"/>
            <a:ext cx="7886700" cy="4351338"/>
          </a:xfrm>
        </p:spPr>
        <p:txBody>
          <a:bodyPr/>
          <a:lstStyle/>
          <a:p>
            <a:r>
              <a:rPr lang="en-US" dirty="0" err="1" smtClean="0"/>
              <a:t>CheckShex</a:t>
            </a:r>
            <a:r>
              <a:rPr lang="en-US" dirty="0" smtClean="0"/>
              <a:t> (validate entity against a </a:t>
            </a:r>
            <a:r>
              <a:rPr lang="en-US" dirty="0" err="1" smtClean="0"/>
              <a:t>Shex</a:t>
            </a:r>
            <a:r>
              <a:rPr lang="en-US" dirty="0" smtClean="0"/>
              <a:t> schema)</a:t>
            </a:r>
          </a:p>
          <a:p>
            <a:r>
              <a:rPr lang="en-US" dirty="0" smtClean="0"/>
              <a:t>Navigation (request deleting, show more languages...)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D99EE-EBF8-4397-82C0-CC4BEFD605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52749" y="6464300"/>
            <a:ext cx="4876801" cy="365125"/>
          </a:xfrm>
        </p:spPr>
        <p:txBody>
          <a:bodyPr/>
          <a:lstStyle/>
          <a:p>
            <a:pPr>
              <a:defRPr/>
            </a:pPr>
            <a:r>
              <a:rPr lang="en-US" sz="1100" dirty="0" smtClean="0"/>
              <a:t>Daniel </a:t>
            </a:r>
            <a:r>
              <a:rPr lang="en-US" sz="1100" dirty="0" err="1" smtClean="0"/>
              <a:t>Garijo</a:t>
            </a:r>
            <a:r>
              <a:rPr lang="en-US" sz="1100" dirty="0" smtClean="0"/>
              <a:t> and Pedro </a:t>
            </a:r>
            <a:r>
              <a:rPr lang="en-US" sz="1100" dirty="0" err="1" smtClean="0"/>
              <a:t>Szekely</a:t>
            </a:r>
            <a:r>
              <a:rPr lang="en-US" sz="1100" dirty="0" smtClean="0"/>
              <a:t>. Linking</a:t>
            </a:r>
            <a:r>
              <a:rPr lang="en-US" sz="1100" dirty="0"/>
              <a:t>, Extending, Exploiting and Enhancing Tabular Data with </a:t>
            </a:r>
            <a:r>
              <a:rPr lang="en-US" sz="1100" dirty="0" err="1" smtClean="0"/>
              <a:t>Wikidata</a:t>
            </a:r>
            <a:r>
              <a:rPr lang="en-US" sz="1100" dirty="0" smtClean="0"/>
              <a:t>. K-CAP 2019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19720"/>
          <a:stretch/>
        </p:blipFill>
        <p:spPr>
          <a:xfrm>
            <a:off x="60960" y="2148308"/>
            <a:ext cx="4119154" cy="398309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53624" y="5733932"/>
            <a:ext cx="2898935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Point/</a:t>
            </a:r>
            <a:r>
              <a:rPr lang="en-US" dirty="0" err="1" smtClean="0"/>
              <a:t>Geoschape</a:t>
            </a:r>
            <a:r>
              <a:rPr lang="en-US" dirty="0" smtClean="0"/>
              <a:t> statements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7522" b="9982"/>
          <a:stretch/>
        </p:blipFill>
        <p:spPr>
          <a:xfrm>
            <a:off x="4229100" y="2148309"/>
            <a:ext cx="4847232" cy="215372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29100" y="4163345"/>
            <a:ext cx="299466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Review differences in changes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4806739"/>
            <a:ext cx="2895600" cy="10477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28124" y="5677702"/>
            <a:ext cx="175003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Improved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ISI.potx" id="{EC3537AD-71E6-40CC-B6B9-0C10D6E541EE}" vid="{F69CCE91-F3EA-43B2-BD9B-500D0AA6C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TemplateISI</Template>
  <TotalTime>5683</TotalTime>
  <Words>1001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Tutorial: Linking, Extending, Exploiting and Enhancing Tabular Data with Wikidata  Part 4: Applications</vt:lpstr>
      <vt:lpstr>Wikidata Applications</vt:lpstr>
      <vt:lpstr>Wikidata Tools: Overview</vt:lpstr>
      <vt:lpstr>Wikidata Tools: Edit (Highlights)</vt:lpstr>
      <vt:lpstr>Wikidata Tools: Edit (Highlights)</vt:lpstr>
      <vt:lpstr>Wikidata Tools: Query (Highlights)</vt:lpstr>
      <vt:lpstr>Wikidata Tools: Query (Highlights)</vt:lpstr>
      <vt:lpstr>Wikidata Tools: Query Builders (Highlights)</vt:lpstr>
      <vt:lpstr>Wikidata Tools: Improve User Interface (Highlights)</vt:lpstr>
      <vt:lpstr>Wikidata Tools: Improve User Interface (Highlights)</vt:lpstr>
      <vt:lpstr>Wikidata Tools: Visualize Data (Highlights)</vt:lpstr>
      <vt:lpstr>Wikidata Tools: Visualize Data (Highlights)</vt:lpstr>
      <vt:lpstr>Wikidata Tools: Entity Browsing</vt:lpstr>
      <vt:lpstr>Wikidata Tools: Working with the Schema (Highlights)</vt:lpstr>
      <vt:lpstr>Wikidata Tools: Working with the Schema (Classes)</vt:lpstr>
      <vt:lpstr>Wikidata Tools: Working with the Schema (Classes)</vt:lpstr>
      <vt:lpstr>Wikidata Tools: Lexicographic Tools (Highlights)</vt:lpstr>
      <vt:lpstr>Wikidata Tools: Programmer Tools (Highlights)</vt:lpstr>
      <vt:lpstr>Connecting Wikidata and Wikipedia Infoboxes</vt:lpstr>
      <vt:lpstr>Wikipedia/Wikidata Infobox Overview</vt:lpstr>
      <vt:lpstr>Wikipedia/Wikidata Infobox Connection</vt:lpstr>
      <vt:lpstr>Wikipedia Template Modules</vt:lpstr>
      <vt:lpstr>Wikidata Template Modules</vt:lpstr>
      <vt:lpstr>How does it work? Mapping to Wikidata</vt:lpstr>
    </vt:vector>
  </TitlesOfParts>
  <Company>USC/ISI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>dgarijo</dc:creator>
  <cp:lastModifiedBy>dgarijo</cp:lastModifiedBy>
  <cp:revision>235</cp:revision>
  <dcterms:created xsi:type="dcterms:W3CDTF">2019-09-18T23:52:48Z</dcterms:created>
  <dcterms:modified xsi:type="dcterms:W3CDTF">2019-11-19T08:43:15Z</dcterms:modified>
</cp:coreProperties>
</file>