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31" r:id="rId2"/>
    <p:sldId id="328" r:id="rId3"/>
    <p:sldId id="329" r:id="rId4"/>
    <p:sldId id="330" r:id="rId5"/>
    <p:sldId id="309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214C84"/>
    <a:srgbClr val="0E285A"/>
    <a:srgbClr val="B1FDFF"/>
    <a:srgbClr val="CA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89091" autoAdjust="0"/>
  </p:normalViewPr>
  <p:slideViewPr>
    <p:cSldViewPr snapToGrid="0" snapToObjects="1">
      <p:cViewPr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CFE85-3CB9-EF44-A1B3-32EC2382FED5}" type="datetimeFigureOut">
              <a:rPr lang="en-US" smtClean="0"/>
              <a:t>7/18/17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A7F03-1C61-124B-A2DE-181730E57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38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C108F-977D-7B49-A25D-7E0C716A4FD4}" type="datetimeFigureOut">
              <a:rPr lang="en-US" smtClean="0"/>
              <a:t>7/18/17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822C9-72E5-8D42-912C-1CB973AE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4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charset="2"/>
        <a:buChar char="u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u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5" Type="http://schemas.openxmlformats.org/officeDocument/2006/relationships/image" Target="../media/image19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emf"/><Relationship Id="rId6" Type="http://schemas.openxmlformats.org/officeDocument/2006/relationships/image" Target="../media/image18.jp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26886"/>
            <a:ext cx="9143998" cy="1229342"/>
          </a:xfrm>
        </p:spPr>
        <p:txBody>
          <a:bodyPr/>
          <a:lstStyle/>
          <a:p>
            <a:r>
              <a:rPr lang="en-US" sz="3600" dirty="0" smtClean="0"/>
              <a:t>Introduction </a:t>
            </a:r>
            <a:r>
              <a:rPr lang="en-US" sz="3600" dirty="0"/>
              <a:t>to </a:t>
            </a:r>
            <a:br>
              <a:rPr lang="en-US" sz="3600" dirty="0"/>
            </a:br>
            <a:r>
              <a:rPr lang="en-US" sz="3600" dirty="0"/>
              <a:t>Computational Thinking and Data </a:t>
            </a:r>
            <a:r>
              <a:rPr lang="en-US" sz="3600" dirty="0" smtClean="0"/>
              <a:t>Science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33249"/>
            <a:ext cx="8058150" cy="3198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334" y="6686037"/>
            <a:ext cx="27879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7F7F7F"/>
                </a:solidFill>
              </a:rPr>
              <a:t>https://</a:t>
            </a:r>
            <a:r>
              <a:rPr lang="en-US" sz="800" dirty="0" err="1">
                <a:solidFill>
                  <a:srgbClr val="7F7F7F"/>
                </a:solidFill>
              </a:rPr>
              <a:t>www.flickr.com</a:t>
            </a:r>
            <a:r>
              <a:rPr lang="en-US" sz="800" dirty="0">
                <a:solidFill>
                  <a:srgbClr val="7F7F7F"/>
                </a:solidFill>
              </a:rPr>
              <a:t>/photos/</a:t>
            </a:r>
            <a:r>
              <a:rPr lang="en-US" sz="800" dirty="0" err="1">
                <a:solidFill>
                  <a:srgbClr val="7F7F7F"/>
                </a:solidFill>
              </a:rPr>
              <a:t>hellocatfood</a:t>
            </a:r>
            <a:r>
              <a:rPr lang="en-US" sz="800" dirty="0">
                <a:solidFill>
                  <a:srgbClr val="7F7F7F"/>
                </a:solidFill>
              </a:rPr>
              <a:t>/10545396704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6608" y="1442541"/>
            <a:ext cx="384919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Prof. Yolanda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Gil</a:t>
            </a:r>
            <a:endParaRPr lang="en-US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Universit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y of Southern California</a:t>
            </a:r>
          </a:p>
          <a:p>
            <a:pPr algn="ctr"/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</a:rPr>
              <a:t>gil@isi.edu</a:t>
            </a:r>
            <a:endParaRPr 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http://www.datascience4all.org </a:t>
            </a:r>
          </a:p>
          <a:p>
            <a:pPr algn="ctr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8678" y="2707438"/>
            <a:ext cx="3305322" cy="322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43383" y="6098349"/>
            <a:ext cx="132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65993"/>
                </a:solidFill>
              </a:rPr>
              <a:t>Last Updated:</a:t>
            </a:r>
          </a:p>
          <a:p>
            <a:pPr algn="ctr"/>
            <a:r>
              <a:rPr lang="en-US" sz="1400" i="1" dirty="0" smtClean="0">
                <a:solidFill>
                  <a:srgbClr val="265993"/>
                </a:solidFill>
              </a:rPr>
              <a:t>September 2016</a:t>
            </a:r>
            <a:endParaRPr lang="en-US" sz="1400" i="1" dirty="0">
              <a:solidFill>
                <a:srgbClr val="265993"/>
              </a:solidFill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185935" y="6182608"/>
            <a:ext cx="9184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000" dirty="0">
                <a:solidFill>
                  <a:srgbClr val="17678F"/>
                </a:solidFill>
              </a:rPr>
              <a:t>ACI-1355475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2357" y="6056663"/>
            <a:ext cx="5429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1931" y="6056663"/>
            <a:ext cx="2438283" cy="538609"/>
          </a:xfrm>
          <a:prstGeom prst="rect">
            <a:avLst/>
          </a:prstGeom>
          <a:solidFill>
            <a:srgbClr val="F8CB65"/>
          </a:solidFill>
        </p:spPr>
        <p:txBody>
          <a:bodyPr wrap="square" rtlCol="0">
            <a:spAutoFit/>
          </a:bodyPr>
          <a:lstStyle/>
          <a:p>
            <a:endParaRPr lang="en-US" sz="3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CC-BY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</a:rPr>
              <a:t>Attribution               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026" y="6138682"/>
            <a:ext cx="1111324" cy="39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80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696"/>
            <a:ext cx="8229600" cy="815496"/>
          </a:xfrm>
        </p:spPr>
        <p:txBody>
          <a:bodyPr/>
          <a:lstStyle/>
          <a:p>
            <a:r>
              <a:rPr lang="en-US" dirty="0" smtClean="0"/>
              <a:t>II: Data Analysis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7264" y="2414015"/>
            <a:ext cx="3767328" cy="3864239"/>
          </a:xfrm>
          <a:ln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Data analysis tasks</a:t>
            </a:r>
          </a:p>
          <a:p>
            <a:pPr marL="857250" lvl="1" indent="-514350"/>
            <a:r>
              <a:rPr lang="en-US" sz="2800" dirty="0" smtClean="0"/>
              <a:t>Classification, clustering, pattern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Data pre-processing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Data visualization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Data lifecycle</a:t>
            </a:r>
          </a:p>
        </p:txBody>
      </p:sp>
      <p:sp>
        <p:nvSpPr>
          <p:cNvPr id="5" name="Rectangle 4"/>
          <p:cNvSpPr/>
          <p:nvPr/>
        </p:nvSpPr>
        <p:spPr>
          <a:xfrm>
            <a:off x="266316" y="6597908"/>
            <a:ext cx="19287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es.wikipedia.org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Big_data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1" y="2567056"/>
            <a:ext cx="4681334" cy="352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2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6866"/>
            <a:ext cx="8229600" cy="842807"/>
          </a:xfrm>
        </p:spPr>
        <p:txBody>
          <a:bodyPr/>
          <a:lstStyle/>
          <a:p>
            <a:r>
              <a:rPr lang="en-US" dirty="0" smtClean="0"/>
              <a:t>III: Data Analysis in Practice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39577" y="2714003"/>
            <a:ext cx="4052047" cy="3773875"/>
          </a:xfrm>
          <a:noFill/>
          <a:ln>
            <a:solidFill>
              <a:srgbClr val="0000FF"/>
            </a:solidFill>
          </a:ln>
        </p:spPr>
        <p:txBody>
          <a:bodyPr>
            <a:normAutofit fontScale="85000" lnSpcReduction="20000"/>
          </a:bodyPr>
          <a:lstStyle/>
          <a:p>
            <a:pPr>
              <a:buFont typeface="+mj-lt"/>
              <a:buAutoNum type="arabicPeriod"/>
            </a:pPr>
            <a:r>
              <a:rPr lang="en-US" sz="2400" dirty="0" smtClean="0"/>
              <a:t>Analyzing different kinds of data</a:t>
            </a:r>
          </a:p>
          <a:p>
            <a:pPr lvl="1"/>
            <a:r>
              <a:rPr lang="en-US" sz="2400" dirty="0" smtClean="0"/>
              <a:t>Time series, text, multimedia, networks, spatial, …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Parallel and distributed computing</a:t>
            </a:r>
          </a:p>
          <a:p>
            <a:pPr lvl="1"/>
            <a:r>
              <a:rPr lang="en-US" sz="2400" dirty="0" smtClean="0"/>
              <a:t>Multi-core, clusters, grids, web services, …</a:t>
            </a:r>
          </a:p>
          <a:p>
            <a:pPr lvl="1"/>
            <a:r>
              <a:rPr lang="en-US" sz="2400" dirty="0" smtClean="0"/>
              <a:t>Speedup, dependencies, critical paths, Amdahl’s law, </a:t>
            </a:r>
            <a:r>
              <a:rPr lang="en-US" sz="2400" dirty="0" err="1" smtClean="0"/>
              <a:t>MapReduce</a:t>
            </a:r>
            <a:endParaRPr lang="en-US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58" y="2714003"/>
            <a:ext cx="1273209" cy="14984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202" y="2765840"/>
            <a:ext cx="2526250" cy="1405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117" y="1542774"/>
            <a:ext cx="1631499" cy="10215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17" y="1688067"/>
            <a:ext cx="2440199" cy="876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30" y="5607643"/>
            <a:ext cx="2292598" cy="1261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954" y="5549545"/>
            <a:ext cx="1413951" cy="1285410"/>
          </a:xfrm>
          <a:prstGeom prst="rect">
            <a:avLst/>
          </a:prstGeom>
        </p:spPr>
      </p:pic>
      <p:pic>
        <p:nvPicPr>
          <p:cNvPr id="7" name="Bild 10" descr="Stage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336" y="4355803"/>
            <a:ext cx="1955979" cy="1070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941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2"/>
            <a:ext cx="8229600" cy="993005"/>
          </a:xfrm>
        </p:spPr>
        <p:txBody>
          <a:bodyPr/>
          <a:lstStyle/>
          <a:p>
            <a:r>
              <a:rPr lang="en-US" dirty="0" smtClean="0"/>
              <a:t>IV: Metadata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294" y="2661580"/>
            <a:ext cx="3881058" cy="3252788"/>
          </a:xfrm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3200" dirty="0" smtClean="0"/>
              <a:t>Semantic metadata</a:t>
            </a:r>
          </a:p>
          <a:p>
            <a:pPr>
              <a:buFont typeface="+mj-lt"/>
              <a:buAutoNum type="arabicPeriod"/>
            </a:pPr>
            <a:r>
              <a:rPr lang="en-US" sz="3200" dirty="0" smtClean="0"/>
              <a:t>Ontologies</a:t>
            </a:r>
          </a:p>
          <a:p>
            <a:pPr>
              <a:buFont typeface="+mj-lt"/>
              <a:buAutoNum type="arabicPeriod"/>
            </a:pPr>
            <a:r>
              <a:rPr lang="en-US" sz="3200" dirty="0" smtClean="0"/>
              <a:t>Provenance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60" y="2230447"/>
            <a:ext cx="4386855" cy="3147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11" y="5495270"/>
            <a:ext cx="2725460" cy="136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98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686"/>
            <a:ext cx="8229600" cy="1143000"/>
          </a:xfrm>
        </p:spPr>
        <p:txBody>
          <a:bodyPr/>
          <a:lstStyle/>
          <a:p>
            <a:r>
              <a:rPr lang="en-US" dirty="0" smtClean="0"/>
              <a:t>V: Data Dissemination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5031" y="2685504"/>
            <a:ext cx="3767328" cy="3780727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2800" dirty="0" smtClean="0"/>
              <a:t>Data formats and standards</a:t>
            </a:r>
          </a:p>
          <a:p>
            <a:pPr>
              <a:buFont typeface="+mj-lt"/>
              <a:buAutoNum type="arabicPeriod"/>
            </a:pPr>
            <a:r>
              <a:rPr lang="en-US" sz="2800" dirty="0" smtClean="0"/>
              <a:t>Provenance</a:t>
            </a:r>
          </a:p>
          <a:p>
            <a:pPr>
              <a:buFont typeface="+mj-lt"/>
              <a:buAutoNum type="arabicPeriod"/>
            </a:pPr>
            <a:r>
              <a:rPr lang="en-US" sz="2800" dirty="0" smtClean="0"/>
              <a:t>Data stewardship</a:t>
            </a:r>
          </a:p>
          <a:p>
            <a:pPr lvl="1"/>
            <a:r>
              <a:rPr lang="en-US" sz="2800" dirty="0" smtClean="0"/>
              <a:t>Data identifiers, data citation</a:t>
            </a:r>
          </a:p>
          <a:p>
            <a:pPr marL="692150" lvl="1" indent="-34290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52" y="2573319"/>
            <a:ext cx="4799827" cy="324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09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676"/>
            <a:ext cx="8229600" cy="875525"/>
          </a:xfrm>
        </p:spPr>
        <p:txBody>
          <a:bodyPr/>
          <a:lstStyle/>
          <a:p>
            <a:r>
              <a:rPr lang="en-US" dirty="0" smtClean="0"/>
              <a:t>VI: Advanced Topics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114" y="2685504"/>
            <a:ext cx="4052047" cy="3632271"/>
          </a:xfrm>
          <a:ln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Privacy and sensitive data</a:t>
            </a:r>
          </a:p>
          <a:p>
            <a:r>
              <a:rPr lang="en-US" sz="2800" dirty="0" smtClean="0"/>
              <a:t>Crowdsourcing data collection</a:t>
            </a:r>
          </a:p>
          <a:p>
            <a:r>
              <a:rPr lang="en-US" sz="2800" dirty="0" smtClean="0"/>
              <a:t>Multi-disciplinary collaboration</a:t>
            </a:r>
          </a:p>
          <a:p>
            <a:r>
              <a:rPr lang="en-US" sz="2800" dirty="0" smtClean="0"/>
              <a:t>Project management</a:t>
            </a:r>
          </a:p>
          <a:p>
            <a:endParaRPr lang="en-US" sz="2800" dirty="0"/>
          </a:p>
        </p:txBody>
      </p:sp>
      <p:pic>
        <p:nvPicPr>
          <p:cNvPr id="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60" y="2221911"/>
            <a:ext cx="4736631" cy="462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866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7651"/>
            <a:ext cx="8229600" cy="581655"/>
          </a:xfrm>
        </p:spPr>
        <p:txBody>
          <a:bodyPr/>
          <a:lstStyle/>
          <a:p>
            <a:r>
              <a:rPr lang="en-US" sz="3600" dirty="0"/>
              <a:t>http://datascience4all.org/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49" y="1098424"/>
            <a:ext cx="8912681" cy="5366274"/>
          </a:xfrm>
          <a:prstGeom prst="rect">
            <a:avLst/>
          </a:prstGeom>
          <a:ln w="38100" cmpd="sng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24" y="1787475"/>
            <a:ext cx="5447840" cy="4951830"/>
          </a:xfrm>
          <a:prstGeom prst="rect">
            <a:avLst/>
          </a:prstGeom>
          <a:ln w="38100" cmpd="sng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37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1666"/>
            <a:ext cx="8229600" cy="597972"/>
          </a:xfrm>
        </p:spPr>
        <p:txBody>
          <a:bodyPr/>
          <a:lstStyle/>
          <a:p>
            <a:r>
              <a:rPr lang="en-US" dirty="0" smtClean="0"/>
              <a:t>Intended Audience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90536" y="2624667"/>
            <a:ext cx="7708369" cy="3951971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</a:rPr>
              <a:t>Computational thinking</a:t>
            </a:r>
            <a:r>
              <a:rPr lang="en-US" sz="2800" dirty="0" smtClean="0"/>
              <a:t>: a new way to approach problems through computing </a:t>
            </a:r>
          </a:p>
          <a:p>
            <a:pPr lvl="1"/>
            <a:r>
              <a:rPr lang="en-US" sz="2800" dirty="0"/>
              <a:t>A</a:t>
            </a:r>
            <a:r>
              <a:rPr lang="en-US" sz="2800" dirty="0" smtClean="0"/>
              <a:t>bstraction, decomposition, modularity,…</a:t>
            </a:r>
          </a:p>
          <a:p>
            <a:r>
              <a:rPr lang="en-US" sz="2800" b="1" dirty="0" smtClean="0">
                <a:solidFill>
                  <a:srgbClr val="FEA022"/>
                </a:solidFill>
              </a:rPr>
              <a:t>Data science</a:t>
            </a:r>
            <a:r>
              <a:rPr lang="en-US" sz="2800" dirty="0" smtClean="0"/>
              <a:t>: a cross-disciplinary approach to solving data-rich problems</a:t>
            </a:r>
          </a:p>
          <a:p>
            <a:pPr lvl="1"/>
            <a:r>
              <a:rPr lang="en-US" sz="2800" dirty="0" smtClean="0"/>
              <a:t>Machine learning, large-scale computing, semantic metadata, workflows,…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40663" y="1088820"/>
            <a:ext cx="7658243" cy="12003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esigned for students with no programming background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 who want to have literacy in data and computing to better approach data science projects</a:t>
            </a:r>
          </a:p>
        </p:txBody>
      </p:sp>
    </p:spTree>
    <p:extLst>
      <p:ext uri="{BB962C8B-B14F-4D97-AF65-F5344CB8AC3E}">
        <p14:creationId xmlns:p14="http://schemas.microsoft.com/office/powerpoint/2010/main" val="11037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FFF964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2829" y="115471"/>
            <a:ext cx="6201039" cy="1020152"/>
          </a:xfrm>
          <a:noFill/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These materials are released under a CC-BY License 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19846" y="1628121"/>
            <a:ext cx="6729686" cy="2682705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1400" u="sng" dirty="0">
                <a:solidFill>
                  <a:srgbClr val="465466"/>
                </a:solidFill>
              </a:rPr>
              <a:t>You are free to</a:t>
            </a:r>
            <a:r>
              <a:rPr lang="en-US" sz="1400" u="sng" dirty="0" smtClean="0">
                <a:solidFill>
                  <a:srgbClr val="465466"/>
                </a:solidFill>
              </a:rPr>
              <a:t>:</a:t>
            </a:r>
            <a:endParaRPr lang="en-US" sz="1400" u="sng" dirty="0">
              <a:solidFill>
                <a:srgbClr val="465466"/>
              </a:solidFill>
            </a:endParaRPr>
          </a:p>
          <a:p>
            <a:pPr marL="349250" lvl="1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465466"/>
                </a:solidFill>
              </a:rPr>
              <a:t>Share</a:t>
            </a:r>
            <a:r>
              <a:rPr lang="en-US" sz="1400" dirty="0">
                <a:solidFill>
                  <a:srgbClr val="465466"/>
                </a:solidFill>
              </a:rPr>
              <a:t> — copy and redistribute the material in any medium or format</a:t>
            </a:r>
          </a:p>
          <a:p>
            <a:pPr marL="349250" lvl="1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465466"/>
                </a:solidFill>
              </a:rPr>
              <a:t>Adapt</a:t>
            </a:r>
            <a:r>
              <a:rPr lang="en-US" sz="1400" dirty="0">
                <a:solidFill>
                  <a:srgbClr val="465466"/>
                </a:solidFill>
              </a:rPr>
              <a:t> — remix, transform, and build upon the material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solidFill>
                  <a:srgbClr val="465466"/>
                </a:solidFill>
              </a:rPr>
              <a:t>for any purpose, even commercially.</a:t>
            </a:r>
          </a:p>
          <a:p>
            <a:pPr marL="0" indent="0">
              <a:spcBef>
                <a:spcPts val="300"/>
              </a:spcBef>
              <a:buNone/>
            </a:pPr>
            <a:endParaRPr lang="en-US" sz="800" dirty="0">
              <a:solidFill>
                <a:srgbClr val="46546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solidFill>
                  <a:srgbClr val="465466"/>
                </a:solidFill>
              </a:rPr>
              <a:t>The licensor cannot revoke these freedoms as long as you follow the license terms.</a:t>
            </a:r>
          </a:p>
          <a:p>
            <a:pPr marL="0" indent="0">
              <a:spcBef>
                <a:spcPts val="300"/>
              </a:spcBef>
              <a:buNone/>
            </a:pPr>
            <a:endParaRPr lang="en-US" sz="800" dirty="0">
              <a:solidFill>
                <a:srgbClr val="46546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u="sng" dirty="0">
                <a:solidFill>
                  <a:srgbClr val="465466"/>
                </a:solidFill>
              </a:rPr>
              <a:t>Under the following terms: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 smtClean="0">
                <a:solidFill>
                  <a:srgbClr val="465466"/>
                </a:solidFill>
              </a:rPr>
              <a:t>      </a:t>
            </a:r>
            <a:r>
              <a:rPr lang="en-US" sz="1400" b="1" dirty="0" smtClean="0">
                <a:solidFill>
                  <a:srgbClr val="465466"/>
                </a:solidFill>
              </a:rPr>
              <a:t>Attribution</a:t>
            </a:r>
            <a:r>
              <a:rPr lang="en-US" sz="1400" dirty="0" smtClean="0">
                <a:solidFill>
                  <a:srgbClr val="465466"/>
                </a:solidFill>
              </a:rPr>
              <a:t> </a:t>
            </a:r>
            <a:r>
              <a:rPr lang="en-US" sz="1400" dirty="0">
                <a:solidFill>
                  <a:srgbClr val="465466"/>
                </a:solidFill>
              </a:rPr>
              <a:t>— You must give appropriate credit, provide a link to the license, </a:t>
            </a:r>
            <a:endParaRPr lang="en-US" sz="1400" dirty="0" smtClean="0">
              <a:solidFill>
                <a:srgbClr val="46546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 smtClean="0">
                <a:solidFill>
                  <a:srgbClr val="465466"/>
                </a:solidFill>
              </a:rPr>
              <a:t>      and </a:t>
            </a:r>
            <a:r>
              <a:rPr lang="en-US" sz="1400" dirty="0">
                <a:solidFill>
                  <a:srgbClr val="465466"/>
                </a:solidFill>
              </a:rPr>
              <a:t>indicate if changes were made. You may do so in any reasonable manner</a:t>
            </a:r>
            <a:r>
              <a:rPr lang="en-US" sz="1400" dirty="0" smtClean="0">
                <a:solidFill>
                  <a:srgbClr val="465466"/>
                </a:solidFill>
              </a:rPr>
              <a:t>,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solidFill>
                  <a:srgbClr val="465466"/>
                </a:solidFill>
              </a:rPr>
              <a:t> </a:t>
            </a:r>
            <a:r>
              <a:rPr lang="en-US" sz="1400" dirty="0" smtClean="0">
                <a:solidFill>
                  <a:srgbClr val="465466"/>
                </a:solidFill>
              </a:rPr>
              <a:t>     </a:t>
            </a:r>
            <a:r>
              <a:rPr lang="en-US" sz="1400" dirty="0">
                <a:solidFill>
                  <a:srgbClr val="465466"/>
                </a:solidFill>
              </a:rPr>
              <a:t>but not in any way that suggests the licensor endorses you or your use</a:t>
            </a:r>
            <a:r>
              <a:rPr lang="en-US" sz="1400" dirty="0" smtClean="0">
                <a:solidFill>
                  <a:srgbClr val="465466"/>
                </a:solidFill>
              </a:rPr>
              <a:t>.</a:t>
            </a:r>
            <a:endParaRPr lang="en-US" sz="1400" dirty="0">
              <a:solidFill>
                <a:srgbClr val="4654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79" y="115471"/>
            <a:ext cx="2893728" cy="10201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21" y="1182522"/>
            <a:ext cx="3212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465466"/>
                </a:solidFill>
              </a:rPr>
              <a:t>https://</a:t>
            </a:r>
            <a:r>
              <a:rPr lang="en-US" sz="1100" b="1" dirty="0" err="1">
                <a:solidFill>
                  <a:srgbClr val="465466"/>
                </a:solidFill>
              </a:rPr>
              <a:t>creativecommons.org</a:t>
            </a:r>
            <a:r>
              <a:rPr lang="en-US" sz="1100" b="1" dirty="0">
                <a:solidFill>
                  <a:srgbClr val="465466"/>
                </a:solidFill>
              </a:rPr>
              <a:t>/licenses/by/2.0/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080" y="4604023"/>
            <a:ext cx="8939788" cy="707886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65466"/>
                </a:solidFill>
              </a:rPr>
              <a:t>Please credit as: Gil</a:t>
            </a:r>
            <a:r>
              <a:rPr lang="en-US" sz="2000" b="1" dirty="0">
                <a:solidFill>
                  <a:srgbClr val="465466"/>
                </a:solidFill>
              </a:rPr>
              <a:t>, </a:t>
            </a:r>
            <a:r>
              <a:rPr lang="en-US" sz="2000" b="1" dirty="0" smtClean="0">
                <a:solidFill>
                  <a:srgbClr val="465466"/>
                </a:solidFill>
              </a:rPr>
              <a:t>Yolanda (Ed.) Introduction to Computational Thinking and Data Science.  Available from http://www.datascience4all.org</a:t>
            </a:r>
            <a:endParaRPr lang="en-US" sz="2000" b="1" dirty="0">
              <a:solidFill>
                <a:srgbClr val="4654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080" y="5502497"/>
            <a:ext cx="8939788" cy="707886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65466"/>
                </a:solidFill>
              </a:rPr>
              <a:t>If you use an individual slide, please place the following at the bottom: “Credit: http://www.datascience4all.org/”</a:t>
            </a:r>
            <a:endParaRPr lang="en-US" sz="2000" b="1" dirty="0">
              <a:solidFill>
                <a:srgbClr val="4654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079" y="6368658"/>
            <a:ext cx="8939788" cy="400110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65466"/>
                </a:solidFill>
              </a:rPr>
              <a:t>A</a:t>
            </a:r>
            <a:r>
              <a:rPr lang="en-US" sz="2000" b="1" dirty="0" smtClean="0">
                <a:solidFill>
                  <a:srgbClr val="465466"/>
                </a:solidFill>
              </a:rPr>
              <a:t>s editors of these materials, we welcome your feedback and contributions.</a:t>
            </a:r>
            <a:endParaRPr lang="en-US" sz="2000" b="1" dirty="0">
              <a:solidFill>
                <a:srgbClr val="465466"/>
              </a:solidFill>
            </a:endParaRP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7131097" y="1998133"/>
            <a:ext cx="1911117" cy="219618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Font typeface="Wingdings" charset="2"/>
              <a:buNone/>
            </a:pPr>
            <a:r>
              <a:rPr lang="en-US" sz="1800" i="1" dirty="0">
                <a:solidFill>
                  <a:srgbClr val="465466"/>
                </a:solidFill>
              </a:rPr>
              <a:t>A</a:t>
            </a:r>
            <a:r>
              <a:rPr lang="en-US" sz="1800" i="1" dirty="0" smtClean="0">
                <a:solidFill>
                  <a:srgbClr val="465466"/>
                </a:solidFill>
              </a:rPr>
              <a:t>rtwork taken from other sources is acknowledged where it appears.</a:t>
            </a:r>
          </a:p>
          <a:p>
            <a:pPr marL="0" indent="0">
              <a:spcBef>
                <a:spcPts val="300"/>
              </a:spcBef>
              <a:buFont typeface="Wingdings" charset="2"/>
              <a:buNone/>
            </a:pPr>
            <a:r>
              <a:rPr lang="en-US" sz="1800" i="1" dirty="0" smtClean="0">
                <a:solidFill>
                  <a:srgbClr val="465466"/>
                </a:solidFill>
              </a:rPr>
              <a:t>Artwork that is not acknowledged is by the author.</a:t>
            </a:r>
            <a:endParaRPr lang="en-US" sz="1800" i="1" dirty="0">
              <a:solidFill>
                <a:srgbClr val="4654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0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8950" y="115888"/>
            <a:ext cx="8655050" cy="679979"/>
          </a:xfrm>
        </p:spPr>
        <p:txBody>
          <a:bodyPr/>
          <a:lstStyle/>
          <a:p>
            <a:r>
              <a:rPr lang="en-US" sz="4800" dirty="0" smtClean="0"/>
              <a:t>Acknowledgments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7867" y="1686162"/>
            <a:ext cx="8602133" cy="488397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/>
              <a:t>These course training materials were originally developed and edited by Yolanda </a:t>
            </a:r>
            <a:r>
              <a:rPr lang="en-US" sz="2400" dirty="0"/>
              <a:t>Gil (USC</a:t>
            </a:r>
            <a:r>
              <a:rPr lang="en-US" sz="2400" dirty="0" smtClean="0"/>
              <a:t>) with support from the National Science Foundation with </a:t>
            </a:r>
            <a:r>
              <a:rPr lang="en-US" sz="2400" dirty="0"/>
              <a:t>award ACI-</a:t>
            </a:r>
            <a:r>
              <a:rPr lang="en-US" sz="2400" dirty="0" smtClean="0"/>
              <a:t>1355475 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They are made available as part of http://www.datascience4all.org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 smtClean="0"/>
              <a:t>The course materials benefitted from feedback from many students at USC</a:t>
            </a:r>
            <a:r>
              <a:rPr lang="en-US" sz="2400" dirty="0"/>
              <a:t> </a:t>
            </a:r>
            <a:r>
              <a:rPr lang="en-US" sz="2400" dirty="0" smtClean="0"/>
              <a:t>and student interns, particularly Taylor Alarcon (Brown University), Alyssa Deng (Carnegie Mellon University), and Kate </a:t>
            </a:r>
            <a:r>
              <a:rPr lang="en-US" sz="2400" dirty="0" err="1" smtClean="0"/>
              <a:t>Musen</a:t>
            </a:r>
            <a:r>
              <a:rPr lang="en-US" sz="2400" dirty="0" smtClean="0"/>
              <a:t> (Swarthmore College)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We welcome new contributions and suggestions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971827" y="1140062"/>
            <a:ext cx="9184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ACI-1355475</a:t>
            </a:r>
          </a:p>
        </p:txBody>
      </p:sp>
      <p:pic>
        <p:nvPicPr>
          <p:cNvPr id="6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083" y="992773"/>
            <a:ext cx="5429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57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1666"/>
            <a:ext cx="8229600" cy="597972"/>
          </a:xfrm>
        </p:spPr>
        <p:txBody>
          <a:bodyPr/>
          <a:lstStyle/>
          <a:p>
            <a:r>
              <a:rPr lang="en-US" dirty="0" smtClean="0"/>
              <a:t>Goals of the Course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90537" y="2807538"/>
            <a:ext cx="3767328" cy="526197"/>
          </a:xfrm>
        </p:spPr>
        <p:txBody>
          <a:bodyPr/>
          <a:lstStyle/>
          <a:p>
            <a:r>
              <a:rPr lang="en-US" sz="2800" dirty="0" smtClean="0">
                <a:solidFill>
                  <a:srgbClr val="FEA022"/>
                </a:solidFill>
              </a:rPr>
              <a:t>Conceptual Learning</a:t>
            </a:r>
            <a:endParaRPr lang="en-US" sz="2800" dirty="0">
              <a:solidFill>
                <a:srgbClr val="FEA022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90537" y="3499584"/>
            <a:ext cx="3767328" cy="3077054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Computational thinking</a:t>
            </a:r>
            <a:r>
              <a:rPr lang="en-US" dirty="0" smtClean="0"/>
              <a:t>: a new way to approach problems through computing </a:t>
            </a:r>
          </a:p>
          <a:p>
            <a:pPr lvl="1"/>
            <a:r>
              <a:rPr lang="en-US" dirty="0" smtClean="0"/>
              <a:t>Simulation, data analysis, data mining</a:t>
            </a:r>
          </a:p>
          <a:p>
            <a:r>
              <a:rPr lang="en-US" b="1" dirty="0" smtClean="0">
                <a:solidFill>
                  <a:srgbClr val="FEA022"/>
                </a:solidFill>
              </a:rPr>
              <a:t>Data science</a:t>
            </a:r>
            <a:r>
              <a:rPr lang="en-US" dirty="0" smtClean="0"/>
              <a:t>: a cross-disciplinary approach to solving data-rich problems</a:t>
            </a:r>
          </a:p>
          <a:p>
            <a:pPr lvl="1"/>
            <a:r>
              <a:rPr lang="en-US" dirty="0" smtClean="0"/>
              <a:t>Machine learning, large-scale computing, semantic metadata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798668" y="2807538"/>
            <a:ext cx="3767328" cy="526197"/>
          </a:xfrm>
        </p:spPr>
        <p:txBody>
          <a:bodyPr/>
          <a:lstStyle/>
          <a:p>
            <a:r>
              <a:rPr lang="en-US" sz="2800" dirty="0" smtClean="0">
                <a:solidFill>
                  <a:srgbClr val="FEA022"/>
                </a:solidFill>
              </a:rPr>
              <a:t>Practical Learning</a:t>
            </a:r>
            <a:endParaRPr lang="en-US" sz="2800" dirty="0">
              <a:solidFill>
                <a:srgbClr val="FEA022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798668" y="3499584"/>
            <a:ext cx="3767328" cy="3077054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EA022"/>
                </a:solidFill>
              </a:rPr>
              <a:t>Workflows</a:t>
            </a:r>
            <a:r>
              <a:rPr lang="en-US" dirty="0" smtClean="0"/>
              <a:t>: a graphical programming environment that enables non-programmers to experiment with complex multi-step data analysis environments</a:t>
            </a:r>
          </a:p>
          <a:p>
            <a:r>
              <a:rPr lang="en-US" b="1" dirty="0" smtClean="0">
                <a:solidFill>
                  <a:srgbClr val="FEA022"/>
                </a:solidFill>
              </a:rPr>
              <a:t>Application domains</a:t>
            </a:r>
            <a:r>
              <a:rPr lang="en-US" dirty="0" smtClean="0"/>
              <a:t>: exposure to past and ongoing projects where data science exposes multi-disciplinary challenges</a:t>
            </a:r>
          </a:p>
          <a:p>
            <a:pPr lvl="1"/>
            <a:r>
              <a:rPr lang="en-US" dirty="0" smtClean="0"/>
              <a:t>Social </a:t>
            </a:r>
            <a:r>
              <a:rPr lang="en-US" dirty="0"/>
              <a:t>networks, </a:t>
            </a:r>
            <a:r>
              <a:rPr lang="en-US" dirty="0" smtClean="0"/>
              <a:t>hydrology, proteomics, genomics, medicine, etc.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0663" y="1088820"/>
            <a:ext cx="7658243" cy="12003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Course is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designed for students with no programming background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 and want to have literacy in data and computing to better approach data science projects</a:t>
            </a:r>
          </a:p>
        </p:txBody>
      </p:sp>
    </p:spTree>
    <p:extLst>
      <p:ext uri="{BB962C8B-B14F-4D97-AF65-F5344CB8AC3E}">
        <p14:creationId xmlns:p14="http://schemas.microsoft.com/office/powerpoint/2010/main" val="2359747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4Wek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85" y="1211527"/>
            <a:ext cx="7528628" cy="564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9"/>
          <p:cNvSpPr txBox="1">
            <a:spLocks/>
          </p:cNvSpPr>
          <p:nvPr/>
        </p:nvSpPr>
        <p:spPr>
          <a:xfrm>
            <a:off x="226321" y="25167"/>
            <a:ext cx="8460479" cy="11863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Workflows Make Data Science Accessible to Non-Programmers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5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0" descr="Stage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1936" y="2101084"/>
            <a:ext cx="2269699" cy="190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332" y="3859461"/>
            <a:ext cx="962196" cy="1132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786" y="4257965"/>
            <a:ext cx="3931809" cy="2187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85" y="3493439"/>
            <a:ext cx="2474475" cy="15494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Shape 2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165" y="5290456"/>
            <a:ext cx="4654103" cy="131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17" y="1878541"/>
            <a:ext cx="3512079" cy="1261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915" y="1980901"/>
            <a:ext cx="2454679" cy="1690950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739" y="0"/>
            <a:ext cx="9144001" cy="1332932"/>
          </a:xfrm>
          <a:prstGeom prst="rect">
            <a:avLst/>
          </a:prstGeom>
          <a:solidFill>
            <a:srgbClr val="214C84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Experiment with Diverse Data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85856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ysiomeWorkf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8312" y="2162871"/>
            <a:ext cx="3334850" cy="444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39110"/>
            <a:ext cx="1974023" cy="226998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0" y="4313167"/>
            <a:ext cx="1847476" cy="2465851"/>
            <a:chOff x="2627313" y="1579563"/>
            <a:chExt cx="2867025" cy="5127625"/>
          </a:xfrm>
        </p:grpSpPr>
        <p:pic>
          <p:nvPicPr>
            <p:cNvPr id="7" name="Picture 1" descr="C:\Users\Monen\Dropbox\Work_At_ISI\PaperWorkshop4Sept\Word\globalWfSpecific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313" y="1579563"/>
              <a:ext cx="2801937" cy="512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2627313" y="1579563"/>
              <a:ext cx="2574925" cy="1257300"/>
            </a:xfrm>
            <a:prstGeom prst="rect">
              <a:avLst/>
            </a:prstGeom>
            <a:noFill/>
            <a:ln w="19050">
              <a:solidFill>
                <a:srgbClr val="D6142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3276600" y="2989263"/>
              <a:ext cx="1925638" cy="1501775"/>
            </a:xfrm>
            <a:prstGeom prst="rect">
              <a:avLst/>
            </a:prstGeom>
            <a:noFill/>
            <a:ln w="19050">
              <a:solidFill>
                <a:srgbClr val="D6142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2794000" y="4162425"/>
              <a:ext cx="2209800" cy="900113"/>
            </a:xfrm>
            <a:prstGeom prst="rect">
              <a:avLst/>
            </a:prstGeom>
            <a:noFill/>
            <a:ln w="19050">
              <a:solidFill>
                <a:srgbClr val="D6142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3765550" y="4213225"/>
              <a:ext cx="1728788" cy="2455863"/>
            </a:xfrm>
            <a:prstGeom prst="rect">
              <a:avLst/>
            </a:prstGeom>
            <a:noFill/>
            <a:ln w="19050">
              <a:solidFill>
                <a:srgbClr val="D6142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229" y="1745566"/>
            <a:ext cx="3071792" cy="18099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3271" y="3703828"/>
            <a:ext cx="2045118" cy="305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628" y="1254044"/>
            <a:ext cx="123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genomics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0850" y="1332932"/>
            <a:ext cx="209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i</a:t>
            </a:r>
            <a:r>
              <a:rPr lang="en-US" sz="2000" b="1" dirty="0" smtClean="0">
                <a:solidFill>
                  <a:srgbClr val="800000"/>
                </a:solidFill>
              </a:rPr>
              <a:t>mage processing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0452" y="1391623"/>
            <a:ext cx="112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c</a:t>
            </a:r>
            <a:r>
              <a:rPr lang="en-US" sz="2000" b="1" dirty="0" smtClean="0">
                <a:solidFill>
                  <a:srgbClr val="800000"/>
                </a:solidFill>
              </a:rPr>
              <a:t>linical</a:t>
            </a:r>
          </a:p>
          <a:p>
            <a:r>
              <a:rPr lang="en-US" sz="2000" b="1" dirty="0" smtClean="0">
                <a:solidFill>
                  <a:srgbClr val="800000"/>
                </a:solidFill>
              </a:rPr>
              <a:t>research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1057" y="3858794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t</a:t>
            </a:r>
            <a:r>
              <a:rPr lang="en-US" sz="2000" b="1" dirty="0" smtClean="0">
                <a:solidFill>
                  <a:srgbClr val="800000"/>
                </a:solidFill>
              </a:rPr>
              <a:t>ext</a:t>
            </a:r>
          </a:p>
          <a:p>
            <a:r>
              <a:rPr lang="en-US" sz="2000" b="1" dirty="0" smtClean="0">
                <a:solidFill>
                  <a:srgbClr val="800000"/>
                </a:solidFill>
              </a:rPr>
              <a:t>analytics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643" y="3913057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p</a:t>
            </a:r>
            <a:r>
              <a:rPr lang="en-US" sz="2000" b="1" dirty="0" smtClean="0">
                <a:solidFill>
                  <a:srgbClr val="800000"/>
                </a:solidFill>
              </a:rPr>
              <a:t>roteomics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739" y="0"/>
            <a:ext cx="9144001" cy="1332932"/>
          </a:xfrm>
          <a:solidFill>
            <a:srgbClr val="214C84"/>
          </a:solidFill>
        </p:spPr>
        <p:txBody>
          <a:bodyPr/>
          <a:lstStyle/>
          <a:p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Experiment </a:t>
            </a:r>
            <a:r>
              <a:rPr lang="en-US" sz="4000" dirty="0">
                <a:latin typeface="Helvetica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Data Science in a Variety of Domains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4458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1076"/>
            <a:ext cx="8229600" cy="897434"/>
          </a:xfrm>
        </p:spPr>
        <p:txBody>
          <a:bodyPr/>
          <a:lstStyle/>
          <a:p>
            <a:r>
              <a:rPr lang="en-US" dirty="0" smtClean="0"/>
              <a:t>Section I: Introduction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32375" y="2381270"/>
            <a:ext cx="3892237" cy="4138161"/>
          </a:xfrm>
          <a:noFill/>
          <a:ln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sz="2400" dirty="0" smtClean="0"/>
              <a:t>Computational thinking and data science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Data</a:t>
            </a:r>
          </a:p>
          <a:p>
            <a:pPr lvl="1"/>
            <a:r>
              <a:rPr lang="en-US" sz="2400" dirty="0" smtClean="0"/>
              <a:t>What is data</a:t>
            </a:r>
          </a:p>
          <a:p>
            <a:pPr lvl="1"/>
            <a:r>
              <a:rPr lang="en-US" sz="2400" dirty="0" smtClean="0"/>
              <a:t>Major types of data</a:t>
            </a:r>
          </a:p>
          <a:p>
            <a:pPr lvl="1"/>
            <a:r>
              <a:rPr lang="en-US" sz="2400" dirty="0" smtClean="0"/>
              <a:t>Basic terminology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Data analysis software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Multi-step data analysis as workflows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8" y="2344785"/>
            <a:ext cx="3947266" cy="3288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31" y="6614681"/>
            <a:ext cx="2335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blog.ginger.io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/data-science-101/</a:t>
            </a: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2253426" y="5804657"/>
            <a:ext cx="2329793" cy="651077"/>
            <a:chOff x="152400" y="2895600"/>
            <a:chExt cx="8839200" cy="2743200"/>
          </a:xfrm>
        </p:grpSpPr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52400" y="2895600"/>
              <a:ext cx="8839200" cy="2743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228600" y="2971800"/>
              <a:ext cx="8763000" cy="2586231"/>
              <a:chOff x="381000" y="2971800"/>
              <a:chExt cx="8763000" cy="2586231"/>
            </a:xfrm>
          </p:grpSpPr>
          <p:pic>
            <p:nvPicPr>
              <p:cNvPr id="10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400" y="3048000"/>
                <a:ext cx="5943600" cy="24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2971800"/>
                <a:ext cx="2590800" cy="2586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638508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848</TotalTime>
  <Words>645</Words>
  <Application>Microsoft Macintosh PowerPoint</Application>
  <PresentationFormat>On-screen Show (4:3)</PresentationFormat>
  <Paragraphs>100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Book Antiqua</vt:lpstr>
      <vt:lpstr>Calibri</vt:lpstr>
      <vt:lpstr>Calisto MT</vt:lpstr>
      <vt:lpstr>Helvetica</vt:lpstr>
      <vt:lpstr>ＭＳ Ｐゴシック</vt:lpstr>
      <vt:lpstr>Wingdings</vt:lpstr>
      <vt:lpstr>Arial</vt:lpstr>
      <vt:lpstr>Genesis</vt:lpstr>
      <vt:lpstr>Introduction to  Computational Thinking and Data Science</vt:lpstr>
      <vt:lpstr>Intended Audience</vt:lpstr>
      <vt:lpstr>These materials are released under a CC-BY License </vt:lpstr>
      <vt:lpstr>Acknowledgments</vt:lpstr>
      <vt:lpstr>Goals of the Course</vt:lpstr>
      <vt:lpstr>PowerPoint Presentation</vt:lpstr>
      <vt:lpstr>PowerPoint Presentation</vt:lpstr>
      <vt:lpstr>Experiment with Data Science in a Variety of Domains</vt:lpstr>
      <vt:lpstr>Section I: Introduction</vt:lpstr>
      <vt:lpstr>II: Data Analysis</vt:lpstr>
      <vt:lpstr>III: Data Analysis in Practice</vt:lpstr>
      <vt:lpstr>IV: Metadata</vt:lpstr>
      <vt:lpstr>V: Data Dissemination</vt:lpstr>
      <vt:lpstr>VI: Advanced Topics</vt:lpstr>
      <vt:lpstr>http://datascience4all.org/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Yolanda Gil</dc:creator>
  <cp:lastModifiedBy>Microsoft Office User</cp:lastModifiedBy>
  <cp:revision>75</cp:revision>
  <cp:lastPrinted>2015-06-17T00:41:32Z</cp:lastPrinted>
  <dcterms:created xsi:type="dcterms:W3CDTF">2015-06-10T16:51:26Z</dcterms:created>
  <dcterms:modified xsi:type="dcterms:W3CDTF">2017-07-19T06:57:33Z</dcterms:modified>
</cp:coreProperties>
</file>