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62" r:id="rId2"/>
    <p:sldId id="363" r:id="rId3"/>
    <p:sldId id="364" r:id="rId4"/>
    <p:sldId id="365" r:id="rId5"/>
    <p:sldId id="284" r:id="rId6"/>
    <p:sldId id="323" r:id="rId7"/>
    <p:sldId id="257" r:id="rId8"/>
    <p:sldId id="320" r:id="rId9"/>
    <p:sldId id="319" r:id="rId10"/>
    <p:sldId id="321" r:id="rId11"/>
    <p:sldId id="341" r:id="rId12"/>
    <p:sldId id="324" r:id="rId13"/>
    <p:sldId id="258" r:id="rId14"/>
    <p:sldId id="352" r:id="rId15"/>
    <p:sldId id="353" r:id="rId16"/>
    <p:sldId id="354" r:id="rId17"/>
    <p:sldId id="327" r:id="rId18"/>
    <p:sldId id="325" r:id="rId19"/>
    <p:sldId id="329" r:id="rId20"/>
    <p:sldId id="291" r:id="rId21"/>
    <p:sldId id="260" r:id="rId22"/>
    <p:sldId id="261" r:id="rId23"/>
    <p:sldId id="262" r:id="rId24"/>
    <p:sldId id="342" r:id="rId25"/>
    <p:sldId id="263" r:id="rId26"/>
    <p:sldId id="274" r:id="rId27"/>
    <p:sldId id="265" r:id="rId28"/>
    <p:sldId id="360" r:id="rId29"/>
    <p:sldId id="266" r:id="rId30"/>
    <p:sldId id="286" r:id="rId31"/>
    <p:sldId id="287" r:id="rId32"/>
    <p:sldId id="288" r:id="rId33"/>
    <p:sldId id="289" r:id="rId34"/>
    <p:sldId id="304" r:id="rId35"/>
    <p:sldId id="267" r:id="rId36"/>
    <p:sldId id="305" r:id="rId37"/>
    <p:sldId id="308" r:id="rId38"/>
    <p:sldId id="310" r:id="rId39"/>
    <p:sldId id="309" r:id="rId40"/>
    <p:sldId id="311" r:id="rId41"/>
    <p:sldId id="356" r:id="rId42"/>
    <p:sldId id="359" r:id="rId43"/>
    <p:sldId id="355" r:id="rId44"/>
    <p:sldId id="357" r:id="rId45"/>
    <p:sldId id="358" r:id="rId46"/>
    <p:sldId id="361" r:id="rId47"/>
    <p:sldId id="318" r:id="rId48"/>
    <p:sldId id="315" r:id="rId49"/>
    <p:sldId id="33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>
        <p:scale>
          <a:sx n="75" d="100"/>
          <a:sy n="75" d="100"/>
        </p:scale>
        <p:origin x="2680" y="8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96EBF-CCBD-4D41-9258-6CAF349C3EBC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F3152-5DE8-FB42-B1B0-2735FD9D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9FEDF-B045-6D49-ADFC-486A98963EB2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6BF8-756A-0F49-9D78-5B3882037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1760-1780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6BF8-756A-0F49-9D78-5B3882037E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1760-1780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6BF8-756A-0F49-9D78-5B3882037E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B2C44D-F67D-7F49-92DF-67F516F685B6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DE164-C557-EE41-B653-493BDBC8D0ED}" type="datetime1">
              <a:rPr lang="en-US" smtClean="0"/>
              <a:t>7/18/17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DED93-67C8-7D4D-9C82-49B524433A0A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A1C8C0-E3DF-A043-A30E-934773061E90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7065D-8077-F944-A16D-5576C8FBF11A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E43B04-27AC-4D40-94B9-75E60EBD3CC1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D8240A-80BA-7441-ACE1-FDE5691795C2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C2CEE2-37F5-E144-AB27-807927E56F39}" type="datetime1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4FD2F1-9AE8-9A4E-B07F-64C504D407CF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540A9-78B3-014B-8CE3-90739413074F}" type="datetime1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77DB87-9933-0443-BCA0-9133788328E1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8D2E63-5598-5C40-9DC3-A02DA1A4E124}" type="datetime1">
              <a:rPr lang="en-US" smtClean="0"/>
              <a:t>7/18/17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1B8014-0304-0046-B280-EF3BC19EC229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5A1C1F-53FA-3F45-84C6-9418CBD5F7E4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5DAD23-7370-E141-8C25-CC4AEB7B98C9}" type="datetime1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5A9C54-E265-D340-836F-DE28C3B22CC6}" type="datetime1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charset="2"/>
        <a:buChar char="u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428601"/>
            <a:ext cx="8228013" cy="1857399"/>
          </a:xfrm>
          <a:ln w="38100" cmpd="sng">
            <a:solidFill>
              <a:srgbClr val="FF6600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/>
              <a:t>Data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815993" y="4331802"/>
            <a:ext cx="55104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Yolanda Gil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University of Southern California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gil@isi.edu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383" y="6224079"/>
            <a:ext cx="132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Last Updated:</a:t>
            </a:r>
          </a:p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September 2016</a:t>
            </a:r>
            <a:endParaRPr lang="en-US" sz="1400" i="1" dirty="0">
              <a:solidFill>
                <a:srgbClr val="265993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185935" y="6308338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rgbClr val="17678F"/>
                </a:solidFill>
              </a:rPr>
              <a:t>ACI-1355475</a:t>
            </a:r>
          </a:p>
        </p:txBody>
      </p:sp>
      <p:pic>
        <p:nvPicPr>
          <p:cNvPr id="9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357" y="618239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31" y="6182393"/>
            <a:ext cx="2438283" cy="538609"/>
          </a:xfrm>
          <a:prstGeom prst="rect">
            <a:avLst/>
          </a:prstGeom>
          <a:solidFill>
            <a:srgbClr val="F8CB65"/>
          </a:solidFill>
        </p:spPr>
        <p:txBody>
          <a:bodyPr wrap="square" rtlCol="0">
            <a:spAutoFit/>
          </a:bodyPr>
          <a:lstStyle/>
          <a:p>
            <a:endParaRPr lang="en-US" sz="3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CC-BY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Attribution               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6" y="6264412"/>
            <a:ext cx="1111324" cy="391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199" y="3009639"/>
            <a:ext cx="82280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AAEA25"/>
                </a:solidFill>
              </a:rPr>
              <a:t>http</a:t>
            </a:r>
            <a:r>
              <a:rPr lang="en-US" sz="2800" dirty="0">
                <a:solidFill>
                  <a:srgbClr val="AAEA25"/>
                </a:solidFill>
              </a:rPr>
              <a:t>://www.datascience4all.org </a:t>
            </a:r>
          </a:p>
          <a:p>
            <a:pPr algn="ctr"/>
            <a:endParaRPr lang="en-US" sz="1200" dirty="0" smtClean="0">
              <a:solidFill>
                <a:srgbClr val="AAEA25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AAEA25"/>
                </a:solidFill>
              </a:rPr>
              <a:t>Introduction </a:t>
            </a:r>
            <a:r>
              <a:rPr lang="en-US" sz="2400" i="1" dirty="0">
                <a:solidFill>
                  <a:srgbClr val="AAEA25"/>
                </a:solidFill>
              </a:rPr>
              <a:t>to </a:t>
            </a:r>
            <a:r>
              <a:rPr lang="en-US" sz="2400" i="1" dirty="0" smtClean="0">
                <a:solidFill>
                  <a:srgbClr val="AAEA25"/>
                </a:solidFill>
              </a:rPr>
              <a:t>Computational </a:t>
            </a:r>
            <a:r>
              <a:rPr lang="en-US" sz="2400" i="1" dirty="0">
                <a:solidFill>
                  <a:srgbClr val="AAEA25"/>
                </a:solidFill>
              </a:rPr>
              <a:t>Thinking and Data </a:t>
            </a:r>
            <a:r>
              <a:rPr lang="en-US" sz="2400" i="1" dirty="0" smtClean="0">
                <a:solidFill>
                  <a:srgbClr val="AAEA25"/>
                </a:solidFill>
              </a:rPr>
              <a:t>Science</a:t>
            </a:r>
          </a:p>
          <a:p>
            <a:pPr algn="ctr"/>
            <a:endParaRPr lang="en-US" sz="1200" dirty="0" smtClean="0">
              <a:solidFill>
                <a:srgbClr val="AAEA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43"/>
            <a:ext cx="8229600" cy="653925"/>
          </a:xfrm>
        </p:spPr>
        <p:txBody>
          <a:bodyPr/>
          <a:lstStyle/>
          <a:p>
            <a:r>
              <a:rPr lang="en-US" dirty="0" smtClean="0"/>
              <a:t>Is </a:t>
            </a:r>
            <a:r>
              <a:rPr lang="en-US" dirty="0"/>
              <a:t>T</a:t>
            </a:r>
            <a:r>
              <a:rPr lang="en-US" dirty="0" smtClean="0"/>
              <a:t>his Data?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9006"/>
            <a:ext cx="8153400" cy="566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67" y="6488668"/>
            <a:ext cx="2259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stp.lingfil.uu.se</a:t>
            </a:r>
            <a:r>
              <a:rPr lang="en-US" sz="1000" dirty="0">
                <a:solidFill>
                  <a:srgbClr val="7F7F7F"/>
                </a:solidFill>
              </a:rPr>
              <a:t>/~</a:t>
            </a:r>
            <a:r>
              <a:rPr lang="en-US" sz="1000" dirty="0" err="1">
                <a:solidFill>
                  <a:srgbClr val="7F7F7F"/>
                </a:solidFill>
              </a:rPr>
              <a:t>bea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copiale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/>
              <a:t>T</a:t>
            </a:r>
            <a:r>
              <a:rPr lang="en-US" dirty="0" smtClean="0"/>
              <a:t>his Data?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1799643"/>
            <a:ext cx="7687733" cy="3056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341" y="3742267"/>
            <a:ext cx="5550259" cy="2891365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6267" y="6488668"/>
            <a:ext cx="2259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stp.lingfil.uu.se</a:t>
            </a:r>
            <a:r>
              <a:rPr lang="en-US" sz="1000" dirty="0">
                <a:solidFill>
                  <a:srgbClr val="7F7F7F"/>
                </a:solidFill>
              </a:rPr>
              <a:t>/~</a:t>
            </a:r>
            <a:r>
              <a:rPr lang="en-US" sz="1000" dirty="0" err="1">
                <a:solidFill>
                  <a:srgbClr val="7F7F7F"/>
                </a:solidFill>
              </a:rPr>
              <a:t>bea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copiale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Accessible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Accessible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733" y="2566894"/>
            <a:ext cx="4042306" cy="360176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Data is accessible to you if:</a:t>
            </a:r>
          </a:p>
          <a:p>
            <a:pPr lvl="1"/>
            <a:r>
              <a:rPr lang="en-US" sz="2400" dirty="0" smtClean="0"/>
              <a:t>You have the rights to access to the data</a:t>
            </a:r>
          </a:p>
          <a:p>
            <a:pPr lvl="1"/>
            <a:r>
              <a:rPr lang="en-US" sz="2400" dirty="0" smtClean="0"/>
              <a:t>You know the procedure to obtain or use the data</a:t>
            </a:r>
          </a:p>
          <a:p>
            <a:pPr lvl="2"/>
            <a:r>
              <a:rPr lang="en-US" sz="2000" dirty="0" smtClean="0"/>
              <a:t>Option 1: Locally</a:t>
            </a:r>
          </a:p>
          <a:p>
            <a:pPr lvl="2"/>
            <a:r>
              <a:rPr lang="en-US" sz="2000" dirty="0" smtClean="0"/>
              <a:t>Option 2: Remotely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133" y="2262093"/>
            <a:ext cx="5099844" cy="3601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866" y="6584051"/>
            <a:ext cx="377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pixabay.com</a:t>
            </a:r>
            <a:r>
              <a:rPr lang="en-US" sz="1000" dirty="0">
                <a:solidFill>
                  <a:srgbClr val="7F7F7F"/>
                </a:solidFill>
              </a:rPr>
              <a:t>/en/data-key-key-close-close-to-lock-571156/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541"/>
            <a:ext cx="8229600" cy="1143000"/>
          </a:xfrm>
        </p:spPr>
        <p:txBody>
          <a:bodyPr/>
          <a:lstStyle/>
          <a:p>
            <a:r>
              <a:rPr lang="en-US" dirty="0" smtClean="0"/>
              <a:t>Manually Accessible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5365102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4572000" y="5588000"/>
            <a:ext cx="2590800" cy="431800"/>
          </a:xfrm>
          <a:prstGeom prst="wedgeRectCallout">
            <a:avLst>
              <a:gd name="adj1" fmla="val -72793"/>
              <a:gd name="adj2" fmla="val 7062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Accessible!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381500" y="6337300"/>
            <a:ext cx="3390900" cy="419100"/>
          </a:xfrm>
          <a:prstGeom prst="wedgeRectCallout">
            <a:avLst>
              <a:gd name="adj1" fmla="val -78597"/>
              <a:gd name="adj2" fmla="val 43105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But note this (see next slide</a:t>
            </a:r>
            <a:r>
              <a:rPr lang="en-US" sz="2000" b="1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76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48" y="2286000"/>
            <a:ext cx="4603852" cy="4269846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4521200"/>
            <a:ext cx="3479800" cy="1828800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810933" y="2285999"/>
            <a:ext cx="1500615" cy="20320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226300" y="4775200"/>
            <a:ext cx="1333500" cy="4572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77733" y="1710268"/>
            <a:ext cx="3539067" cy="4572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640"/>
            <a:ext cx="8229600" cy="1280459"/>
          </a:xfrm>
        </p:spPr>
        <p:txBody>
          <a:bodyPr/>
          <a:lstStyle/>
          <a:p>
            <a:r>
              <a:rPr lang="en-US" sz="4000" dirty="0" smtClean="0"/>
              <a:t>A Program Can Access Lots of Data Directly through an “</a:t>
            </a:r>
            <a:r>
              <a:rPr lang="en-US" sz="4000" dirty="0" smtClean="0">
                <a:solidFill>
                  <a:srgbClr val="FF0000"/>
                </a:solidFill>
              </a:rPr>
              <a:t>API</a:t>
            </a:r>
            <a:r>
              <a:rPr lang="en-US" sz="4000" dirty="0" smtClean="0"/>
              <a:t>” 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41300" y="1888551"/>
            <a:ext cx="8585200" cy="763684"/>
          </a:xfrm>
          <a:solidFill>
            <a:schemeClr val="bg1"/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An API (Application Programming Interface) is a document that specifies what queries are possible and their format, and the format of the responses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6" y="5105399"/>
            <a:ext cx="8271934" cy="1449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54797"/>
            <a:ext cx="4076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www.mediawiki.org</a:t>
            </a:r>
            <a:r>
              <a:rPr lang="en-US" sz="1000" dirty="0">
                <a:solidFill>
                  <a:srgbClr val="7F7F7F"/>
                </a:solidFill>
              </a:rPr>
              <a:t>/wiki/</a:t>
            </a:r>
            <a:r>
              <a:rPr lang="en-US" sz="1000" dirty="0" err="1">
                <a:solidFill>
                  <a:srgbClr val="7F7F7F"/>
                </a:solidFill>
              </a:rPr>
              <a:t>API:Main_page#A_simple_example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08800" y="3522135"/>
            <a:ext cx="1778000" cy="11260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Data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3466" y="3522133"/>
            <a:ext cx="2235200" cy="1100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Program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rapezoid 6"/>
          <p:cNvSpPr/>
          <p:nvPr/>
        </p:nvSpPr>
        <p:spPr>
          <a:xfrm rot="16200000" flipH="1">
            <a:off x="5041898" y="2882903"/>
            <a:ext cx="1058335" cy="2336800"/>
          </a:xfrm>
          <a:prstGeom prst="trapezoid">
            <a:avLst>
              <a:gd name="adj" fmla="val 304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5249330" y="3770470"/>
            <a:ext cx="81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API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>
            <a:off x="3064930" y="3661833"/>
            <a:ext cx="1146739" cy="86360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 rot="16200000">
            <a:off x="1502833" y="2065867"/>
            <a:ext cx="381000" cy="2370666"/>
          </a:xfrm>
          <a:prstGeom prst="rightBrace">
            <a:avLst>
              <a:gd name="adj1" fmla="val 15000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6398685" y="1013885"/>
            <a:ext cx="381000" cy="4474630"/>
          </a:xfrm>
          <a:prstGeom prst="rightBrace">
            <a:avLst>
              <a:gd name="adj1" fmla="val 15000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2066" y="2652234"/>
            <a:ext cx="181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Your application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2707" y="2653267"/>
            <a:ext cx="183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Their data server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0618" y="3060699"/>
            <a:ext cx="941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Give me 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xyz data</a:t>
            </a: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4630" y="4438136"/>
            <a:ext cx="961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D77C01"/>
                </a:solidFill>
              </a:rPr>
              <a:t>Here is </a:t>
            </a:r>
          </a:p>
          <a:p>
            <a:r>
              <a:rPr lang="en-US" sz="1600" i="1" dirty="0" smtClean="0">
                <a:solidFill>
                  <a:srgbClr val="D77C01"/>
                </a:solidFill>
              </a:rPr>
              <a:t>that data</a:t>
            </a:r>
            <a:endParaRPr lang="en-US" sz="1600" i="1" dirty="0">
              <a:solidFill>
                <a:srgbClr val="D77C01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 of Medical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0933" y="6502400"/>
            <a:ext cx="2271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http://www.crimeoff24.com/?p=4869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2" y="1682490"/>
            <a:ext cx="8686799" cy="44568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41941"/>
            <a:ext cx="8839200" cy="1143000"/>
          </a:xfrm>
        </p:spPr>
        <p:txBody>
          <a:bodyPr/>
          <a:lstStyle/>
          <a:p>
            <a:r>
              <a:rPr lang="en-US" dirty="0" smtClean="0"/>
              <a:t>Accessibility of Social Media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4" y="1488140"/>
            <a:ext cx="4967138" cy="496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406" y="6450346"/>
            <a:ext cx="563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/photos/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epublicist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/9733278939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Licenses</a:t>
            </a:r>
            <a:r>
              <a:rPr lang="en-US" dirty="0" smtClean="0"/>
              <a:t> </a:t>
            </a:r>
            <a:r>
              <a:rPr lang="en-US" dirty="0"/>
              <a:t>for Data</a:t>
            </a:r>
            <a:br>
              <a:rPr lang="en-US" dirty="0"/>
            </a:br>
            <a:r>
              <a:rPr lang="en-US" sz="3600" dirty="0"/>
              <a:t>(https://</a:t>
            </a:r>
            <a:r>
              <a:rPr lang="en-US" sz="3600" dirty="0" err="1"/>
              <a:t>creativecommons.org</a:t>
            </a:r>
            <a:r>
              <a:rPr lang="en-US" sz="3600" dirty="0"/>
              <a:t>/licenses</a:t>
            </a:r>
            <a:r>
              <a:rPr lang="en-US" sz="3600" dirty="0" smtClean="0"/>
              <a:t>/)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36317"/>
            <a:ext cx="6438900" cy="4446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035300"/>
            <a:ext cx="11176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4203700"/>
            <a:ext cx="11176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3619500"/>
            <a:ext cx="11176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4813300"/>
            <a:ext cx="11176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500" y="5448300"/>
            <a:ext cx="1117600" cy="39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6070600"/>
            <a:ext cx="11176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500" y="2367853"/>
            <a:ext cx="1117600" cy="3749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01" y="2882900"/>
            <a:ext cx="2070100" cy="31877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0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1666"/>
            <a:ext cx="8229600" cy="597972"/>
          </a:xfrm>
        </p:spPr>
        <p:txBody>
          <a:bodyPr/>
          <a:lstStyle/>
          <a:p>
            <a:r>
              <a:rPr lang="en-US" dirty="0" smtClean="0"/>
              <a:t>Intended Audience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90536" y="2624667"/>
            <a:ext cx="7708369" cy="3951971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Computational thinking</a:t>
            </a:r>
            <a:r>
              <a:rPr lang="en-US" sz="2800" dirty="0" smtClean="0"/>
              <a:t>: a new way to approach problems through computing </a:t>
            </a:r>
          </a:p>
          <a:p>
            <a:pPr lvl="1"/>
            <a:r>
              <a:rPr lang="en-US" sz="2800" dirty="0"/>
              <a:t>A</a:t>
            </a:r>
            <a:r>
              <a:rPr lang="en-US" sz="2800" dirty="0" smtClean="0"/>
              <a:t>bstraction, decomposition, modularity,…</a:t>
            </a:r>
          </a:p>
          <a:p>
            <a:r>
              <a:rPr lang="en-US" sz="2800" b="1" dirty="0" smtClean="0">
                <a:solidFill>
                  <a:srgbClr val="FEA022"/>
                </a:solidFill>
              </a:rPr>
              <a:t>Data science</a:t>
            </a:r>
            <a:r>
              <a:rPr lang="en-US" sz="2800" dirty="0" smtClean="0"/>
              <a:t>: a cross-disciplinary approach to solving data-rich problems</a:t>
            </a:r>
          </a:p>
          <a:p>
            <a:pPr lvl="1"/>
            <a:r>
              <a:rPr lang="en-US" sz="2800" dirty="0" smtClean="0"/>
              <a:t>Machine learning, large-scale computing, semantic metadata, workflows,…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0663" y="1088820"/>
            <a:ext cx="7658243" cy="1200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esigned for students with no programming background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who want to have literacy in data and computing to better approach data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9664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Types of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Types of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96466" y="2378067"/>
            <a:ext cx="3268133" cy="4048136"/>
          </a:xfrm>
        </p:spPr>
        <p:txBody>
          <a:bodyPr>
            <a:noAutofit/>
          </a:bodyPr>
          <a:lstStyle/>
          <a:p>
            <a:r>
              <a:rPr lang="en-US" sz="2800" dirty="0" smtClean="0"/>
              <a:t>Tabular data</a:t>
            </a:r>
          </a:p>
          <a:p>
            <a:r>
              <a:rPr lang="en-US" sz="2800" dirty="0" smtClean="0"/>
              <a:t>Time series data</a:t>
            </a:r>
          </a:p>
          <a:p>
            <a:r>
              <a:rPr lang="en-US" sz="2800" dirty="0" smtClean="0"/>
              <a:t>Networked data</a:t>
            </a:r>
          </a:p>
          <a:p>
            <a:r>
              <a:rPr lang="en-US" sz="2800" dirty="0" smtClean="0"/>
              <a:t>Geospatial data</a:t>
            </a:r>
          </a:p>
          <a:p>
            <a:r>
              <a:rPr lang="en-US" sz="2800" dirty="0" smtClean="0"/>
              <a:t>Text data</a:t>
            </a:r>
          </a:p>
          <a:p>
            <a:r>
              <a:rPr lang="en-US" sz="2800" dirty="0" smtClean="0"/>
              <a:t>Multimedia data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" y="2387599"/>
            <a:ext cx="5218908" cy="3860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133" y="6561667"/>
            <a:ext cx="3577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/photos/rh2ox/9990024683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Tabular</a:t>
            </a:r>
            <a:r>
              <a:rPr lang="en-US" dirty="0" smtClean="0"/>
              <a:t> Data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18291926"/>
              </p:ext>
            </p:extLst>
          </p:nvPr>
        </p:nvGraphicFramePr>
        <p:xfrm>
          <a:off x="683539" y="1920883"/>
          <a:ext cx="8003260" cy="353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540"/>
                <a:gridCol w="1998024"/>
                <a:gridCol w="2563141"/>
                <a:gridCol w="1483555"/>
              </a:tblGrid>
              <a:tr h="96735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Course ID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Faculty Name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Semester Offered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  <a:tr h="64107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549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A. 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Fall 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64107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D. Garcia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Fall 2017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  <a:tr h="64107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556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P. Peters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Spring 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</a:t>
                      </a:r>
                      <a:endParaRPr lang="en-US" sz="2800" dirty="0"/>
                    </a:p>
                  </a:txBody>
                  <a:tcPr/>
                </a:tc>
              </a:tr>
              <a:tr h="64107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J.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Spring</a:t>
                      </a:r>
                      <a:r>
                        <a:rPr lang="en-US" sz="2800" baseline="0" dirty="0" smtClean="0"/>
                        <a:t> 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1" y="5723476"/>
            <a:ext cx="82296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IMPORTANT</a:t>
            </a:r>
            <a:r>
              <a:rPr lang="en-US" sz="2400" dirty="0" smtClean="0">
                <a:solidFill>
                  <a:srgbClr val="000090"/>
                </a:solidFill>
              </a:rPr>
              <a:t>: Not a PDF or image, the individual cells must be accessible (</a:t>
            </a:r>
            <a:r>
              <a:rPr lang="en-US" sz="2400" dirty="0" err="1" smtClean="0">
                <a:solidFill>
                  <a:srgbClr val="000090"/>
                </a:solidFill>
              </a:rPr>
              <a:t>eg</a:t>
            </a:r>
            <a:r>
              <a:rPr lang="en-US" sz="2400" dirty="0" smtClean="0">
                <a:solidFill>
                  <a:srgbClr val="000090"/>
                </a:solidFill>
              </a:rPr>
              <a:t> you can load the table on a spreadsheet)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Time Series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02392"/>
            <a:ext cx="4953000" cy="38981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0893" y="6513764"/>
            <a:ext cx="441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www.texample.net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tikz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/examples/weather-stations-data/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893" y="2829649"/>
            <a:ext cx="34556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2005-</a:t>
            </a:r>
            <a:r>
              <a:rPr lang="en-US" sz="2400" dirty="0"/>
              <a:t>01-01 00:00:</a:t>
            </a:r>
            <a:r>
              <a:rPr lang="en-US" sz="2400" dirty="0" smtClean="0"/>
              <a:t>00,51,0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01:00:</a:t>
            </a:r>
            <a:r>
              <a:rPr lang="en-US" sz="2400" dirty="0" smtClean="0"/>
              <a:t>00,44,0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03:00:</a:t>
            </a:r>
            <a:r>
              <a:rPr lang="en-US" sz="2400" dirty="0" smtClean="0"/>
              <a:t>00,43,0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04:00:</a:t>
            </a:r>
            <a:r>
              <a:rPr lang="en-US" sz="2400" dirty="0" smtClean="0"/>
              <a:t>00,44,0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05:00:</a:t>
            </a:r>
            <a:r>
              <a:rPr lang="en-US" sz="2400" dirty="0" smtClean="0"/>
              <a:t>00,43,0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06:00:</a:t>
            </a:r>
            <a:r>
              <a:rPr lang="en-US" sz="2400" dirty="0" smtClean="0"/>
              <a:t>00,46,0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07:00:</a:t>
            </a:r>
            <a:r>
              <a:rPr lang="en-US" sz="2400" dirty="0" smtClean="0"/>
              <a:t>00,48,0</a:t>
            </a:r>
            <a:endParaRPr lang="en-US" sz="2400" dirty="0"/>
          </a:p>
          <a:p>
            <a:r>
              <a:rPr lang="en-US" sz="2400" dirty="0" smtClean="0"/>
              <a:t>2005-</a:t>
            </a:r>
            <a:r>
              <a:rPr lang="en-US" sz="2400" dirty="0"/>
              <a:t>01-01 08:00:</a:t>
            </a:r>
            <a:r>
              <a:rPr lang="en-US" sz="2400" dirty="0" smtClean="0"/>
              <a:t>00,50,0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Geospatial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44721" y="2867062"/>
            <a:ext cx="4023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Fairfield </a:t>
            </a:r>
            <a:r>
              <a:rPr lang="en-US" dirty="0" smtClean="0"/>
              <a:t>Fire Station 2</a:t>
            </a:r>
          </a:p>
          <a:p>
            <a:r>
              <a:rPr lang="en-US" dirty="0" smtClean="0"/>
              <a:t>-74.006393,40.714172,0</a:t>
            </a:r>
          </a:p>
          <a:p>
            <a:r>
              <a:rPr lang="en-US" dirty="0" smtClean="0"/>
              <a:t>Shelter</a:t>
            </a:r>
          </a:p>
          <a:p>
            <a:endParaRPr lang="en-US" dirty="0" smtClean="0"/>
          </a:p>
          <a:p>
            <a:r>
              <a:rPr lang="en-US" dirty="0" smtClean="0"/>
              <a:t>Fairfield Central Park SW Entrance</a:t>
            </a:r>
          </a:p>
          <a:p>
            <a:r>
              <a:rPr lang="en-US" dirty="0"/>
              <a:t>-</a:t>
            </a:r>
            <a:r>
              <a:rPr lang="en-US" dirty="0" smtClean="0"/>
              <a:t>74.006387,40.714182,0</a:t>
            </a:r>
            <a:endParaRPr lang="en-US" dirty="0"/>
          </a:p>
          <a:p>
            <a:r>
              <a:rPr lang="en-US" dirty="0"/>
              <a:t>American Red Cross Mobile Food Site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56" y="2917084"/>
            <a:ext cx="4369629" cy="2682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351" y="6450890"/>
            <a:ext cx="379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https://</a:t>
            </a:r>
            <a:r>
              <a:rPr lang="en-US" sz="1200" dirty="0" err="1">
                <a:solidFill>
                  <a:srgbClr val="7F7F7F"/>
                </a:solidFill>
              </a:rPr>
              <a:t>www.e-education.psu.edu</a:t>
            </a:r>
            <a:r>
              <a:rPr lang="en-US" sz="1200" dirty="0">
                <a:solidFill>
                  <a:srgbClr val="7F7F7F"/>
                </a:solidFill>
              </a:rPr>
              <a:t>/geog588/l4_p5.html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Network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5851" y="6419453"/>
            <a:ext cx="586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/photos/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marc_smith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/4512483812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83" y="1286936"/>
            <a:ext cx="7123439" cy="48137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29" y="2835884"/>
            <a:ext cx="2095500" cy="170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45" y="6362866"/>
            <a:ext cx="2502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http://</a:t>
            </a:r>
            <a:r>
              <a:rPr lang="en-US" sz="1200" dirty="0" err="1">
                <a:solidFill>
                  <a:srgbClr val="7F7F7F"/>
                </a:solidFill>
              </a:rPr>
              <a:t>www.touchgraph.com</a:t>
            </a:r>
            <a:r>
              <a:rPr lang="en-US" sz="1200" dirty="0">
                <a:solidFill>
                  <a:srgbClr val="7F7F7F"/>
                </a:solidFill>
              </a:rPr>
              <a:t>/news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345" y="4784724"/>
            <a:ext cx="2175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TouchGraph's</a:t>
            </a:r>
            <a:r>
              <a:rPr lang="en-US" sz="1400" dirty="0"/>
              <a:t> visualization of senator co-sponsorship patterns in the 110th congress shows that he has acting like a democrat for years.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7977" y="6301311"/>
            <a:ext cx="3704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US Senators that share an Alma Mater 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Networks Are Possible for the Same Entities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933" y="1864783"/>
            <a:ext cx="2577042" cy="2492577"/>
          </a:xfrm>
          <a:prstGeom prst="rect">
            <a:avLst/>
          </a:prstGeom>
          <a:noFill/>
          <a:ln w="28575">
            <a:solidFill>
              <a:srgbClr val="BA1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350" y="4141544"/>
            <a:ext cx="4423422" cy="2159767"/>
          </a:xfrm>
          <a:prstGeom prst="rect">
            <a:avLst/>
          </a:prstGeom>
          <a:noFill/>
          <a:ln w="28575">
            <a:solidFill>
              <a:srgbClr val="BA17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Text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574800"/>
            <a:ext cx="4386693" cy="4614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354" y="1981199"/>
            <a:ext cx="4374379" cy="4106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6733" y="6250001"/>
            <a:ext cx="211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“View page source”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00" y="6536265"/>
            <a:ext cx="3912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news.usc.edu</a:t>
            </a:r>
            <a:r>
              <a:rPr lang="en-US" sz="1000" dirty="0">
                <a:solidFill>
                  <a:srgbClr val="7F7F7F"/>
                </a:solidFill>
              </a:rPr>
              <a:t>/60783/big-data-dominates-engineering-retreat/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Data with </a:t>
            </a:r>
            <a:r>
              <a:rPr lang="en-US" dirty="0" smtClean="0">
                <a:solidFill>
                  <a:srgbClr val="FF0000"/>
                </a:solidFill>
              </a:rPr>
              <a:t>HTML Markup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6179"/>
          <a:stretch/>
        </p:blipFill>
        <p:spPr>
          <a:xfrm>
            <a:off x="214554" y="2438397"/>
            <a:ext cx="8252112" cy="339458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22351" y="6046805"/>
            <a:ext cx="3617497" cy="584776"/>
          </a:xfrm>
          <a:prstGeom prst="rect">
            <a:avLst/>
          </a:prstGeom>
          <a:noFill/>
          <a:ln>
            <a:solidFill>
              <a:srgbClr val="D77C0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“View page source”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00" y="6536265"/>
            <a:ext cx="3912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news.usc.edu</a:t>
            </a:r>
            <a:r>
              <a:rPr lang="en-US" sz="1000" dirty="0">
                <a:solidFill>
                  <a:srgbClr val="7F7F7F"/>
                </a:solidFill>
              </a:rPr>
              <a:t>/60783/big-data-dominates-engineering-retreat/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7207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Multimedia</a:t>
            </a:r>
            <a:r>
              <a:rPr lang="en-US" dirty="0" smtClean="0"/>
              <a:t> Data:</a:t>
            </a:r>
            <a:br>
              <a:rPr lang="en-US" dirty="0" smtClean="0"/>
            </a:br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378204"/>
            <a:ext cx="4191000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3378204"/>
            <a:ext cx="4191000" cy="314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424097"/>
            <a:ext cx="37897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What you see:</a:t>
            </a:r>
          </a:p>
          <a:p>
            <a:pPr algn="ctr"/>
            <a:r>
              <a:rPr lang="en-US" sz="2800" dirty="0"/>
              <a:t>w</a:t>
            </a:r>
            <a:r>
              <a:rPr lang="en-US" sz="2800" dirty="0" smtClean="0"/>
              <a:t>indows, houses, roofs,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064100" y="2424097"/>
            <a:ext cx="3940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What the computer sees: </a:t>
            </a:r>
          </a:p>
          <a:p>
            <a:pPr algn="ctr"/>
            <a:r>
              <a:rPr lang="en-US" sz="2800" dirty="0"/>
              <a:t>p</a:t>
            </a:r>
            <a:r>
              <a:rPr lang="en-US" sz="2800" dirty="0" smtClean="0"/>
              <a:t>ixels, lines, blobs,…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7800" y="6578603"/>
            <a:ext cx="2929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en.wikipedia.org</a:t>
            </a:r>
            <a:r>
              <a:rPr lang="en-US" sz="1000" dirty="0">
                <a:solidFill>
                  <a:srgbClr val="7F7F7F"/>
                </a:solidFill>
              </a:rPr>
              <a:t>/wiki/Otsu%27s_method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964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2829" y="115471"/>
            <a:ext cx="6201039" cy="1020152"/>
          </a:xfrm>
          <a:noFill/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These materials are released under a CC-BY License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9846" y="1628121"/>
            <a:ext cx="6729686" cy="2682705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You are free to</a:t>
            </a:r>
            <a:r>
              <a:rPr lang="en-US" sz="1400" u="sng" dirty="0" smtClean="0">
                <a:solidFill>
                  <a:srgbClr val="465466"/>
                </a:solidFill>
              </a:rPr>
              <a:t>:</a:t>
            </a:r>
            <a:endParaRPr lang="en-US" sz="1400" u="sng" dirty="0">
              <a:solidFill>
                <a:srgbClr val="465466"/>
              </a:solidFill>
            </a:endParaRP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Share</a:t>
            </a:r>
            <a:r>
              <a:rPr lang="en-US" sz="1400" dirty="0">
                <a:solidFill>
                  <a:srgbClr val="465466"/>
                </a:solidFill>
              </a:rPr>
              <a:t> — copy and redistribute the material in any medium or format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Adapt</a:t>
            </a:r>
            <a:r>
              <a:rPr lang="en-US" sz="1400" dirty="0">
                <a:solidFill>
                  <a:srgbClr val="465466"/>
                </a:solidFill>
              </a:rPr>
              <a:t> — remix, transform, and build upon the material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for any purpose, even commercially.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The licensor cannot revoke these freedoms as long as you follow the license terms.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Under the following terms: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</a:t>
            </a:r>
            <a:r>
              <a:rPr lang="en-US" sz="1400" b="1" dirty="0" smtClean="0">
                <a:solidFill>
                  <a:srgbClr val="465466"/>
                </a:solidFill>
              </a:rPr>
              <a:t>Attribution</a:t>
            </a:r>
            <a:r>
              <a:rPr lang="en-US" sz="1400" dirty="0" smtClean="0">
                <a:solidFill>
                  <a:srgbClr val="465466"/>
                </a:solidFill>
              </a:rPr>
              <a:t> </a:t>
            </a:r>
            <a:r>
              <a:rPr lang="en-US" sz="1400" dirty="0">
                <a:solidFill>
                  <a:srgbClr val="465466"/>
                </a:solidFill>
              </a:rPr>
              <a:t>— You must give appropriate credit, provide a link to the license, </a:t>
            </a:r>
            <a:endParaRPr lang="en-US" sz="1400" dirty="0" smtClean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and </a:t>
            </a:r>
            <a:r>
              <a:rPr lang="en-US" sz="1400" dirty="0">
                <a:solidFill>
                  <a:srgbClr val="465466"/>
                </a:solidFill>
              </a:rPr>
              <a:t>indicate if changes were made. You may do so in any reasonable manner</a:t>
            </a:r>
            <a:r>
              <a:rPr lang="en-US" sz="1400" dirty="0" smtClean="0">
                <a:solidFill>
                  <a:srgbClr val="465466"/>
                </a:solidFill>
              </a:rPr>
              <a:t>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 </a:t>
            </a:r>
            <a:r>
              <a:rPr lang="en-US" sz="1400" dirty="0" smtClean="0">
                <a:solidFill>
                  <a:srgbClr val="465466"/>
                </a:solidFill>
              </a:rPr>
              <a:t>     </a:t>
            </a:r>
            <a:r>
              <a:rPr lang="en-US" sz="1400" dirty="0">
                <a:solidFill>
                  <a:srgbClr val="465466"/>
                </a:solidFill>
              </a:rPr>
              <a:t>but not in any way that suggests the licensor endorses you or your use</a:t>
            </a:r>
            <a:r>
              <a:rPr lang="en-US" sz="1400" dirty="0" smtClean="0">
                <a:solidFill>
                  <a:srgbClr val="465466"/>
                </a:solidFill>
              </a:rPr>
              <a:t>.</a:t>
            </a:r>
            <a:endParaRPr lang="en-US" sz="1400" dirty="0">
              <a:solidFill>
                <a:srgbClr val="4654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9" y="115471"/>
            <a:ext cx="2893728" cy="1020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21" y="1182522"/>
            <a:ext cx="3212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65466"/>
                </a:solidFill>
              </a:rPr>
              <a:t>https://</a:t>
            </a:r>
            <a:r>
              <a:rPr lang="en-US" sz="1100" b="1" dirty="0" err="1">
                <a:solidFill>
                  <a:srgbClr val="465466"/>
                </a:solidFill>
              </a:rPr>
              <a:t>creativecommons.org</a:t>
            </a:r>
            <a:r>
              <a:rPr lang="en-US" sz="1100" b="1" dirty="0">
                <a:solidFill>
                  <a:srgbClr val="465466"/>
                </a:solidFill>
              </a:rPr>
              <a:t>/licenses/by/2.0/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080" y="4604023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Please credit as: Gil</a:t>
            </a:r>
            <a:r>
              <a:rPr lang="en-US" sz="2000" b="1" dirty="0">
                <a:solidFill>
                  <a:srgbClr val="465466"/>
                </a:solidFill>
              </a:rPr>
              <a:t>, </a:t>
            </a:r>
            <a:r>
              <a:rPr lang="en-US" sz="2000" b="1" dirty="0" smtClean="0">
                <a:solidFill>
                  <a:srgbClr val="465466"/>
                </a:solidFill>
              </a:rPr>
              <a:t>Yolanda (Ed.) Introduction to Computational Thinking and Data Science.  Available from http://www.datascience4all.org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080" y="5502497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If you use an individual slide, please place the following at the bottom: “Credit: http://www.datascience4all.org/”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079" y="6368658"/>
            <a:ext cx="8939788" cy="400110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65466"/>
                </a:solidFill>
              </a:rPr>
              <a:t>A</a:t>
            </a:r>
            <a:r>
              <a:rPr lang="en-US" sz="2000" b="1" dirty="0" smtClean="0">
                <a:solidFill>
                  <a:srgbClr val="465466"/>
                </a:solidFill>
              </a:rPr>
              <a:t>s editors of these materials, we welcome your feedback and contributions.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7131097" y="1998133"/>
            <a:ext cx="1911117" cy="21961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>
                <a:solidFill>
                  <a:srgbClr val="465466"/>
                </a:solidFill>
              </a:rPr>
              <a:t>A</a:t>
            </a:r>
            <a:r>
              <a:rPr lang="en-US" sz="1800" i="1" dirty="0" smtClean="0">
                <a:solidFill>
                  <a:srgbClr val="465466"/>
                </a:solidFill>
              </a:rPr>
              <a:t>rtwork taken from other sources is acknowledged where it appears.</a:t>
            </a:r>
          </a:p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 smtClean="0">
                <a:solidFill>
                  <a:srgbClr val="465466"/>
                </a:solidFill>
              </a:rPr>
              <a:t>Artwork that is not acknowledged is by the author.</a:t>
            </a:r>
            <a:endParaRPr lang="en-US" sz="1800" i="1" dirty="0">
              <a:solidFill>
                <a:srgbClr val="465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9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740"/>
            <a:ext cx="8229600" cy="1204259"/>
          </a:xfrm>
        </p:spPr>
        <p:txBody>
          <a:bodyPr/>
          <a:lstStyle/>
          <a:p>
            <a:r>
              <a:rPr lang="en-US" dirty="0" smtClean="0"/>
              <a:t>Image “</a:t>
            </a:r>
            <a:r>
              <a:rPr lang="en-US" dirty="0" smtClean="0">
                <a:solidFill>
                  <a:srgbClr val="FF0000"/>
                </a:solidFill>
              </a:rPr>
              <a:t>Segmentation</a:t>
            </a:r>
            <a:r>
              <a:rPr lang="en-US" dirty="0" smtClean="0"/>
              <a:t>”:</a:t>
            </a:r>
            <a:br>
              <a:rPr lang="en-US" dirty="0" smtClean="0"/>
            </a:br>
            <a:r>
              <a:rPr lang="en-US" dirty="0" smtClean="0"/>
              <a:t>Finding Lines in an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35668"/>
            <a:ext cx="7264400" cy="544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533" y="6604001"/>
            <a:ext cx="4765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/?title=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Image_processing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File:Imagen_binaria.jpg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29" y="1583267"/>
            <a:ext cx="2479854" cy="2218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9986" y="6408581"/>
            <a:ext cx="4765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/?title=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Image_processing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File:Imagen_binaria.jpg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485900"/>
          </a:xfrm>
        </p:spPr>
        <p:txBody>
          <a:bodyPr/>
          <a:lstStyle/>
          <a:p>
            <a:r>
              <a:rPr lang="en-US" dirty="0" smtClean="0"/>
              <a:t>Multimedia Data:</a:t>
            </a:r>
            <a:br>
              <a:rPr lang="en-US" dirty="0" smtClean="0"/>
            </a:br>
            <a:r>
              <a:rPr lang="en-US" dirty="0" smtClean="0"/>
              <a:t>3D Images (“Volumes”)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66" y="1828799"/>
            <a:ext cx="4957233" cy="4506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6537865"/>
            <a:ext cx="6032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en.wikipedia.org</a:t>
            </a:r>
            <a:r>
              <a:rPr lang="en-US" sz="1000" dirty="0">
                <a:solidFill>
                  <a:srgbClr val="7F7F7F"/>
                </a:solidFill>
              </a:rPr>
              <a:t>/wiki/3D_scanner#/media/File:CT_Scan_of_Dale_Mahalko%27s_brain-skull.jpg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https://</a:t>
            </a:r>
            <a:r>
              <a:rPr lang="en-US" sz="2800" dirty="0" err="1"/>
              <a:t>www.youtube.com</a:t>
            </a:r>
            <a:r>
              <a:rPr lang="en-US" sz="2800" dirty="0"/>
              <a:t>/</a:t>
            </a:r>
            <a:r>
              <a:rPr lang="en-US" sz="2800" dirty="0" err="1"/>
              <a:t>watch?v</a:t>
            </a:r>
            <a:r>
              <a:rPr lang="en-US" sz="2800" dirty="0"/>
              <a:t>=</a:t>
            </a:r>
            <a:r>
              <a:rPr lang="en-US" sz="2800" dirty="0" smtClean="0"/>
              <a:t>lhfPi9GwD6M</a:t>
            </a:r>
            <a:br>
              <a:rPr lang="en-US" sz="2800" dirty="0" smtClean="0"/>
            </a:br>
            <a:r>
              <a:rPr lang="en-US" sz="2800" dirty="0" smtClean="0"/>
              <a:t>http</a:t>
            </a:r>
            <a:r>
              <a:rPr lang="en-US" sz="2800" dirty="0"/>
              <a:t>://</a:t>
            </a:r>
            <a:r>
              <a:rPr lang="en-US" sz="2800" dirty="0" err="1"/>
              <a:t>datab.us</a:t>
            </a:r>
            <a:r>
              <a:rPr lang="en-US" sz="2800" dirty="0"/>
              <a:t>/</a:t>
            </a:r>
            <a:r>
              <a:rPr lang="en-US" sz="2800" dirty="0" smtClean="0"/>
              <a:t>lhfPi9GwD6M</a:t>
            </a:r>
            <a:br>
              <a:rPr lang="en-US" sz="2800" dirty="0" smtClean="0"/>
            </a:br>
            <a:r>
              <a:rPr lang="en-US" sz="2800" dirty="0" smtClean="0"/>
              <a:t>http</a:t>
            </a:r>
            <a:r>
              <a:rPr lang="en-US" sz="2800" dirty="0"/>
              <a:t>://</a:t>
            </a:r>
            <a:r>
              <a:rPr lang="en-US" sz="2800" dirty="0" err="1"/>
              <a:t>datab.us</a:t>
            </a:r>
            <a:r>
              <a:rPr lang="en-US" sz="2800" dirty="0"/>
              <a:t>/GdPeydPbM0g#San%</a:t>
            </a:r>
            <a:r>
              <a:rPr lang="en-US" sz="2800" dirty="0" smtClean="0"/>
              <a:t>20Marco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6267" y="6561667"/>
            <a:ext cx="3621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grail.cs.washington.edu</a:t>
            </a:r>
            <a:r>
              <a:rPr lang="en-US" sz="1000" dirty="0">
                <a:solidFill>
                  <a:srgbClr val="7F7F7F"/>
                </a:solidFill>
              </a:rPr>
              <a:t>/projects/</a:t>
            </a:r>
            <a:r>
              <a:rPr lang="en-US" sz="1000" dirty="0" err="1">
                <a:solidFill>
                  <a:srgbClr val="7F7F7F"/>
                </a:solidFill>
              </a:rPr>
              <a:t>rome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rome_paper.pdf</a:t>
            </a:r>
            <a:endParaRPr lang="en-US" sz="1000" dirty="0">
              <a:solidFill>
                <a:srgbClr val="7F7F7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26" y="1488141"/>
            <a:ext cx="7774474" cy="3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1" y="4682067"/>
            <a:ext cx="8427218" cy="187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Multimedia Data:</a:t>
            </a:r>
            <a:br>
              <a:rPr lang="en-US" dirty="0"/>
            </a:br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7133"/>
            <a:ext cx="4233333" cy="31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061" y="2844804"/>
            <a:ext cx="4425245" cy="3318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333" y="6468533"/>
            <a:ext cx="24289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research.sethi.org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  <a:r>
              <a:rPr lang="en-US" sz="1000" dirty="0" err="1">
                <a:solidFill>
                  <a:srgbClr val="7F7F7F"/>
                </a:solidFill>
              </a:rPr>
              <a:t>ricky</a:t>
            </a:r>
            <a:r>
              <a:rPr lang="en-US" sz="1000" dirty="0">
                <a:solidFill>
                  <a:srgbClr val="7F7F7F"/>
                </a:solidFill>
              </a:rPr>
              <a:t>/datasets/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Common Data Terms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Common Data Terms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2945" y="837173"/>
            <a:ext cx="4731055" cy="5906517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Private and sensitive data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Metadata versus data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Unstructured </a:t>
            </a:r>
            <a:r>
              <a:rPr lang="en-US" sz="2400" dirty="0" err="1"/>
              <a:t>vs</a:t>
            </a:r>
            <a:r>
              <a:rPr lang="en-US" sz="2400" dirty="0"/>
              <a:t> structured </a:t>
            </a:r>
            <a:r>
              <a:rPr lang="en-US" sz="2400" dirty="0" smtClean="0"/>
              <a:t>data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Databases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Data silos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Born digital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Data quality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Data cleaning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Raw data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Open data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“</a:t>
            </a:r>
            <a:r>
              <a:rPr lang="en-US" sz="2400" dirty="0"/>
              <a:t>Big data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8625" y="6466691"/>
            <a:ext cx="3653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www.flickr.com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/photos/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genista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/3432987963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9" y="2184400"/>
            <a:ext cx="3955744" cy="35221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and </a:t>
            </a:r>
            <a:r>
              <a:rPr lang="en-US" dirty="0" smtClean="0">
                <a:solidFill>
                  <a:srgbClr val="FF0000"/>
                </a:solidFill>
              </a:rPr>
              <a:t>Sensitive</a:t>
            </a:r>
            <a:r>
              <a:rPr lang="en-US" dirty="0" smtClean="0"/>
              <a:t> Data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246" y="6350000"/>
            <a:ext cx="2271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http://www.crimeoff24.com/?p=4869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1682491"/>
            <a:ext cx="4542810" cy="2330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" y="1682491"/>
            <a:ext cx="4362709" cy="4362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6" y="6103779"/>
            <a:ext cx="5070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www.rukuku.com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/blog/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wp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-content/uploads/student-data-and-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personalization.jpg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400" y="4119721"/>
            <a:ext cx="3725300" cy="2532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46" y="6588442"/>
            <a:ext cx="5083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/?title=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Telephone_directory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#/media/File:Telefonbog_ubt-1.JPG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Metadata</a:t>
            </a:r>
            <a:r>
              <a:rPr lang="en-US" dirty="0" smtClean="0"/>
              <a:t> versus 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467" y="2417002"/>
            <a:ext cx="3235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Publisher: New York Times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Publication date: May 29, 2015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Author: Paul </a:t>
            </a:r>
            <a:r>
              <a:rPr lang="en-US" dirty="0" err="1" smtClean="0">
                <a:solidFill>
                  <a:srgbClr val="FF6600"/>
                </a:solidFill>
              </a:rPr>
              <a:t>Krugman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Title: The Insecure American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4" y="2613409"/>
            <a:ext cx="5740400" cy="42445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141941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Unstructured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Structured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0" y="2895600"/>
            <a:ext cx="9641840" cy="66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0" y="3549227"/>
            <a:ext cx="6240780" cy="594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520" y="4059767"/>
            <a:ext cx="6339840" cy="594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520" y="4637194"/>
            <a:ext cx="6075680" cy="52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520" y="5110482"/>
            <a:ext cx="6207760" cy="627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520" y="5720929"/>
            <a:ext cx="6405880" cy="66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607" y="6381329"/>
            <a:ext cx="6174740" cy="561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8520" y="2370664"/>
            <a:ext cx="5745480" cy="66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803680"/>
            <a:ext cx="1270000" cy="1464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70" y="3268130"/>
            <a:ext cx="3055197" cy="3589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5966" y="1407547"/>
            <a:ext cx="1113366" cy="10985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14607" y="2370664"/>
            <a:ext cx="5729393" cy="44873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449792"/>
          </a:xfrm>
        </p:spPr>
        <p:txBody>
          <a:bodyPr/>
          <a:lstStyle/>
          <a:p>
            <a:r>
              <a:rPr lang="en-US" dirty="0" smtClean="0"/>
              <a:t>Structuring Data with </a:t>
            </a:r>
            <a:r>
              <a:rPr lang="en-US" dirty="0" smtClean="0">
                <a:solidFill>
                  <a:srgbClr val="FF0000"/>
                </a:solidFill>
              </a:rPr>
              <a:t>XML Markup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467" y="2391833"/>
            <a:ext cx="883922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&lt;observation&gt;</a:t>
            </a:r>
          </a:p>
          <a:p>
            <a:r>
              <a:rPr lang="en-US" sz="2400" dirty="0" smtClean="0"/>
              <a:t>    &lt;date&gt;</a:t>
            </a:r>
            <a:r>
              <a:rPr lang="en-US" sz="2400" dirty="0" smtClean="0">
                <a:solidFill>
                  <a:srgbClr val="FF6600"/>
                </a:solidFill>
              </a:rPr>
              <a:t>29 January 2015</a:t>
            </a:r>
            <a:r>
              <a:rPr lang="en-US" sz="2400" dirty="0" smtClean="0"/>
              <a:t>&lt;/date&gt;</a:t>
            </a:r>
          </a:p>
          <a:p>
            <a:r>
              <a:rPr lang="en-US" sz="2400" dirty="0" smtClean="0"/>
              <a:t>    &lt;temperature&gt;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&lt;value&gt;</a:t>
            </a:r>
            <a:r>
              <a:rPr lang="en-US" sz="2400" dirty="0" smtClean="0">
                <a:solidFill>
                  <a:srgbClr val="FF6600"/>
                </a:solidFill>
              </a:rPr>
              <a:t>59</a:t>
            </a:r>
            <a:r>
              <a:rPr lang="en-US" sz="2400" dirty="0" smtClean="0"/>
              <a:t>&lt;/value&gt;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&lt;unit&gt;</a:t>
            </a:r>
            <a:r>
              <a:rPr lang="en-US" sz="2400" dirty="0" smtClean="0">
                <a:solidFill>
                  <a:srgbClr val="FF6600"/>
                </a:solidFill>
              </a:rPr>
              <a:t>F</a:t>
            </a:r>
            <a:r>
              <a:rPr lang="en-US" sz="2400" dirty="0" smtClean="0"/>
              <a:t>&lt;/unit&gt;</a:t>
            </a:r>
          </a:p>
          <a:p>
            <a:r>
              <a:rPr lang="en-US" sz="2400" dirty="0" smtClean="0"/>
              <a:t>     &lt;/temperature&gt;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&lt;activity&gt;</a:t>
            </a:r>
            <a:r>
              <a:rPr lang="en-US" sz="2400" dirty="0" smtClean="0">
                <a:solidFill>
                  <a:srgbClr val="FF6600"/>
                </a:solidFill>
              </a:rPr>
              <a:t>Not many birds observed today.  Some squirrels were </a:t>
            </a:r>
          </a:p>
          <a:p>
            <a:r>
              <a:rPr lang="en-US" sz="2400" dirty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                      running around but not as many as other days.  A </a:t>
            </a:r>
          </a:p>
          <a:p>
            <a:r>
              <a:rPr lang="en-US" sz="2400" dirty="0">
                <a:solidFill>
                  <a:srgbClr val="FF6600"/>
                </a:solidFill>
              </a:rPr>
              <a:t>	</a:t>
            </a:r>
            <a:r>
              <a:rPr lang="en-US" sz="2400" dirty="0" smtClean="0">
                <a:solidFill>
                  <a:srgbClr val="FF6600"/>
                </a:solidFill>
              </a:rPr>
              <a:t>	raccoon came in sight briefly.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&lt;/activity&gt;</a:t>
            </a:r>
          </a:p>
          <a:p>
            <a:r>
              <a:rPr lang="en-US" sz="2400" dirty="0" smtClean="0"/>
              <a:t>&lt;/observation&gt;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950" y="115888"/>
            <a:ext cx="8655050" cy="679979"/>
          </a:xfrm>
        </p:spPr>
        <p:txBody>
          <a:bodyPr/>
          <a:lstStyle/>
          <a:p>
            <a:r>
              <a:rPr lang="en-US" sz="4800" dirty="0" smtClean="0"/>
              <a:t>Acknowledgments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7867" y="1686162"/>
            <a:ext cx="8602133" cy="488397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These course training materials were originally developed and edited by Yolanda </a:t>
            </a:r>
            <a:r>
              <a:rPr lang="en-US" sz="2400" dirty="0"/>
              <a:t>Gil (USC</a:t>
            </a:r>
            <a:r>
              <a:rPr lang="en-US" sz="2400" dirty="0" smtClean="0"/>
              <a:t>) with support from the National Science Foundation with </a:t>
            </a:r>
            <a:r>
              <a:rPr lang="en-US" sz="2400" dirty="0"/>
              <a:t>award ACI-</a:t>
            </a:r>
            <a:r>
              <a:rPr lang="en-US" sz="2400" dirty="0" smtClean="0"/>
              <a:t>1355475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They are made available as part of http://www.datascience4all.org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smtClean="0"/>
              <a:t>The course materials benefitted from feedback from many students at USC</a:t>
            </a:r>
            <a:r>
              <a:rPr lang="en-US" sz="2400" dirty="0"/>
              <a:t> </a:t>
            </a:r>
            <a:r>
              <a:rPr lang="en-US" sz="2400" dirty="0" smtClean="0"/>
              <a:t>and student interns, particularly Taylor Alarcon (Brown University), Alyssa Deng (Carnegie Mellon University), and Kate </a:t>
            </a:r>
            <a:r>
              <a:rPr lang="en-US" sz="2400" dirty="0" err="1" smtClean="0"/>
              <a:t>Musen</a:t>
            </a:r>
            <a:r>
              <a:rPr lang="en-US" sz="2400" dirty="0" smtClean="0"/>
              <a:t> (Swarthmore College)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We welcome new contributions and suggestions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71827" y="1140062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ACI-1355475</a:t>
            </a: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083" y="99277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Databases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" y="2141020"/>
            <a:ext cx="3742266" cy="4716979"/>
          </a:xfrm>
        </p:spPr>
        <p:txBody>
          <a:bodyPr>
            <a:noAutofit/>
          </a:bodyPr>
          <a:lstStyle/>
          <a:p>
            <a:r>
              <a:rPr lang="en-US" sz="2800" dirty="0" smtClean="0"/>
              <a:t>Tabular organization of data </a:t>
            </a:r>
          </a:p>
          <a:p>
            <a:pPr lvl="1"/>
            <a:r>
              <a:rPr lang="en-US" sz="2800" dirty="0" smtClean="0"/>
              <a:t>Efficient “</a:t>
            </a:r>
            <a:r>
              <a:rPr lang="en-US" sz="2800" i="1" dirty="0" smtClean="0"/>
              <a:t>queries</a:t>
            </a:r>
            <a:r>
              <a:rPr lang="en-US" sz="2800" dirty="0" smtClean="0"/>
              <a:t>”</a:t>
            </a:r>
          </a:p>
          <a:p>
            <a:r>
              <a:rPr lang="en-US" sz="2800" i="1" dirty="0" smtClean="0">
                <a:solidFill>
                  <a:srgbClr val="FF0000"/>
                </a:solidFill>
              </a:rPr>
              <a:t>Relational</a:t>
            </a:r>
            <a:r>
              <a:rPr lang="en-US" sz="2800" i="1" dirty="0" smtClean="0"/>
              <a:t> databases</a:t>
            </a:r>
            <a:r>
              <a:rPr lang="en-US" sz="2800" dirty="0" smtClean="0"/>
              <a:t>: </a:t>
            </a:r>
            <a:r>
              <a:rPr lang="en-US" sz="2800" dirty="0"/>
              <a:t>r</a:t>
            </a:r>
            <a:r>
              <a:rPr lang="en-US" sz="2800" dirty="0" smtClean="0"/>
              <a:t>elations across </a:t>
            </a:r>
            <a:r>
              <a:rPr lang="en-US" sz="2800" dirty="0" smtClean="0">
                <a:solidFill>
                  <a:srgbClr val="FF0000"/>
                </a:solidFill>
              </a:rPr>
              <a:t>tables</a:t>
            </a:r>
          </a:p>
          <a:p>
            <a:pPr lvl="1"/>
            <a:r>
              <a:rPr lang="en-US" sz="2800" dirty="0" smtClean="0"/>
              <a:t>“</a:t>
            </a:r>
            <a:r>
              <a:rPr lang="en-US" sz="2800" dirty="0" smtClean="0">
                <a:solidFill>
                  <a:srgbClr val="FF0000"/>
                </a:solidFill>
              </a:rPr>
              <a:t>Key</a:t>
            </a:r>
            <a:r>
              <a:rPr lang="en-US" sz="2800" dirty="0" smtClean="0"/>
              <a:t>” as the unique identifier of objects across tables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857" y="2133599"/>
            <a:ext cx="5715000" cy="4914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>
                <a:solidFill>
                  <a:srgbClr val="FF0000"/>
                </a:solidFill>
              </a:rPr>
              <a:t>Silos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87999" y="2428875"/>
            <a:ext cx="3285068" cy="3734858"/>
          </a:xfrm>
        </p:spPr>
        <p:txBody>
          <a:bodyPr>
            <a:noAutofit/>
          </a:bodyPr>
          <a:lstStyle/>
          <a:p>
            <a:r>
              <a:rPr lang="en-US" sz="2400" dirty="0" smtClean="0"/>
              <a:t>Hard to get data out</a:t>
            </a:r>
          </a:p>
          <a:p>
            <a:r>
              <a:rPr lang="en-US" sz="2400" dirty="0" smtClean="0"/>
              <a:t>Hard to integrate data across silos</a:t>
            </a:r>
          </a:p>
          <a:p>
            <a:r>
              <a:rPr lang="en-US" sz="2400" dirty="0" smtClean="0"/>
              <a:t>Examples:</a:t>
            </a:r>
          </a:p>
          <a:p>
            <a:pPr lvl="1"/>
            <a:r>
              <a:rPr lang="en-US" sz="2400" dirty="0" smtClean="0"/>
              <a:t>Social sites</a:t>
            </a:r>
          </a:p>
          <a:p>
            <a:pPr lvl="1"/>
            <a:r>
              <a:rPr lang="en-US" sz="2400" dirty="0" smtClean="0"/>
              <a:t>Electronic patient records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" y="2082800"/>
            <a:ext cx="5126646" cy="4299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233" y="6554799"/>
            <a:ext cx="417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commons.wikimedia.org</a:t>
            </a:r>
            <a:r>
              <a:rPr lang="en-US" sz="1000" dirty="0">
                <a:solidFill>
                  <a:srgbClr val="7F7F7F"/>
                </a:solidFill>
              </a:rPr>
              <a:t>/wiki/</a:t>
            </a:r>
            <a:r>
              <a:rPr lang="en-US" sz="1000" dirty="0" err="1">
                <a:solidFill>
                  <a:srgbClr val="7F7F7F"/>
                </a:solidFill>
              </a:rPr>
              <a:t>File:Allegany_Township_silos.jpg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08"/>
            <a:ext cx="8229600" cy="1143000"/>
          </a:xfrm>
        </p:spPr>
        <p:txBody>
          <a:bodyPr/>
          <a:lstStyle/>
          <a:p>
            <a:r>
              <a:rPr lang="en-US" dirty="0" smtClean="0"/>
              <a:t>Data “</a:t>
            </a:r>
            <a:r>
              <a:rPr lang="en-US" dirty="0" smtClean="0">
                <a:solidFill>
                  <a:srgbClr val="FF0000"/>
                </a:solidFill>
              </a:rPr>
              <a:t>Born Digital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444" y="1488142"/>
            <a:ext cx="7662864" cy="814792"/>
          </a:xfrm>
          <a:solidFill>
            <a:srgbClr val="F2F2F2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Originally recorded or created in digital form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28" y="2692399"/>
            <a:ext cx="3442071" cy="289370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2400" y="6629400"/>
            <a:ext cx="58432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F7F7F"/>
                </a:solidFill>
              </a:rPr>
              <a:t>https</a:t>
            </a:r>
            <a:r>
              <a:rPr lang="en-US" sz="1100" dirty="0">
                <a:solidFill>
                  <a:srgbClr val="7F7F7F"/>
                </a:solidFill>
              </a:rPr>
              <a:t>://</a:t>
            </a:r>
            <a:r>
              <a:rPr lang="en-US" sz="1100" dirty="0" err="1">
                <a:solidFill>
                  <a:srgbClr val="7F7F7F"/>
                </a:solidFill>
              </a:rPr>
              <a:t>commons.wikimedia.org</a:t>
            </a:r>
            <a:r>
              <a:rPr lang="en-US" sz="1100" dirty="0">
                <a:solidFill>
                  <a:srgbClr val="7F7F7F"/>
                </a:solidFill>
              </a:rPr>
              <a:t>/wiki/</a:t>
            </a:r>
            <a:r>
              <a:rPr lang="en-US" sz="1100" dirty="0" err="1">
                <a:solidFill>
                  <a:srgbClr val="7F7F7F"/>
                </a:solidFill>
              </a:rPr>
              <a:t>File:Book_scanner.svg</a:t>
            </a:r>
            <a:r>
              <a:rPr lang="en-US" sz="1100" dirty="0">
                <a:solidFill>
                  <a:srgbClr val="7F7F7F"/>
                </a:solidFill>
              </a:rPr>
              <a:t>#/media/</a:t>
            </a:r>
            <a:r>
              <a:rPr lang="en-US" sz="1100" dirty="0" err="1">
                <a:solidFill>
                  <a:srgbClr val="7F7F7F"/>
                </a:solidFill>
              </a:rPr>
              <a:t>File:Book_scanner.svg</a:t>
            </a:r>
            <a:endParaRPr lang="en-US" sz="1100" dirty="0">
              <a:solidFill>
                <a:srgbClr val="7F7F7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2293"/>
          <a:stretch/>
        </p:blipFill>
        <p:spPr>
          <a:xfrm>
            <a:off x="247234" y="3387210"/>
            <a:ext cx="2472368" cy="3038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7713"/>
          <a:stretch/>
        </p:blipFill>
        <p:spPr>
          <a:xfrm>
            <a:off x="6718300" y="2590800"/>
            <a:ext cx="2374900" cy="325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409" t="9524" r="13489"/>
          <a:stretch/>
        </p:blipFill>
        <p:spPr>
          <a:xfrm>
            <a:off x="334332" y="2438400"/>
            <a:ext cx="238527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8"/>
            <a:ext cx="8229600" cy="840192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>
                <a:solidFill>
                  <a:srgbClr val="FF0000"/>
                </a:solidFill>
              </a:rPr>
              <a:t>Quality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338"/>
            <a:ext cx="7617655" cy="568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48" y="2861738"/>
            <a:ext cx="4603852" cy="3694107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4334937"/>
            <a:ext cx="3479800" cy="1828800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810933" y="2861738"/>
            <a:ext cx="1500615" cy="152403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226300" y="4588937"/>
            <a:ext cx="1333500" cy="4572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78588" y="2302939"/>
            <a:ext cx="3539067" cy="4572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620938"/>
            <a:ext cx="7277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query.nytimes.com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mem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/archive-free/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pdf?res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=9D01EFD91F3AEF3BBC4950DFB467838E669FDE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>
                <a:solidFill>
                  <a:srgbClr val="FF0000"/>
                </a:solidFill>
              </a:rPr>
              <a:t>Cleaning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38018468"/>
              </p:ext>
            </p:extLst>
          </p:nvPr>
        </p:nvGraphicFramePr>
        <p:xfrm>
          <a:off x="1312366" y="2191809"/>
          <a:ext cx="7374434" cy="301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567"/>
                <a:gridCol w="1879600"/>
                <a:gridCol w="2629277"/>
                <a:gridCol w="1366990"/>
              </a:tblGrid>
              <a:tr h="5595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Course ID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Faculty Name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Semester Offered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549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A. 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Fall 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D. Garcia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Spring</a:t>
                      </a:r>
                      <a:r>
                        <a:rPr lang="en-US" sz="2800" baseline="0" dirty="0" smtClean="0"/>
                        <a:t> 2015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556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P. Peters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Spring 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J.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Line Callout 1 6"/>
          <p:cNvSpPr/>
          <p:nvPr/>
        </p:nvSpPr>
        <p:spPr>
          <a:xfrm>
            <a:off x="1879601" y="5918882"/>
            <a:ext cx="2102016" cy="888090"/>
          </a:xfrm>
          <a:prstGeom prst="borderCallout1">
            <a:avLst>
              <a:gd name="adj1" fmla="val -2029"/>
              <a:gd name="adj2" fmla="val 59388"/>
              <a:gd name="adj3" fmla="val -89132"/>
              <a:gd name="adj4" fmla="val 95940"/>
            </a:avLst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Joseph Smith or Jane Smith?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304786" y="5918882"/>
            <a:ext cx="2102016" cy="888090"/>
          </a:xfrm>
          <a:prstGeom prst="borderCallout1">
            <a:avLst>
              <a:gd name="adj1" fmla="val -2029"/>
              <a:gd name="adj2" fmla="val 59388"/>
              <a:gd name="adj3" fmla="val -90567"/>
              <a:gd name="adj4" fmla="val 88696"/>
            </a:avLst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Errors (maybe)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6686381" y="5937817"/>
            <a:ext cx="2102016" cy="888090"/>
          </a:xfrm>
          <a:prstGeom prst="borderCallout1">
            <a:avLst>
              <a:gd name="adj1" fmla="val -2029"/>
              <a:gd name="adj2" fmla="val 59388"/>
              <a:gd name="adj3" fmla="val -90596"/>
              <a:gd name="adj4" fmla="val 34765"/>
            </a:avLst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Inconsistent formats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Cleaning to the Extreme…</a:t>
            </a:r>
            <a:endParaRPr lang="en-US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00890"/>
              </p:ext>
            </p:extLst>
          </p:nvPr>
        </p:nvGraphicFramePr>
        <p:xfrm>
          <a:off x="457200" y="2784475"/>
          <a:ext cx="8477393" cy="2632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636"/>
                <a:gridCol w="1602031"/>
                <a:gridCol w="4328726"/>
              </a:tblGrid>
              <a:tr h="5595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Patient ID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Smoker?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549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Occasionally</a:t>
                      </a:r>
                      <a:r>
                        <a:rPr lang="en-US" sz="2800" baseline="0" dirty="0" smtClean="0"/>
                        <a:t> as a teen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Never</a:t>
                      </a:r>
                      <a:r>
                        <a:rPr lang="en-US" sz="2800" baseline="0" dirty="0" smtClean="0"/>
                        <a:t> before lunch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556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Two packs a day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Quit 3 years ago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Line Callout 1 6"/>
          <p:cNvSpPr/>
          <p:nvPr/>
        </p:nvSpPr>
        <p:spPr>
          <a:xfrm>
            <a:off x="1698326" y="5896242"/>
            <a:ext cx="2842303" cy="938079"/>
          </a:xfrm>
          <a:prstGeom prst="borderCallout1">
            <a:avLst>
              <a:gd name="adj1" fmla="val -3834"/>
              <a:gd name="adj2" fmla="val 83218"/>
              <a:gd name="adj3" fmla="val -279098"/>
              <a:gd name="adj4" fmla="val 102743"/>
            </a:avLst>
          </a:prstGeom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Requires a lot of work to be usable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74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Raw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0933" y="1608667"/>
            <a:ext cx="8534400" cy="1973369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Raw data is newly collected data before any kind of cleaning or pre-processing.  It typically has errors and missing values, and may not be in a format that is easy to use with other data.</a:t>
            </a:r>
            <a:endParaRPr lang="en-US" sz="280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594448"/>
              </p:ext>
            </p:extLst>
          </p:nvPr>
        </p:nvGraphicFramePr>
        <p:xfrm>
          <a:off x="736633" y="3582037"/>
          <a:ext cx="7374434" cy="301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567"/>
                <a:gridCol w="1879600"/>
                <a:gridCol w="2629277"/>
                <a:gridCol w="1366990"/>
              </a:tblGrid>
              <a:tr h="5595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Course ID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Students Registered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Semester Offered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549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Fall 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Spring</a:t>
                      </a:r>
                      <a:r>
                        <a:rPr lang="en-US" sz="2800" baseline="0" dirty="0" smtClean="0"/>
                        <a:t> 2015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556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Fall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Open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784475"/>
            <a:ext cx="4508500" cy="32527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freely available to anyone, may have restrictions (through an open data use license)</a:t>
            </a:r>
          </a:p>
          <a:p>
            <a:pPr lvl="1"/>
            <a:r>
              <a:rPr lang="en-US" sz="2800" dirty="0" smtClean="0"/>
              <a:t>Open science data</a:t>
            </a:r>
          </a:p>
          <a:p>
            <a:pPr lvl="1"/>
            <a:r>
              <a:rPr lang="en-US" sz="2800" dirty="0" smtClean="0"/>
              <a:t>Open government data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1" y="2784475"/>
            <a:ext cx="4165600" cy="1997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383867"/>
            <a:ext cx="45247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www.flickr.com</a:t>
            </a:r>
            <a:r>
              <a:rPr lang="en-US" sz="1000" dirty="0">
                <a:solidFill>
                  <a:srgbClr val="7F7F7F"/>
                </a:solidFill>
              </a:rPr>
              <a:t>/photos/</a:t>
            </a:r>
            <a:r>
              <a:rPr lang="en-US" sz="1000" dirty="0" err="1">
                <a:solidFill>
                  <a:srgbClr val="7F7F7F"/>
                </a:solidFill>
              </a:rPr>
              <a:t>opensourceway</a:t>
            </a:r>
            <a:r>
              <a:rPr lang="en-US" sz="1000" dirty="0">
                <a:solidFill>
                  <a:srgbClr val="7F7F7F"/>
                </a:solidFill>
              </a:rPr>
              <a:t>/5538036200/in/</a:t>
            </a:r>
            <a:r>
              <a:rPr lang="en-US" sz="1000" dirty="0" err="1">
                <a:solidFill>
                  <a:srgbClr val="7F7F7F"/>
                </a:solidFill>
              </a:rPr>
              <a:t>photostream</a:t>
            </a:r>
            <a:r>
              <a:rPr lang="en-US" sz="1000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Big Data</a:t>
            </a:r>
            <a:r>
              <a:rPr lang="en-US" dirty="0" smtClean="0"/>
              <a:t>”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4845" y="2649070"/>
            <a:ext cx="4103077" cy="3505667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Volume</a:t>
            </a:r>
            <a:r>
              <a:rPr lang="en-US" sz="3600" dirty="0" smtClean="0"/>
              <a:t>: very large quantities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solidFill>
                  <a:srgbClr val="74A510"/>
                </a:solidFill>
              </a:rPr>
              <a:t>Variety</a:t>
            </a:r>
            <a:r>
              <a:rPr lang="en-US" sz="3600" dirty="0" smtClean="0"/>
              <a:t>: very diverse in nature </a:t>
            </a:r>
          </a:p>
          <a:p>
            <a:pPr marL="1028700" lvl="1" indent="-571500">
              <a:buFont typeface="Arial"/>
              <a:buChar char="•"/>
            </a:pPr>
            <a:r>
              <a:rPr lang="en-US" sz="2800" dirty="0" err="1" smtClean="0"/>
              <a:t>eg</a:t>
            </a:r>
            <a:r>
              <a:rPr lang="en-US" sz="2800" dirty="0" smtClean="0"/>
              <a:t>. </a:t>
            </a:r>
            <a:r>
              <a:rPr lang="en-US" sz="2800" dirty="0"/>
              <a:t>f</a:t>
            </a:r>
            <a:r>
              <a:rPr lang="en-US" sz="2800" dirty="0" smtClean="0"/>
              <a:t>rom different sensors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solidFill>
                  <a:srgbClr val="74A510"/>
                </a:solidFill>
              </a:rPr>
              <a:t>Velocity</a:t>
            </a:r>
            <a:r>
              <a:rPr lang="en-US" sz="3600" dirty="0" smtClean="0"/>
              <a:t>: very fast collection rates</a:t>
            </a:r>
            <a:endParaRPr lang="en-US" sz="36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406" r="-7197" b="-28336"/>
          <a:stretch/>
        </p:blipFill>
        <p:spPr>
          <a:xfrm>
            <a:off x="1001713" y="2877614"/>
            <a:ext cx="2955925" cy="2989263"/>
          </a:xfrm>
          <a:solidFill>
            <a:srgbClr val="FFFFFF"/>
          </a:solidFill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0227" r="-12977" b="-16442"/>
          <a:stretch/>
        </p:blipFill>
        <p:spPr>
          <a:xfrm>
            <a:off x="2437340" y="474139"/>
            <a:ext cx="1925638" cy="1887538"/>
          </a:xfrm>
          <a:solidFill>
            <a:srgbClr val="FFFFFF"/>
          </a:solidFill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25" t="-36859" b="-41138"/>
          <a:stretch/>
        </p:blipFill>
        <p:spPr>
          <a:xfrm>
            <a:off x="142875" y="814395"/>
            <a:ext cx="2209800" cy="2200275"/>
          </a:xfr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142875" y="6150114"/>
            <a:ext cx="3833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solidFill>
                <a:srgbClr val="7F7F7F"/>
              </a:solidFill>
            </a:endParaRPr>
          </a:p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pixabay.com</a:t>
            </a:r>
            <a:r>
              <a:rPr lang="en-US" sz="1000" dirty="0">
                <a:solidFill>
                  <a:srgbClr val="7F7F7F"/>
                </a:solidFill>
              </a:rPr>
              <a:t>/en/whale-mammal-ocean-silhouette-308732</a:t>
            </a:r>
            <a:r>
              <a:rPr lang="en-US" sz="1000" dirty="0" smtClean="0">
                <a:solidFill>
                  <a:srgbClr val="7F7F7F"/>
                </a:solidFill>
              </a:rPr>
              <a:t>/</a:t>
            </a:r>
          </a:p>
          <a:p>
            <a:r>
              <a:rPr lang="en-US" sz="1000" dirty="0" smtClean="0">
                <a:solidFill>
                  <a:srgbClr val="7F7F7F"/>
                </a:solidFill>
              </a:rPr>
              <a:t>https</a:t>
            </a:r>
            <a:r>
              <a:rPr lang="en-US" sz="1000" dirty="0">
                <a:solidFill>
                  <a:srgbClr val="7F7F7F"/>
                </a:solidFill>
              </a:rPr>
              <a:t>://</a:t>
            </a:r>
            <a:r>
              <a:rPr lang="en-US" sz="1000" dirty="0" err="1">
                <a:solidFill>
                  <a:srgbClr val="7F7F7F"/>
                </a:solidFill>
              </a:rPr>
              <a:t>pixabay.com</a:t>
            </a:r>
            <a:r>
              <a:rPr lang="en-US" sz="1000" dirty="0">
                <a:solidFill>
                  <a:srgbClr val="7F7F7F"/>
                </a:solidFill>
              </a:rPr>
              <a:t>/en/trees-silhouette-variety-309435</a:t>
            </a:r>
            <a:r>
              <a:rPr lang="en-US" sz="1000" dirty="0" smtClean="0">
                <a:solidFill>
                  <a:srgbClr val="7F7F7F"/>
                </a:solidFill>
              </a:rPr>
              <a:t>/</a:t>
            </a:r>
          </a:p>
          <a:p>
            <a:r>
              <a:rPr lang="en-US" sz="1000" dirty="0" smtClean="0">
                <a:solidFill>
                  <a:srgbClr val="7F7F7F"/>
                </a:solidFill>
              </a:rPr>
              <a:t>https</a:t>
            </a:r>
            <a:r>
              <a:rPr lang="en-US" sz="1000" dirty="0">
                <a:solidFill>
                  <a:srgbClr val="7F7F7F"/>
                </a:solidFill>
              </a:rPr>
              <a:t>://</a:t>
            </a:r>
            <a:r>
              <a:rPr lang="en-US" sz="1000" dirty="0" err="1">
                <a:solidFill>
                  <a:srgbClr val="7F7F7F"/>
                </a:solidFill>
              </a:rPr>
              <a:t>pixabay.com</a:t>
            </a:r>
            <a:r>
              <a:rPr lang="en-US" sz="1000" dirty="0">
                <a:solidFill>
                  <a:srgbClr val="7F7F7F"/>
                </a:solidFill>
              </a:rPr>
              <a:t>/en/cheetah-animal-fast-run-running-312034/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623" y="0"/>
            <a:ext cx="4208177" cy="1339790"/>
          </a:xfrm>
        </p:spPr>
        <p:txBody>
          <a:bodyPr/>
          <a:lstStyle/>
          <a:p>
            <a:r>
              <a:rPr lang="en-US" dirty="0" smtClean="0"/>
              <a:t>The Many “</a:t>
            </a:r>
            <a:r>
              <a:rPr lang="en-US" dirty="0" err="1" smtClean="0"/>
              <a:t>Vs</a:t>
            </a:r>
            <a:r>
              <a:rPr lang="en-US" dirty="0" smtClean="0"/>
              <a:t>” of Big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626100" y="1594971"/>
            <a:ext cx="2527300" cy="2621429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Volume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Velocity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Variety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Veracity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Value</a:t>
            </a:r>
            <a:endParaRPr lang="en-US" sz="16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93700" y="825500"/>
            <a:ext cx="3327400" cy="3327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63" y="4401869"/>
            <a:ext cx="5308600" cy="2251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9860" y="6619165"/>
            <a:ext cx="3639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A6A6A6"/>
                </a:solidFill>
              </a:rPr>
              <a:t>https://</a:t>
            </a:r>
            <a:r>
              <a:rPr lang="en-US" sz="1000" dirty="0" err="1">
                <a:solidFill>
                  <a:srgbClr val="A6A6A6"/>
                </a:solidFill>
              </a:rPr>
              <a:t>datafloq.com</a:t>
            </a:r>
            <a:r>
              <a:rPr lang="en-US" sz="1000" dirty="0">
                <a:solidFill>
                  <a:srgbClr val="A6A6A6"/>
                </a:solidFill>
              </a:rPr>
              <a:t>/read/3vs-sufficient-describe-big-data/166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8438" y="5098398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Velocity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7938" y="4721287"/>
            <a:ext cx="796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Volume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2038" y="5134553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Variety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2338" y="610702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Veracity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4168" y="6131908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Variability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3923" y="6081620"/>
            <a:ext cx="10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Visualization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43411" y="6107020"/>
            <a:ext cx="64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Value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3749239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is “Data”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Accessible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Types of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Common Data Terms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 Practical Example: Collecting Field Data in Geosciences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A Practical Example: </a:t>
            </a:r>
            <a:br>
              <a:rPr lang="en-US" dirty="0" smtClean="0"/>
            </a:br>
            <a:r>
              <a:rPr lang="en-US" dirty="0" smtClean="0"/>
              <a:t>Collecting Field Data in Geosciences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6067" y="14941"/>
            <a:ext cx="8547453" cy="914400"/>
          </a:xfrm>
        </p:spPr>
        <p:txBody>
          <a:bodyPr/>
          <a:lstStyle/>
          <a:p>
            <a:r>
              <a:rPr lang="en-US" sz="3200" dirty="0" smtClean="0"/>
              <a:t>Collecting Physical Samples and </a:t>
            </a:r>
            <a:br>
              <a:rPr lang="en-US" sz="3200" dirty="0" smtClean="0"/>
            </a:br>
            <a:r>
              <a:rPr lang="en-US" sz="3200" dirty="0" smtClean="0"/>
              <a:t>Field Observations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67" y="967441"/>
            <a:ext cx="3135441" cy="5890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3853" y="35586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IMG_75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02511" y="4249643"/>
            <a:ext cx="2154897" cy="2873197"/>
          </a:xfrm>
          <a:prstGeom prst="rect">
            <a:avLst/>
          </a:prstGeom>
        </p:spPr>
      </p:pic>
      <p:pic>
        <p:nvPicPr>
          <p:cNvPr id="11" name="Picture 10" descr="IMG_76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045" y="4608792"/>
            <a:ext cx="1615475" cy="2153966"/>
          </a:xfrm>
          <a:prstGeom prst="rect">
            <a:avLst/>
          </a:prstGeom>
        </p:spPr>
      </p:pic>
      <p:pic>
        <p:nvPicPr>
          <p:cNvPr id="12" name="Picture 11" descr="IMG_769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91" y="967441"/>
            <a:ext cx="2668967" cy="3432302"/>
          </a:xfrm>
          <a:prstGeom prst="rect">
            <a:avLst/>
          </a:prstGeom>
        </p:spPr>
      </p:pic>
      <p:pic>
        <p:nvPicPr>
          <p:cNvPr id="13" name="Picture 12" descr="IMG_77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77" y="823443"/>
            <a:ext cx="1544343" cy="1544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157" y="2491765"/>
            <a:ext cx="1379829" cy="19819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301580"/>
            <a:ext cx="7302500" cy="55564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1941"/>
            <a:ext cx="8229600" cy="975659"/>
          </a:xfrm>
        </p:spPr>
        <p:txBody>
          <a:bodyPr/>
          <a:lstStyle/>
          <a:p>
            <a:r>
              <a:rPr lang="en-US" dirty="0" smtClean="0"/>
              <a:t>A Scientist’s Field Notebook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39DE-CB6C-5446-9B3B-18CE1A94E5D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950370"/>
            <a:ext cx="7488767" cy="59076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41518" y="2289110"/>
            <a:ext cx="3592215" cy="2147423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0370"/>
          </a:xfrm>
        </p:spPr>
        <p:txBody>
          <a:bodyPr/>
          <a:lstStyle/>
          <a:p>
            <a:r>
              <a:rPr lang="en-US" dirty="0" smtClean="0"/>
              <a:t>Idiosyncratic Notations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39DE-CB6C-5446-9B3B-18CE1A94E5D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" y="956717"/>
            <a:ext cx="4997154" cy="5881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670" y="1307626"/>
            <a:ext cx="4015330" cy="189798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722" y="1307626"/>
            <a:ext cx="4898533" cy="2526093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128670" y="1307626"/>
            <a:ext cx="1303026" cy="710037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69636" y="2017664"/>
            <a:ext cx="2518357" cy="1187946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8911" y="5991139"/>
            <a:ext cx="4650480" cy="628109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43543"/>
            <a:ext cx="8229600" cy="611576"/>
          </a:xfrm>
        </p:spPr>
        <p:txBody>
          <a:bodyPr/>
          <a:lstStyle/>
          <a:p>
            <a:r>
              <a:rPr lang="en-US" dirty="0" smtClean="0"/>
              <a:t>Notes about Location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095372"/>
            <a:ext cx="3683000" cy="5778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1600" y="3454400"/>
            <a:ext cx="3369733" cy="1884531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86763" y="1608713"/>
            <a:ext cx="606076" cy="414687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86763" y="2289000"/>
            <a:ext cx="606076" cy="414687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3408"/>
            <a:ext cx="8229600" cy="941792"/>
          </a:xfrm>
        </p:spPr>
        <p:txBody>
          <a:bodyPr/>
          <a:lstStyle/>
          <a:p>
            <a:r>
              <a:rPr lang="en-US" dirty="0" smtClean="0"/>
              <a:t>Notes about Pictures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239DE-CB6C-5446-9B3B-18CE1A94E5D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92744"/>
            <a:ext cx="8864600" cy="708959"/>
          </a:xfrm>
        </p:spPr>
        <p:txBody>
          <a:bodyPr/>
          <a:lstStyle/>
          <a:p>
            <a:r>
              <a:rPr lang="en-US" dirty="0" smtClean="0"/>
              <a:t>Notes About a Rock Sample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6" y="1054100"/>
            <a:ext cx="3962400" cy="58039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75206" y="1071033"/>
            <a:ext cx="3776133" cy="1621367"/>
          </a:xfrm>
          <a:prstGeom prst="roundRect">
            <a:avLst/>
          </a:prstGeom>
          <a:noFill/>
          <a:ln w="57150" cmpd="sng">
            <a:solidFill>
              <a:srgbClr val="8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2198" y="6538912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ber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568" y="1680653"/>
            <a:ext cx="2767752" cy="4912759"/>
          </a:xfrm>
          <a:prstGeom prst="rect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 descr="Geology Compas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048" y="1680653"/>
            <a:ext cx="2767752" cy="4912759"/>
          </a:xfrm>
          <a:prstGeom prst="rect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 descr="Geologist Compas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33" y="1680653"/>
            <a:ext cx="2767752" cy="4912759"/>
          </a:xfrm>
          <a:prstGeom prst="rect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Born-Digital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What is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b="1" dirty="0" smtClean="0">
                <a:solidFill>
                  <a:srgbClr val="FF0000"/>
                </a:solidFill>
              </a:rPr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8532" y="3100295"/>
            <a:ext cx="3742268" cy="23353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is information that is </a:t>
            </a:r>
            <a:r>
              <a:rPr lang="en-US" dirty="0" err="1" smtClean="0"/>
              <a:t>processable</a:t>
            </a:r>
            <a:r>
              <a:rPr lang="en-US" dirty="0" smtClean="0"/>
              <a:t> by computer:</a:t>
            </a:r>
          </a:p>
          <a:p>
            <a:pPr lvl="1"/>
            <a:r>
              <a:rPr lang="en-US" dirty="0" smtClean="0"/>
              <a:t>The information to be processed is in digital form</a:t>
            </a:r>
          </a:p>
          <a:p>
            <a:pPr lvl="1"/>
            <a:r>
              <a:rPr lang="en-US" dirty="0" smtClean="0"/>
              <a:t>A program can read and analyze the information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4" y="2827860"/>
            <a:ext cx="4741626" cy="2968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34" y="6587067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https://</a:t>
            </a:r>
            <a:r>
              <a:rPr lang="en-US" sz="1000" dirty="0" err="1">
                <a:solidFill>
                  <a:srgbClr val="7F7F7F"/>
                </a:solidFill>
              </a:rPr>
              <a:t>www.flickr.com</a:t>
            </a:r>
            <a:r>
              <a:rPr lang="en-US" sz="1000" dirty="0">
                <a:solidFill>
                  <a:srgbClr val="7F7F7F"/>
                </a:solidFill>
              </a:rPr>
              <a:t>/photos/</a:t>
            </a:r>
            <a:r>
              <a:rPr lang="en-US" sz="1000" dirty="0" err="1">
                <a:solidFill>
                  <a:srgbClr val="7F7F7F"/>
                </a:solidFill>
              </a:rPr>
              <a:t>hellocatfood</a:t>
            </a:r>
            <a:r>
              <a:rPr lang="en-US" sz="1000" dirty="0">
                <a:solidFill>
                  <a:srgbClr val="7F7F7F"/>
                </a:solidFill>
              </a:rPr>
              <a:t>/10545396704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341"/>
            <a:ext cx="8229600" cy="890992"/>
          </a:xfrm>
        </p:spPr>
        <p:txBody>
          <a:bodyPr/>
          <a:lstStyle/>
          <a:p>
            <a:r>
              <a:rPr lang="en-US" dirty="0" smtClean="0"/>
              <a:t>Is This Data?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4" y="1354073"/>
            <a:ext cx="6350000" cy="55039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520"/>
            <a:ext cx="8229600" cy="1143000"/>
          </a:xfrm>
        </p:spPr>
        <p:txBody>
          <a:bodyPr/>
          <a:lstStyle/>
          <a:p>
            <a:r>
              <a:rPr lang="en-US" dirty="0" smtClean="0"/>
              <a:t>Is This Data?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519337"/>
            <a:ext cx="3980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http://</a:t>
            </a:r>
            <a:r>
              <a:rPr lang="en-US" sz="1000" dirty="0" err="1">
                <a:solidFill>
                  <a:srgbClr val="7F7F7F"/>
                </a:solidFill>
              </a:rPr>
              <a:t>diyehr.com</a:t>
            </a:r>
            <a:r>
              <a:rPr lang="en-US" sz="1000" dirty="0">
                <a:solidFill>
                  <a:srgbClr val="7F7F7F"/>
                </a:solidFill>
              </a:rPr>
              <a:t>/making-your-electronic-health-records-searchable/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51749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3727</TotalTime>
  <Words>1369</Words>
  <Application>Microsoft Macintosh PowerPoint</Application>
  <PresentationFormat>On-screen Show (4:3)</PresentationFormat>
  <Paragraphs>376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Book Antiqua</vt:lpstr>
      <vt:lpstr>Calibri</vt:lpstr>
      <vt:lpstr>Calisto MT</vt:lpstr>
      <vt:lpstr>ＭＳ Ｐゴシック</vt:lpstr>
      <vt:lpstr>Wingdings</vt:lpstr>
      <vt:lpstr>Arial</vt:lpstr>
      <vt:lpstr>Genesis</vt:lpstr>
      <vt:lpstr> </vt:lpstr>
      <vt:lpstr>Intended Audience</vt:lpstr>
      <vt:lpstr>These materials are released under a CC-BY License </vt:lpstr>
      <vt:lpstr>Acknowledgments</vt:lpstr>
      <vt:lpstr>Today’s Topics</vt:lpstr>
      <vt:lpstr>1. What is Data</vt:lpstr>
      <vt:lpstr>What is Data</vt:lpstr>
      <vt:lpstr>Is This Data?</vt:lpstr>
      <vt:lpstr>Is This Data?</vt:lpstr>
      <vt:lpstr>Is This Data?</vt:lpstr>
      <vt:lpstr>Is This Data?</vt:lpstr>
      <vt:lpstr>2. Accessible Data</vt:lpstr>
      <vt:lpstr>Accessible Data</vt:lpstr>
      <vt:lpstr>Manually Accessible Data</vt:lpstr>
      <vt:lpstr>PowerPoint Presentation</vt:lpstr>
      <vt:lpstr>A Program Can Access Lots of Data Directly through an “API” </vt:lpstr>
      <vt:lpstr>Accessibility of Medical Data</vt:lpstr>
      <vt:lpstr>Accessibility of Social Media Data</vt:lpstr>
      <vt:lpstr>Licenses for Data (https://creativecommons.org/licenses/)</vt:lpstr>
      <vt:lpstr>3. Types of Data</vt:lpstr>
      <vt:lpstr>Many Types of Data</vt:lpstr>
      <vt:lpstr>Tabular Data</vt:lpstr>
      <vt:lpstr>Time Series Data</vt:lpstr>
      <vt:lpstr>Geospatial Data</vt:lpstr>
      <vt:lpstr>Network Data</vt:lpstr>
      <vt:lpstr>Many Networks Are Possible for the Same Entities</vt:lpstr>
      <vt:lpstr>Text Data</vt:lpstr>
      <vt:lpstr>Text Data with HTML Markup</vt:lpstr>
      <vt:lpstr>Multimedia Data: Images</vt:lpstr>
      <vt:lpstr>Image “Segmentation”: Finding Lines in an Image</vt:lpstr>
      <vt:lpstr>Multimedia Data: 3D Images (“Volumes”)</vt:lpstr>
      <vt:lpstr>https://www.youtube.com/watch?v=lhfPi9GwD6M http://datab.us/lhfPi9GwD6M http://datab.us/GdPeydPbM0g#San%20Marco </vt:lpstr>
      <vt:lpstr>Multimedia Data: Video</vt:lpstr>
      <vt:lpstr>4. Common Data Terms</vt:lpstr>
      <vt:lpstr>Common Data Terms</vt:lpstr>
      <vt:lpstr>Private and Sensitive Data </vt:lpstr>
      <vt:lpstr>Metadata versus Data</vt:lpstr>
      <vt:lpstr>Unstructured vs Structured Data</vt:lpstr>
      <vt:lpstr>Structuring Data with XML Markup</vt:lpstr>
      <vt:lpstr>Databases</vt:lpstr>
      <vt:lpstr>Data Silos</vt:lpstr>
      <vt:lpstr>Data “Born Digital”</vt:lpstr>
      <vt:lpstr>Data Quality</vt:lpstr>
      <vt:lpstr>Data Cleaning</vt:lpstr>
      <vt:lpstr>Data Cleaning to the Extreme…</vt:lpstr>
      <vt:lpstr>Raw Data</vt:lpstr>
      <vt:lpstr>Open Data</vt:lpstr>
      <vt:lpstr>“Big Data” </vt:lpstr>
      <vt:lpstr>The Many “Vs” of Big Data</vt:lpstr>
      <vt:lpstr>5. A Practical Example:  Collecting Field Data in Geosciences</vt:lpstr>
      <vt:lpstr>Collecting Physical Samples and  Field Observations</vt:lpstr>
      <vt:lpstr>A Scientist’s Field Notebook</vt:lpstr>
      <vt:lpstr>Idiosyncratic Notations</vt:lpstr>
      <vt:lpstr>Notes about Location</vt:lpstr>
      <vt:lpstr>Notes about Pictures</vt:lpstr>
      <vt:lpstr>Notes About a Rock Sample</vt:lpstr>
      <vt:lpstr>Born-Digital Data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Yolanda Gil</dc:creator>
  <cp:lastModifiedBy>Microsoft Office User</cp:lastModifiedBy>
  <cp:revision>112</cp:revision>
  <cp:lastPrinted>2016-01-14T08:08:30Z</cp:lastPrinted>
  <dcterms:created xsi:type="dcterms:W3CDTF">2015-06-10T16:51:26Z</dcterms:created>
  <dcterms:modified xsi:type="dcterms:W3CDTF">2017-07-19T06:59:28Z</dcterms:modified>
</cp:coreProperties>
</file>