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0"/>
  </p:notesMasterIdLst>
  <p:handoutMasterIdLst>
    <p:handoutMasterId r:id="rId121"/>
  </p:handoutMasterIdLst>
  <p:sldIdLst>
    <p:sldId id="534" r:id="rId2"/>
    <p:sldId id="532" r:id="rId3"/>
    <p:sldId id="533" r:id="rId4"/>
    <p:sldId id="505" r:id="rId5"/>
    <p:sldId id="531" r:id="rId6"/>
    <p:sldId id="498" r:id="rId7"/>
    <p:sldId id="488" r:id="rId8"/>
    <p:sldId id="489" r:id="rId9"/>
    <p:sldId id="492" r:id="rId10"/>
    <p:sldId id="499" r:id="rId11"/>
    <p:sldId id="506" r:id="rId12"/>
    <p:sldId id="507" r:id="rId13"/>
    <p:sldId id="508" r:id="rId14"/>
    <p:sldId id="497" r:id="rId15"/>
    <p:sldId id="454" r:id="rId16"/>
    <p:sldId id="344" r:id="rId17"/>
    <p:sldId id="345" r:id="rId18"/>
    <p:sldId id="482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90" r:id="rId27"/>
    <p:sldId id="392" r:id="rId28"/>
    <p:sldId id="393" r:id="rId29"/>
    <p:sldId id="354" r:id="rId30"/>
    <p:sldId id="355" r:id="rId31"/>
    <p:sldId id="356" r:id="rId32"/>
    <p:sldId id="389" r:id="rId33"/>
    <p:sldId id="357" r:id="rId34"/>
    <p:sldId id="378" r:id="rId35"/>
    <p:sldId id="364" r:id="rId36"/>
    <p:sldId id="365" r:id="rId37"/>
    <p:sldId id="410" r:id="rId38"/>
    <p:sldId id="398" r:id="rId39"/>
    <p:sldId id="401" r:id="rId40"/>
    <p:sldId id="402" r:id="rId41"/>
    <p:sldId id="403" r:id="rId42"/>
    <p:sldId id="404" r:id="rId43"/>
    <p:sldId id="400" r:id="rId44"/>
    <p:sldId id="397" r:id="rId45"/>
    <p:sldId id="407" r:id="rId46"/>
    <p:sldId id="379" r:id="rId47"/>
    <p:sldId id="380" r:id="rId48"/>
    <p:sldId id="381" r:id="rId49"/>
    <p:sldId id="382" r:id="rId50"/>
    <p:sldId id="383" r:id="rId51"/>
    <p:sldId id="384" r:id="rId52"/>
    <p:sldId id="408" r:id="rId53"/>
    <p:sldId id="395" r:id="rId54"/>
    <p:sldId id="406" r:id="rId55"/>
    <p:sldId id="412" r:id="rId56"/>
    <p:sldId id="411" r:id="rId57"/>
    <p:sldId id="486" r:id="rId58"/>
    <p:sldId id="413" r:id="rId59"/>
    <p:sldId id="496" r:id="rId60"/>
    <p:sldId id="456" r:id="rId61"/>
    <p:sldId id="491" r:id="rId62"/>
    <p:sldId id="419" r:id="rId63"/>
    <p:sldId id="490" r:id="rId64"/>
    <p:sldId id="421" r:id="rId65"/>
    <p:sldId id="422" r:id="rId66"/>
    <p:sldId id="423" r:id="rId67"/>
    <p:sldId id="424" r:id="rId68"/>
    <p:sldId id="425" r:id="rId69"/>
    <p:sldId id="426" r:id="rId70"/>
    <p:sldId id="427" r:id="rId71"/>
    <p:sldId id="493" r:id="rId72"/>
    <p:sldId id="429" r:id="rId73"/>
    <p:sldId id="430" r:id="rId74"/>
    <p:sldId id="494" r:id="rId75"/>
    <p:sldId id="459" r:id="rId76"/>
    <p:sldId id="433" r:id="rId77"/>
    <p:sldId id="434" r:id="rId78"/>
    <p:sldId id="435" r:id="rId79"/>
    <p:sldId id="436" r:id="rId80"/>
    <p:sldId id="437" r:id="rId81"/>
    <p:sldId id="438" r:id="rId82"/>
    <p:sldId id="439" r:id="rId83"/>
    <p:sldId id="440" r:id="rId84"/>
    <p:sldId id="485" r:id="rId85"/>
    <p:sldId id="460" r:id="rId86"/>
    <p:sldId id="509" r:id="rId87"/>
    <p:sldId id="462" r:id="rId88"/>
    <p:sldId id="521" r:id="rId89"/>
    <p:sldId id="463" r:id="rId90"/>
    <p:sldId id="464" r:id="rId91"/>
    <p:sldId id="465" r:id="rId92"/>
    <p:sldId id="466" r:id="rId93"/>
    <p:sldId id="467" r:id="rId94"/>
    <p:sldId id="468" r:id="rId95"/>
    <p:sldId id="469" r:id="rId96"/>
    <p:sldId id="470" r:id="rId97"/>
    <p:sldId id="471" r:id="rId98"/>
    <p:sldId id="472" r:id="rId99"/>
    <p:sldId id="473" r:id="rId100"/>
    <p:sldId id="474" r:id="rId101"/>
    <p:sldId id="475" r:id="rId102"/>
    <p:sldId id="523" r:id="rId103"/>
    <p:sldId id="477" r:id="rId104"/>
    <p:sldId id="510" r:id="rId105"/>
    <p:sldId id="511" r:id="rId106"/>
    <p:sldId id="512" r:id="rId107"/>
    <p:sldId id="513" r:id="rId108"/>
    <p:sldId id="514" r:id="rId109"/>
    <p:sldId id="515" r:id="rId110"/>
    <p:sldId id="516" r:id="rId111"/>
    <p:sldId id="517" r:id="rId112"/>
    <p:sldId id="520" r:id="rId113"/>
    <p:sldId id="527" r:id="rId114"/>
    <p:sldId id="528" r:id="rId115"/>
    <p:sldId id="524" r:id="rId116"/>
    <p:sldId id="518" r:id="rId117"/>
    <p:sldId id="519" r:id="rId118"/>
    <p:sldId id="530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F009C"/>
    <a:srgbClr val="0600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4" autoAdjust="0"/>
    <p:restoredTop sz="99533" autoAdjust="0"/>
  </p:normalViewPr>
  <p:slideViewPr>
    <p:cSldViewPr snapToGrid="0" snapToObjects="1">
      <p:cViewPr varScale="1">
        <p:scale>
          <a:sx n="75" d="100"/>
          <a:sy n="75" d="100"/>
        </p:scale>
        <p:origin x="-4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notesMaster" Target="notesMasters/notesMaster1.xml"/><Relationship Id="rId121" Type="http://schemas.openxmlformats.org/officeDocument/2006/relationships/handoutMaster" Target="handoutMasters/handoutMaster1.xml"/><Relationship Id="rId122" Type="http://schemas.openxmlformats.org/officeDocument/2006/relationships/printerSettings" Target="printerSettings/printerSettings1.bin"/><Relationship Id="rId123" Type="http://schemas.openxmlformats.org/officeDocument/2006/relationships/presProps" Target="presProps.xml"/><Relationship Id="rId124" Type="http://schemas.openxmlformats.org/officeDocument/2006/relationships/viewProps" Target="viewProps.xml"/><Relationship Id="rId125" Type="http://schemas.openxmlformats.org/officeDocument/2006/relationships/theme" Target="theme/theme1.xml"/><Relationship Id="rId12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96EBF-CCBD-4D41-9258-6CAF349C3EBC}" type="datetimeFigureOut">
              <a:rPr lang="en-US" smtClean="0"/>
              <a:t>2/25/17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F3152-5DE8-FB42-B1B0-2735FD9D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12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9FEDF-B045-6D49-ADFC-486A98963EB2}" type="datetimeFigureOut">
              <a:rPr lang="en-US" smtClean="0"/>
              <a:t>2/25/17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76BF8-756A-0F49-9D78-5B3882037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CA06-DAB2-2649-96E2-82E5DB3F7AB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26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23008C"/>
                </a:solidFill>
              </a:rPr>
              <a:t>A study of how groundwater and forest lifecycles affect the landscape.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dirty="0" smtClean="0">
              <a:solidFill>
                <a:srgbClr val="23008C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23008C"/>
                </a:solidFill>
              </a:rPr>
              <a:t>“</a:t>
            </a:r>
            <a:r>
              <a:rPr lang="en-US" sz="1200" dirty="0" smtClean="0">
                <a:solidFill>
                  <a:srgbClr val="23008C"/>
                </a:solidFill>
              </a:rPr>
              <a:t>Redistribution of soil moisture and groundwater (&lt;1-10 </a:t>
            </a:r>
            <a:r>
              <a:rPr lang="en-US" sz="1200" dirty="0" err="1" smtClean="0">
                <a:solidFill>
                  <a:srgbClr val="23008C"/>
                </a:solidFill>
              </a:rPr>
              <a:t>yr</a:t>
            </a:r>
            <a:r>
              <a:rPr lang="en-US" sz="1200" dirty="0" smtClean="0">
                <a:solidFill>
                  <a:srgbClr val="23008C"/>
                </a:solidFill>
              </a:rPr>
              <a:t>) affects the life cycle of trees (~100 </a:t>
            </a:r>
            <a:r>
              <a:rPr lang="en-US" sz="1200" dirty="0" err="1" smtClean="0">
                <a:solidFill>
                  <a:srgbClr val="23008C"/>
                </a:solidFill>
              </a:rPr>
              <a:t>yrs</a:t>
            </a:r>
            <a:r>
              <a:rPr lang="en-US" sz="1200" dirty="0" smtClean="0">
                <a:solidFill>
                  <a:srgbClr val="23008C"/>
                </a:solidFill>
              </a:rPr>
              <a:t>). Tree-fall introduces bio-</a:t>
            </a:r>
            <a:r>
              <a:rPr lang="en-US" sz="1200" dirty="0" err="1" smtClean="0">
                <a:solidFill>
                  <a:srgbClr val="23008C"/>
                </a:solidFill>
              </a:rPr>
              <a:t>turbation</a:t>
            </a:r>
            <a:r>
              <a:rPr lang="en-US" sz="1200" dirty="0" smtClean="0">
                <a:solidFill>
                  <a:srgbClr val="23008C"/>
                </a:solidFill>
              </a:rPr>
              <a:t> that effects </a:t>
            </a:r>
            <a:r>
              <a:rPr lang="en-US" sz="1200" dirty="0" err="1" smtClean="0">
                <a:solidFill>
                  <a:srgbClr val="23008C"/>
                </a:solidFill>
              </a:rPr>
              <a:t>macropore</a:t>
            </a:r>
            <a:r>
              <a:rPr lang="en-US" sz="1200" dirty="0" smtClean="0">
                <a:solidFill>
                  <a:srgbClr val="23008C"/>
                </a:solidFill>
              </a:rPr>
              <a:t> formation and soil movement (creep) (~100 </a:t>
            </a:r>
            <a:r>
              <a:rPr lang="en-US" sz="1200" dirty="0" err="1" smtClean="0">
                <a:solidFill>
                  <a:srgbClr val="23008C"/>
                </a:solidFill>
              </a:rPr>
              <a:t>yrs</a:t>
            </a:r>
            <a:r>
              <a:rPr lang="en-US" sz="1200" dirty="0" smtClean="0">
                <a:solidFill>
                  <a:srgbClr val="23008C"/>
                </a:solidFill>
              </a:rPr>
              <a:t>). Tectonic uplift (10</a:t>
            </a:r>
            <a:r>
              <a:rPr lang="en-US" sz="1200" baseline="30000" dirty="0" smtClean="0">
                <a:solidFill>
                  <a:srgbClr val="23008C"/>
                </a:solidFill>
              </a:rPr>
              <a:t>3</a:t>
            </a:r>
            <a:r>
              <a:rPr lang="en-US" sz="1200" dirty="0" smtClean="0">
                <a:solidFill>
                  <a:srgbClr val="23008C"/>
                </a:solidFill>
              </a:rPr>
              <a:t>-10</a:t>
            </a:r>
            <a:r>
              <a:rPr lang="en-US" sz="1200" baseline="30000" dirty="0" smtClean="0">
                <a:solidFill>
                  <a:srgbClr val="23008C"/>
                </a:solidFill>
              </a:rPr>
              <a:t>6</a:t>
            </a:r>
            <a:r>
              <a:rPr lang="en-US" sz="1200" dirty="0" smtClean="0">
                <a:solidFill>
                  <a:srgbClr val="23008C"/>
                </a:solidFill>
              </a:rPr>
              <a:t> </a:t>
            </a:r>
            <a:r>
              <a:rPr lang="en-US" sz="1200" dirty="0" err="1" smtClean="0">
                <a:solidFill>
                  <a:srgbClr val="23008C"/>
                </a:solidFill>
              </a:rPr>
              <a:t>yrs</a:t>
            </a:r>
            <a:r>
              <a:rPr lang="en-US" sz="1200" dirty="0" smtClean="0">
                <a:solidFill>
                  <a:srgbClr val="23008C"/>
                </a:solidFill>
              </a:rPr>
              <a:t>) exposes country rocks to  decay from physical and chemical weathering. Together these processes lead to the formation of regolith/soil (100’s </a:t>
            </a:r>
            <a:r>
              <a:rPr lang="en-US" sz="1200" dirty="0" err="1" smtClean="0">
                <a:solidFill>
                  <a:srgbClr val="23008C"/>
                </a:solidFill>
              </a:rPr>
              <a:t>yrs</a:t>
            </a:r>
            <a:r>
              <a:rPr lang="en-US" sz="1200" dirty="0" smtClean="0">
                <a:solidFill>
                  <a:srgbClr val="23008C"/>
                </a:solidFill>
              </a:rPr>
              <a:t>), stream networks and entire watersheds (&gt;10</a:t>
            </a:r>
            <a:r>
              <a:rPr lang="en-US" sz="1200" baseline="30000" dirty="0" smtClean="0">
                <a:solidFill>
                  <a:srgbClr val="23008C"/>
                </a:solidFill>
              </a:rPr>
              <a:t>6</a:t>
            </a:r>
            <a:r>
              <a:rPr lang="en-US" sz="1200" dirty="0" smtClean="0">
                <a:solidFill>
                  <a:srgbClr val="23008C"/>
                </a:solidFill>
              </a:rPr>
              <a:t> </a:t>
            </a:r>
            <a:r>
              <a:rPr lang="en-US" sz="1200" dirty="0" err="1" smtClean="0">
                <a:solidFill>
                  <a:srgbClr val="23008C"/>
                </a:solidFill>
              </a:rPr>
              <a:t>yrs</a:t>
            </a:r>
            <a:r>
              <a:rPr lang="en-US" sz="1200" dirty="0" smtClean="0">
                <a:solidFill>
                  <a:srgbClr val="23008C"/>
                </a:solidFill>
              </a:rPr>
              <a:t>).</a:t>
            </a:r>
            <a:r>
              <a:rPr lang="en-US" sz="1100" dirty="0" smtClean="0">
                <a:solidFill>
                  <a:srgbClr val="23008C"/>
                </a:solidFill>
              </a:rPr>
              <a:t>”</a:t>
            </a:r>
            <a:endParaRPr lang="en-US" sz="1200" dirty="0" smtClean="0">
              <a:solidFill>
                <a:srgbClr val="23008C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822C9-72E5-8D42-912C-1CB973AE1FD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1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027" y="8685862"/>
            <a:ext cx="2972421" cy="45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2" rIns="91422" bIns="45712"/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29577" indent="-280607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22426" indent="-224485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571396" indent="-224485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20367" indent="-224485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469337" indent="-22448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18308" indent="-22448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367278" indent="-22448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16248" indent="-22448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fld id="{4318EAC4-C5EB-1F47-BD17-81695480A276}" type="slidenum">
              <a:rPr lang="en-US"/>
              <a:pPr/>
              <a:t>108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Book Antiqu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5BCA06-DAB2-2649-96E2-82E5DB3F7ABA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2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62997" y="6555845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9F2F5E10-5301-4EE6-90D2-A6C4A3F62B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</a:p>
          <a:p>
            <a:pPr lvl="4"/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95265" y="6555845"/>
            <a:ext cx="533400" cy="365125"/>
          </a:xfrm>
          <a:prstGeom prst="rect">
            <a:avLst/>
          </a:prstGeom>
        </p:spPr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charset="2"/>
        <a:buChar char="u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charset="2"/>
        <a:buChar char="u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charset="2"/>
        <a:buChar char="u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u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jp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em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9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0.png"/><Relationship Id="rId3" Type="http://schemas.openxmlformats.org/officeDocument/2006/relationships/image" Target="../media/image81.em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428601"/>
            <a:ext cx="8228013" cy="2367143"/>
          </a:xfrm>
          <a:ln w="38100" cmpd="sng">
            <a:solidFill>
              <a:srgbClr val="FF6600"/>
            </a:solidFill>
          </a:ln>
        </p:spPr>
        <p:txBody>
          <a:bodyPr>
            <a:noAutofit/>
          </a:bodyPr>
          <a:lstStyle/>
          <a:p>
            <a:r>
              <a:rPr lang="en-US" sz="4800" dirty="0"/>
              <a:t>A Basic Introduction to Machine Learning </a:t>
            </a:r>
          </a:p>
          <a:p>
            <a:r>
              <a:rPr lang="en-US" sz="4800" dirty="0"/>
              <a:t>and Data Analytics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5993" y="4331802"/>
            <a:ext cx="551044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Yolanda Gil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University of Southern California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gil@isi.edu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3383" y="6224079"/>
            <a:ext cx="132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265993"/>
                </a:solidFill>
              </a:rPr>
              <a:t>Last Updated:</a:t>
            </a:r>
          </a:p>
          <a:p>
            <a:pPr algn="ctr"/>
            <a:r>
              <a:rPr lang="en-US" sz="1400" i="1" dirty="0" smtClean="0">
                <a:solidFill>
                  <a:srgbClr val="265993"/>
                </a:solidFill>
              </a:rPr>
              <a:t>September 2016</a:t>
            </a:r>
            <a:endParaRPr lang="en-US" sz="1400" i="1" dirty="0">
              <a:solidFill>
                <a:srgbClr val="265993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185935" y="6308338"/>
            <a:ext cx="918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000" dirty="0">
                <a:solidFill>
                  <a:srgbClr val="17678F"/>
                </a:solidFill>
              </a:rPr>
              <a:t>ACI-1355475</a:t>
            </a:r>
          </a:p>
        </p:txBody>
      </p:sp>
      <p:pic>
        <p:nvPicPr>
          <p:cNvPr id="9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357" y="6182393"/>
            <a:ext cx="5429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1931" y="6182393"/>
            <a:ext cx="2438283" cy="538609"/>
          </a:xfrm>
          <a:prstGeom prst="rect">
            <a:avLst/>
          </a:prstGeom>
          <a:solidFill>
            <a:srgbClr val="F8CB65"/>
          </a:solidFill>
        </p:spPr>
        <p:txBody>
          <a:bodyPr wrap="square" rtlCol="0">
            <a:spAutoFit/>
          </a:bodyPr>
          <a:lstStyle/>
          <a:p>
            <a:endParaRPr lang="en-US" sz="3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CC-BY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</a:rPr>
              <a:t>Attribution               </a:t>
            </a:r>
            <a:endParaRPr lang="en-US" sz="11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026" y="6264412"/>
            <a:ext cx="1111324" cy="3917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199" y="3009639"/>
            <a:ext cx="822801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AAEA25"/>
                </a:solidFill>
              </a:rPr>
              <a:t>http</a:t>
            </a:r>
            <a:r>
              <a:rPr lang="en-US" sz="2800" dirty="0">
                <a:solidFill>
                  <a:srgbClr val="AAEA25"/>
                </a:solidFill>
              </a:rPr>
              <a:t>://www.datascience4all.org </a:t>
            </a:r>
          </a:p>
          <a:p>
            <a:pPr algn="ctr"/>
            <a:endParaRPr lang="en-US" sz="1200" dirty="0" smtClean="0">
              <a:solidFill>
                <a:srgbClr val="AAEA25"/>
              </a:solidFill>
            </a:endParaRPr>
          </a:p>
          <a:p>
            <a:pPr algn="ctr"/>
            <a:r>
              <a:rPr lang="en-US" sz="2400" i="1" dirty="0" smtClean="0">
                <a:solidFill>
                  <a:srgbClr val="AAEA25"/>
                </a:solidFill>
              </a:rPr>
              <a:t>Introduction </a:t>
            </a:r>
            <a:r>
              <a:rPr lang="en-US" sz="2400" i="1" dirty="0">
                <a:solidFill>
                  <a:srgbClr val="AAEA25"/>
                </a:solidFill>
              </a:rPr>
              <a:t>to </a:t>
            </a:r>
            <a:r>
              <a:rPr lang="en-US" sz="2400" i="1" dirty="0" smtClean="0">
                <a:solidFill>
                  <a:srgbClr val="AAEA25"/>
                </a:solidFill>
              </a:rPr>
              <a:t>Computational </a:t>
            </a:r>
            <a:r>
              <a:rPr lang="en-US" sz="2400" i="1" dirty="0">
                <a:solidFill>
                  <a:srgbClr val="AAEA25"/>
                </a:solidFill>
              </a:rPr>
              <a:t>Thinking and Data </a:t>
            </a:r>
            <a:r>
              <a:rPr lang="en-US" sz="2400" i="1" dirty="0" smtClean="0">
                <a:solidFill>
                  <a:srgbClr val="AAEA25"/>
                </a:solidFill>
              </a:rPr>
              <a:t>Science</a:t>
            </a:r>
          </a:p>
          <a:p>
            <a:pPr algn="ctr"/>
            <a:endParaRPr lang="en-US" sz="1200" dirty="0" smtClean="0">
              <a:solidFill>
                <a:srgbClr val="AAEA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2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0" descr="Stage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1936" y="2101084"/>
            <a:ext cx="2269699" cy="1906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786" y="4257965"/>
            <a:ext cx="3931809" cy="2187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85" y="3493439"/>
            <a:ext cx="2474475" cy="15494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Shape 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165" y="5290456"/>
            <a:ext cx="4654103" cy="131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17" y="1878541"/>
            <a:ext cx="3512079" cy="1261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915" y="1980901"/>
            <a:ext cx="2454679" cy="1690950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739" y="0"/>
            <a:ext cx="9144001" cy="1332932"/>
          </a:xfrm>
          <a:prstGeom prst="rect">
            <a:avLst/>
          </a:prstGeom>
          <a:solidFill>
            <a:srgbClr val="214C8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General Approaches are Adapted to Specific Kinds of Data</a:t>
            </a:r>
            <a:endParaRPr lang="en-US" sz="4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6318" y="3918192"/>
            <a:ext cx="1237154" cy="112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695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Causal Models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9775" y="2353734"/>
            <a:ext cx="7662864" cy="42021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causal model is a Bayesian network where all the relationships among variables are causal</a:t>
            </a:r>
          </a:p>
          <a:p>
            <a:r>
              <a:rPr lang="en-US" sz="2400" dirty="0" smtClean="0"/>
              <a:t>Causal models represent how independent variables have an effect on dependent variables</a:t>
            </a:r>
          </a:p>
          <a:p>
            <a:r>
              <a:rPr lang="en-US" sz="2400" dirty="0" smtClean="0"/>
              <a:t>Causal reasoning uses the probabilities in the causal model to make inferences about the value of variables given the values of others</a:t>
            </a:r>
          </a:p>
          <a:p>
            <a:pPr lvl="1"/>
            <a:r>
              <a:rPr lang="en-US" sz="2400" dirty="0" err="1" smtClean="0"/>
              <a:t>Eg</a:t>
            </a:r>
            <a:r>
              <a:rPr lang="en-US" sz="2400" dirty="0" smtClean="0"/>
              <a:t>: Given that the grass is wet, what is the probability that it rained?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777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Causal Models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3767328" cy="1165411"/>
          </a:xfrm>
          <a:solidFill>
            <a:schemeClr val="bg1"/>
          </a:solidFill>
          <a:ln>
            <a:solidFill>
              <a:srgbClr val="000090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0000"/>
                </a:solidFill>
              </a:rPr>
              <a:t>Parameter Learning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ln>
            <a:solidFill>
              <a:srgbClr val="000090"/>
            </a:solidFill>
          </a:ln>
        </p:spPr>
        <p:txBody>
          <a:bodyPr/>
          <a:lstStyle/>
          <a:p>
            <a:r>
              <a:rPr lang="en-US" sz="2800" dirty="0" smtClean="0"/>
              <a:t>Learning the parameters (probabilities) of the model</a:t>
            </a:r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31578" y="1828800"/>
            <a:ext cx="3767328" cy="1165411"/>
          </a:xfrm>
          <a:solidFill>
            <a:schemeClr val="bg1"/>
          </a:solidFill>
          <a:ln>
            <a:solidFill>
              <a:srgbClr val="000090"/>
            </a:solidFill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0000"/>
                </a:solidFill>
              </a:rPr>
              <a:t>Structure Learning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ln>
            <a:solidFill>
              <a:srgbClr val="00009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Learning the structure of the model</a:t>
            </a:r>
          </a:p>
          <a:p>
            <a:pPr lvl="1"/>
            <a:r>
              <a:rPr lang="en-US" sz="2800" dirty="0" smtClean="0"/>
              <a:t>Usually more challenging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773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Part </a:t>
            </a:r>
            <a:r>
              <a:rPr lang="en-US" sz="2000" dirty="0" smtClean="0"/>
              <a:t>IV: Causal Discovery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dirty="0"/>
              <a:t>Summary </a:t>
            </a:r>
            <a:r>
              <a:rPr lang="en-US" dirty="0" smtClean="0"/>
              <a:t>of 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770094"/>
            <a:ext cx="7662864" cy="3749239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Correlation</a:t>
            </a:r>
            <a:r>
              <a:rPr lang="en-US" sz="2800" dirty="0"/>
              <a:t> </a:t>
            </a:r>
            <a:r>
              <a:rPr lang="en-US" sz="2800" dirty="0" smtClean="0"/>
              <a:t>and causation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Causal models</a:t>
            </a:r>
          </a:p>
          <a:p>
            <a:pPr marL="800100" lvl="1" indent="-457200"/>
            <a:r>
              <a:rPr lang="en-US" sz="2600" dirty="0" smtClean="0"/>
              <a:t>Bayesian networks</a:t>
            </a:r>
          </a:p>
          <a:p>
            <a:pPr marL="800100" lvl="1" indent="-457200"/>
            <a:r>
              <a:rPr lang="en-US" sz="2600" dirty="0" smtClean="0"/>
              <a:t>Markov networks</a:t>
            </a:r>
          </a:p>
          <a:p>
            <a:pPr marL="800100" lvl="1" indent="-457200">
              <a:buFont typeface="+mj-lt"/>
              <a:buAutoNum type="arabicPeriod"/>
            </a:pPr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540"/>
            <a:ext cx="8229600" cy="1445559"/>
          </a:xfrm>
        </p:spPr>
        <p:txBody>
          <a:bodyPr/>
          <a:lstStyle/>
          <a:p>
            <a:r>
              <a:rPr lang="en-US" sz="2000" dirty="0"/>
              <a:t>Part IV: Causal Discovery</a:t>
            </a:r>
            <a:br>
              <a:rPr lang="en-US" sz="2000" dirty="0"/>
            </a:br>
            <a:r>
              <a:rPr lang="en-US" dirty="0" smtClean="0"/>
              <a:t>Summary </a:t>
            </a:r>
            <a:r>
              <a:rPr lang="en-US" dirty="0"/>
              <a:t>of </a:t>
            </a:r>
            <a:r>
              <a:rPr lang="en-US" dirty="0" smtClean="0"/>
              <a:t>Major Concepts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40664" y="2353732"/>
            <a:ext cx="3767328" cy="4047067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/>
              <a:t>Predictive variables</a:t>
            </a:r>
          </a:p>
          <a:p>
            <a:r>
              <a:rPr lang="en-US" sz="2400"/>
              <a:t>Cause and effect</a:t>
            </a:r>
          </a:p>
          <a:p>
            <a:r>
              <a:rPr lang="en-US" sz="2400"/>
              <a:t>Latent variables</a:t>
            </a:r>
          </a:p>
          <a:p>
            <a:r>
              <a:rPr lang="en-US" sz="2400"/>
              <a:t>Correlation vs causation</a:t>
            </a:r>
          </a:p>
          <a:p>
            <a:r>
              <a:rPr lang="en-US" sz="2400"/>
              <a:t>Randomized Control Trials</a:t>
            </a:r>
          </a:p>
          <a:p>
            <a:endParaRPr lang="en-US" sz="240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34753" y="2353732"/>
            <a:ext cx="3767328" cy="4047067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/>
              <a:t>Probabilistic graphical models</a:t>
            </a:r>
          </a:p>
          <a:p>
            <a:r>
              <a:rPr lang="en-US" sz="2400"/>
              <a:t>Bayesian networks</a:t>
            </a:r>
          </a:p>
          <a:p>
            <a:r>
              <a:rPr lang="en-US" sz="2400"/>
              <a:t>Markov networks</a:t>
            </a:r>
          </a:p>
          <a:p>
            <a:r>
              <a:rPr lang="en-US" sz="2400"/>
              <a:t>Causal models</a:t>
            </a:r>
          </a:p>
          <a:p>
            <a:r>
              <a:rPr lang="en-US" sz="2400"/>
              <a:t>Parameter learning</a:t>
            </a:r>
          </a:p>
          <a:p>
            <a:r>
              <a:rPr lang="en-US" sz="2400"/>
              <a:t>Structure learning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9835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8228013" cy="2622176"/>
          </a:xfrm>
        </p:spPr>
        <p:txBody>
          <a:bodyPr>
            <a:noAutofit/>
          </a:bodyPr>
          <a:lstStyle/>
          <a:p>
            <a:r>
              <a:rPr lang="en-US" sz="4800" dirty="0"/>
              <a:t>PART </a:t>
            </a:r>
            <a:r>
              <a:rPr lang="en-US" sz="4800" dirty="0" smtClean="0"/>
              <a:t>V</a:t>
            </a:r>
            <a:r>
              <a:rPr lang="en-US" sz="4800" dirty="0"/>
              <a:t>:</a:t>
            </a:r>
            <a:br>
              <a:rPr lang="en-US" sz="4800" dirty="0"/>
            </a:br>
            <a:r>
              <a:rPr lang="en-US" sz="4800" dirty="0"/>
              <a:t>Simulation and Modeling</a:t>
            </a:r>
          </a:p>
        </p:txBody>
      </p:sp>
    </p:spTree>
    <p:extLst>
      <p:ext uri="{BB962C8B-B14F-4D97-AF65-F5344CB8AC3E}">
        <p14:creationId xmlns:p14="http://schemas.microsoft.com/office/powerpoint/2010/main" val="51832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Simulation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456276"/>
            <a:ext cx="5401739" cy="4659311"/>
          </a:xfrm>
          <a:solidFill>
            <a:srgbClr val="FFFFFF"/>
          </a:solidFill>
        </p:spPr>
        <p:txBody>
          <a:bodyPr>
            <a:normAutofit fontScale="92500"/>
          </a:bodyPr>
          <a:lstStyle/>
          <a:p>
            <a:r>
              <a:rPr lang="en-US" sz="2400" dirty="0" smtClean="0"/>
              <a:t>Simulation is an approach to data analysis that uses a </a:t>
            </a:r>
            <a:r>
              <a:rPr lang="en-US" sz="2400" dirty="0" smtClean="0">
                <a:solidFill>
                  <a:srgbClr val="FF0000"/>
                </a:solidFill>
              </a:rPr>
              <a:t>mathematical or formal model</a:t>
            </a:r>
            <a:r>
              <a:rPr lang="en-US" sz="2400" dirty="0" smtClean="0"/>
              <a:t> of a phenomenon to run different scenarios to make predictions</a:t>
            </a:r>
          </a:p>
          <a:p>
            <a:pPr lvl="1"/>
            <a:r>
              <a:rPr lang="en-US" sz="2400" dirty="0" err="1" smtClean="0"/>
              <a:t>Eg</a:t>
            </a:r>
            <a:r>
              <a:rPr lang="en-US" sz="2400" dirty="0" smtClean="0"/>
              <a:t> By simulating people in a city and where they drive every day, we can analyze scenarios where there is a flu epidemic and predict people’s behavior changes</a:t>
            </a:r>
          </a:p>
          <a:p>
            <a:r>
              <a:rPr lang="en-US" sz="2600" dirty="0"/>
              <a:t>S</a:t>
            </a:r>
            <a:r>
              <a:rPr lang="en-US" sz="2600" dirty="0" smtClean="0"/>
              <a:t>imulation models can be improved to make </a:t>
            </a:r>
            <a:r>
              <a:rPr lang="en-US" sz="2600" dirty="0" smtClean="0">
                <a:solidFill>
                  <a:srgbClr val="FF0000"/>
                </a:solidFill>
              </a:rPr>
              <a:t>predictions</a:t>
            </a:r>
            <a:r>
              <a:rPr lang="en-US" sz="2600" dirty="0" smtClean="0"/>
              <a:t> that correspond to the </a:t>
            </a:r>
            <a:r>
              <a:rPr lang="en-US" sz="2600" dirty="0" smtClean="0">
                <a:solidFill>
                  <a:srgbClr val="FF0000"/>
                </a:solidFill>
              </a:rPr>
              <a:t>observed data</a:t>
            </a:r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140" y="1877600"/>
            <a:ext cx="3043763" cy="21035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1" y="6335716"/>
            <a:ext cx="6520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Traffic_simulation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#/media/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File:WTC_Pedestrian_Modeling.png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/wiki/Simulation#/media/File:Ugs-nx-5-engine-airflow-simulation.jpg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2670" y="1456272"/>
            <a:ext cx="362039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Traffic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03468" y="4267200"/>
            <a:ext cx="3700827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Air flow over an engine</a:t>
            </a:r>
            <a:endParaRPr lang="en-US" sz="20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0" y="4674189"/>
            <a:ext cx="2997200" cy="155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707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533" y="16933"/>
            <a:ext cx="9025467" cy="999067"/>
          </a:xfrm>
        </p:spPr>
        <p:txBody>
          <a:bodyPr/>
          <a:lstStyle/>
          <a:p>
            <a:r>
              <a:rPr lang="en-US" sz="4800" dirty="0" smtClean="0"/>
              <a:t>Example: Landscape Evolution</a:t>
            </a:r>
            <a:endParaRPr lang="en-US" sz="4800" dirty="0"/>
          </a:p>
        </p:txBody>
      </p:sp>
      <p:pic>
        <p:nvPicPr>
          <p:cNvPr id="6" name="Picture 2" descr="Z:\CRITICALZONEOBS\2011\PIHMSED2D\geomorph_treesystem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297" y="1299703"/>
            <a:ext cx="7746294" cy="540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563" y="2430227"/>
            <a:ext cx="3958894" cy="33291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497" y="911531"/>
            <a:ext cx="825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Work by Chris Duffy, Yu Zhang,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and Rudy </a:t>
            </a:r>
            <a:r>
              <a:rPr lang="en-US" b="1" dirty="0" err="1" smtClean="0">
                <a:solidFill>
                  <a:schemeClr val="bg1">
                    <a:lumMod val="85000"/>
                  </a:schemeClr>
                </a:solidFill>
              </a:rPr>
              <a:t>Slingerland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Penn State University </a:t>
            </a:r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8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0341"/>
            <a:ext cx="8984178" cy="1143000"/>
          </a:xfrm>
        </p:spPr>
        <p:txBody>
          <a:bodyPr/>
          <a:lstStyle/>
          <a:p>
            <a:r>
              <a:rPr lang="en-US" dirty="0" smtClean="0"/>
              <a:t>Example: Landscape Evolution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7469" y="1364725"/>
            <a:ext cx="7450667" cy="830997"/>
          </a:xfrm>
          <a:prstGeom prst="rect">
            <a:avLst/>
          </a:prstGeom>
          <a:solidFill>
            <a:srgbClr val="26599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9D9D9"/>
                </a:solidFill>
              </a:rPr>
              <a:t>Simulated evolution of an initially uniform landscape to  a complex terrain and river network over 10</a:t>
            </a:r>
            <a:r>
              <a:rPr lang="en-US" sz="2400" baseline="30000" dirty="0">
                <a:solidFill>
                  <a:srgbClr val="D9D9D9"/>
                </a:solidFill>
              </a:rPr>
              <a:t> 8 </a:t>
            </a:r>
            <a:r>
              <a:rPr lang="en-US" sz="2400" dirty="0">
                <a:solidFill>
                  <a:srgbClr val="D9D9D9"/>
                </a:solidFill>
              </a:rPr>
              <a:t>years</a:t>
            </a:r>
            <a:r>
              <a:rPr lang="en-US" sz="2400" dirty="0" smtClean="0">
                <a:solidFill>
                  <a:srgbClr val="D9D9D9"/>
                </a:solidFill>
              </a:rPr>
              <a:t>.</a:t>
            </a:r>
            <a:endParaRPr lang="en-US" sz="2400" dirty="0">
              <a:solidFill>
                <a:srgbClr val="D9D9D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067" y="2177578"/>
            <a:ext cx="7772404" cy="468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9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886700" cy="5021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9906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5"/>
          <p:cNvSpPr txBox="1">
            <a:spLocks noChangeArrowheads="1"/>
          </p:cNvSpPr>
          <p:nvPr/>
        </p:nvSpPr>
        <p:spPr bwMode="auto">
          <a:xfrm>
            <a:off x="4953000" y="4343400"/>
            <a:ext cx="1196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McConnell SP</a:t>
            </a:r>
          </a:p>
        </p:txBody>
      </p:sp>
      <p:sp>
        <p:nvSpPr>
          <p:cNvPr id="65540" name="TextBox 9"/>
          <p:cNvSpPr txBox="1">
            <a:spLocks noChangeArrowheads="1"/>
          </p:cNvSpPr>
          <p:nvPr/>
        </p:nvSpPr>
        <p:spPr bwMode="auto">
          <a:xfrm>
            <a:off x="2133600" y="5105400"/>
            <a:ext cx="1295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</a:rPr>
              <a:t>SJR confluence</a:t>
            </a:r>
          </a:p>
        </p:txBody>
      </p:sp>
      <p:grpSp>
        <p:nvGrpSpPr>
          <p:cNvPr id="65541" name="Group 8"/>
          <p:cNvGrpSpPr>
            <a:grpSpLocks noChangeAspect="1"/>
          </p:cNvGrpSpPr>
          <p:nvPr/>
        </p:nvGrpSpPr>
        <p:grpSpPr bwMode="auto">
          <a:xfrm>
            <a:off x="1338263" y="4876800"/>
            <a:ext cx="7272337" cy="1927225"/>
            <a:chOff x="304800" y="1371600"/>
            <a:chExt cx="8555106" cy="2266950"/>
          </a:xfrm>
        </p:grpSpPr>
        <p:pic>
          <p:nvPicPr>
            <p:cNvPr id="65545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371600"/>
              <a:ext cx="2819400" cy="226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6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371600"/>
              <a:ext cx="2838450" cy="224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7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371600"/>
              <a:ext cx="2763906" cy="2258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2" name="TextBox 1"/>
          <p:cNvSpPr txBox="1">
            <a:spLocks noChangeArrowheads="1"/>
          </p:cNvSpPr>
          <p:nvPr/>
        </p:nvSpPr>
        <p:spPr bwMode="auto">
          <a:xfrm>
            <a:off x="523875" y="787400"/>
            <a:ext cx="5345624" cy="461661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5" tIns="45718" rIns="91435" bIns="45718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dirty="0"/>
              <a:t>From T. Harmon </a:t>
            </a:r>
            <a:r>
              <a:rPr lang="en-US" dirty="0" smtClean="0"/>
              <a:t>(UC </a:t>
            </a:r>
            <a:r>
              <a:rPr lang="en-US" dirty="0"/>
              <a:t>Merced/</a:t>
            </a:r>
            <a:r>
              <a:rPr lang="en-US" dirty="0" smtClean="0"/>
              <a:t>CENS)</a:t>
            </a:r>
            <a:endParaRPr lang="en-US" dirty="0"/>
          </a:p>
        </p:txBody>
      </p:sp>
      <p:pic>
        <p:nvPicPr>
          <p:cNvPr id="65543" name="Picture 13" descr="Figure_1_Experiment_SetUp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348163"/>
            <a:ext cx="3911600" cy="2509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4" name="Title 1"/>
          <p:cNvSpPr>
            <a:spLocks noGrp="1"/>
          </p:cNvSpPr>
          <p:nvPr>
            <p:ph type="title"/>
          </p:nvPr>
        </p:nvSpPr>
        <p:spPr>
          <a:xfrm>
            <a:off x="127000" y="-88900"/>
            <a:ext cx="8905875" cy="736600"/>
          </a:xfrm>
        </p:spPr>
        <p:txBody>
          <a:bodyPr/>
          <a:lstStyle/>
          <a:p>
            <a:r>
              <a:rPr lang="en-US" sz="4000" dirty="0" smtClean="0">
                <a:latin typeface="Helvetica" charset="0"/>
                <a:ea typeface="ＭＳ Ｐゴシック" charset="0"/>
                <a:cs typeface="ＭＳ Ｐゴシック" charset="0"/>
              </a:rPr>
              <a:t>Example: Analyzing Water Quality</a:t>
            </a:r>
            <a:endParaRPr lang="en-US" sz="4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10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436036" y="67732"/>
            <a:ext cx="8572500" cy="1270002"/>
          </a:xfrm>
        </p:spPr>
        <p:txBody>
          <a:bodyPr/>
          <a:lstStyle/>
          <a:p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An Example Workflow Sketch for Analyzing </a:t>
            </a: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Environmental </a:t>
            </a:r>
            <a:r>
              <a:rPr lang="en-US" sz="3600" dirty="0" smtClean="0">
                <a:latin typeface="Calibri" charset="0"/>
                <a:ea typeface="ＭＳ Ｐゴシック" charset="0"/>
                <a:cs typeface="ＭＳ Ｐゴシック" charset="0"/>
              </a:rPr>
              <a:t>Data [Gil et al 2011]</a:t>
            </a:r>
            <a:endParaRPr lang="en-US" sz="36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6" name="Rectangle 8"/>
          <p:cNvSpPr>
            <a:spLocks/>
          </p:cNvSpPr>
          <p:nvPr/>
        </p:nvSpPr>
        <p:spPr bwMode="auto">
          <a:xfrm>
            <a:off x="5350933" y="2777067"/>
            <a:ext cx="3657603" cy="1896533"/>
          </a:xfrm>
          <a:prstGeom prst="rect">
            <a:avLst/>
          </a:prstGeom>
          <a:solidFill>
            <a:srgbClr val="C1F1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California</a:t>
            </a:r>
            <a:r>
              <a:rPr lang="en-US" sz="2400" dirty="0" smtClean="0"/>
              <a:t>’</a:t>
            </a:r>
            <a:r>
              <a:rPr lang="en-US" altLang="ja-JP" sz="2400" dirty="0" smtClean="0">
                <a:solidFill>
                  <a:schemeClr val="tx1"/>
                </a:solidFill>
              </a:rPr>
              <a:t>s </a:t>
            </a:r>
            <a:r>
              <a:rPr lang="en-US" altLang="ja-JP" sz="2400" dirty="0">
                <a:solidFill>
                  <a:schemeClr val="tx1"/>
                </a:solidFill>
              </a:rPr>
              <a:t>Central Valley: 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Farming, pesticides, waste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Water releases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Restoration efforts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663" y="3793985"/>
            <a:ext cx="2814637" cy="26939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1570038"/>
            <a:ext cx="1676400" cy="1593850"/>
          </a:xfrm>
          <a:prstGeom prst="rect">
            <a:avLst/>
          </a:prstGeom>
          <a:noFill/>
          <a:ln w="9525">
            <a:solidFill>
              <a:srgbClr val="4A3E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75" y="3289300"/>
            <a:ext cx="18002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0" name="Group 19"/>
          <p:cNvGrpSpPr>
            <a:grpSpLocks/>
          </p:cNvGrpSpPr>
          <p:nvPr/>
        </p:nvGrpSpPr>
        <p:grpSpPr bwMode="auto">
          <a:xfrm>
            <a:off x="571500" y="5511800"/>
            <a:ext cx="1422400" cy="1155700"/>
            <a:chOff x="0" y="0"/>
            <a:chExt cx="1992" cy="1648"/>
          </a:xfrm>
        </p:grpSpPr>
        <p:pic>
          <p:nvPicPr>
            <p:cNvPr id="31755" name="Picture 2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" y="96"/>
              <a:ext cx="1730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6" name="Picture 21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92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51" name="Picture 23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2133600"/>
            <a:ext cx="24050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10556"/>
      </p:ext>
    </p:extLst>
  </p:cSld>
  <p:clrMapOvr>
    <a:masterClrMapping/>
  </p:clrMapOvr>
  <p:transition xmlns:p14="http://schemas.microsoft.com/office/powerpoint/2010/main" spd="med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652"/>
            <a:ext cx="9144000" cy="1407459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datascience4all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dirty="0" smtClean="0"/>
              <a:t>Treat Programs as “Black Boxes”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2262094"/>
            <a:ext cx="4670425" cy="4189506"/>
          </a:xfrm>
        </p:spPr>
        <p:txBody>
          <a:bodyPr>
            <a:noAutofit/>
          </a:bodyPr>
          <a:lstStyle/>
          <a:p>
            <a:r>
              <a:rPr lang="en-US" sz="2400" dirty="0" smtClean="0"/>
              <a:t>You don’t have to understand complex mathematics and programming in order to use software</a:t>
            </a:r>
          </a:p>
          <a:p>
            <a:r>
              <a:rPr lang="en-US" sz="2400" dirty="0" smtClean="0"/>
              <a:t>This is why we often refer to software as a “black box”</a:t>
            </a:r>
          </a:p>
          <a:p>
            <a:r>
              <a:rPr lang="en-US" sz="2400" dirty="0" smtClean="0"/>
              <a:t>You only need to understand inputs and outputs and the program’s function in order to use it correctly</a:t>
            </a:r>
            <a:endParaRPr lang="en-US" sz="24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714" b="26286"/>
          <a:stretch/>
        </p:blipFill>
        <p:spPr bwMode="auto">
          <a:xfrm>
            <a:off x="5695695" y="1957661"/>
            <a:ext cx="2944110" cy="378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9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933" y="-103714"/>
            <a:ext cx="3230563" cy="696913"/>
          </a:xfrm>
        </p:spPr>
        <p:txBody>
          <a:bodyPr/>
          <a:lstStyle/>
          <a:p>
            <a:r>
              <a:rPr lang="en-US" sz="3200" dirty="0" smtClean="0"/>
              <a:t>Workflow Sketch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2433" y="64175"/>
            <a:ext cx="5270500" cy="6591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5875867" y="3112293"/>
            <a:ext cx="2556933" cy="1679840"/>
          </a:xfrm>
          <a:prstGeom prst="ellipse">
            <a:avLst/>
          </a:prstGeom>
          <a:noFill/>
          <a:ln w="76200">
            <a:solidFill>
              <a:schemeClr val="bg2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eft Brace 8"/>
          <p:cNvSpPr>
            <a:spLocks/>
          </p:cNvSpPr>
          <p:nvPr/>
        </p:nvSpPr>
        <p:spPr bwMode="auto">
          <a:xfrm>
            <a:off x="2827871" y="2457447"/>
            <a:ext cx="393700" cy="554566"/>
          </a:xfrm>
          <a:prstGeom prst="leftBrace">
            <a:avLst>
              <a:gd name="adj1" fmla="val 38679"/>
              <a:gd name="adj2" fmla="val 51088"/>
            </a:avLst>
          </a:prstGeom>
          <a:noFill/>
          <a:ln w="762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62480" y="2307427"/>
            <a:ext cx="15700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3366FF"/>
                </a:solidFill>
              </a:rPr>
              <a:t>Feature </a:t>
            </a:r>
          </a:p>
          <a:p>
            <a:r>
              <a:rPr lang="en-US" dirty="0">
                <a:solidFill>
                  <a:srgbClr val="3366FF"/>
                </a:solidFill>
              </a:rPr>
              <a:t>extraction</a:t>
            </a:r>
          </a:p>
        </p:txBody>
      </p:sp>
      <p:sp>
        <p:nvSpPr>
          <p:cNvPr id="11" name="Left Brace 8"/>
          <p:cNvSpPr>
            <a:spLocks/>
          </p:cNvSpPr>
          <p:nvPr/>
        </p:nvSpPr>
        <p:spPr bwMode="auto">
          <a:xfrm>
            <a:off x="2789771" y="3302000"/>
            <a:ext cx="419100" cy="3226325"/>
          </a:xfrm>
          <a:prstGeom prst="leftBrace">
            <a:avLst>
              <a:gd name="adj1" fmla="val 46058"/>
              <a:gd name="adj2" fmla="val 50000"/>
            </a:avLst>
          </a:prstGeom>
          <a:noFill/>
          <a:ln w="762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62480" y="3705231"/>
            <a:ext cx="233680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3366FF"/>
                </a:solidFill>
              </a:rPr>
              <a:t>Models of how water mixes with air (“</a:t>
            </a:r>
            <a:r>
              <a:rPr lang="en-US" dirty="0" err="1" smtClean="0">
                <a:solidFill>
                  <a:srgbClr val="3366FF"/>
                </a:solidFill>
              </a:rPr>
              <a:t>reaeration</a:t>
            </a:r>
            <a:r>
              <a:rPr lang="en-US" dirty="0" smtClean="0">
                <a:solidFill>
                  <a:srgbClr val="3366FF"/>
                </a:solidFill>
              </a:rPr>
              <a:t>”) and what chemical reactions occur (“metabolism”)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3" name="Left Brace 8"/>
          <p:cNvSpPr>
            <a:spLocks/>
          </p:cNvSpPr>
          <p:nvPr/>
        </p:nvSpPr>
        <p:spPr bwMode="auto">
          <a:xfrm>
            <a:off x="2827871" y="728136"/>
            <a:ext cx="381000" cy="1464201"/>
          </a:xfrm>
          <a:prstGeom prst="leftBrace">
            <a:avLst>
              <a:gd name="adj1" fmla="val 38677"/>
              <a:gd name="adj2" fmla="val 51088"/>
            </a:avLst>
          </a:prstGeom>
          <a:noFill/>
          <a:ln w="762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62480" y="1037697"/>
            <a:ext cx="18256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3366FF"/>
                </a:solidFill>
              </a:rPr>
              <a:t>Data</a:t>
            </a:r>
          </a:p>
          <a:p>
            <a:r>
              <a:rPr lang="en-US" dirty="0">
                <a:solidFill>
                  <a:srgbClr val="3366FF"/>
                </a:solidFill>
              </a:rPr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314294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23414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From a Workflow Sketch to a Computational Workflow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07248"/>
            <a:ext cx="4267200" cy="533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237" y="1488141"/>
            <a:ext cx="4273663" cy="52555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9" name="Striped Right Arrow 8"/>
          <p:cNvSpPr/>
          <p:nvPr/>
        </p:nvSpPr>
        <p:spPr bwMode="auto">
          <a:xfrm>
            <a:off x="4267200" y="3911600"/>
            <a:ext cx="643467" cy="812800"/>
          </a:xfrm>
          <a:prstGeom prst="stripedRightArrow">
            <a:avLst>
              <a:gd name="adj1" fmla="val 45833"/>
              <a:gd name="adj2" fmla="val 68750"/>
            </a:avLst>
          </a:prstGeom>
          <a:solidFill>
            <a:srgbClr val="C0504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Book Antiqua" pitchFamily="-65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996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8228013" cy="2622176"/>
          </a:xfrm>
        </p:spPr>
        <p:txBody>
          <a:bodyPr>
            <a:noAutofit/>
          </a:bodyPr>
          <a:lstStyle/>
          <a:p>
            <a:r>
              <a:rPr lang="en-US" sz="4800" dirty="0"/>
              <a:t>PART </a:t>
            </a:r>
            <a:r>
              <a:rPr lang="en-US" sz="4800" dirty="0" smtClean="0"/>
              <a:t>VI: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Practical Use of Machine Learning and Data Analysis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943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886461"/>
          </a:xfrm>
        </p:spPr>
        <p:txBody>
          <a:bodyPr/>
          <a:lstStyle/>
          <a:p>
            <a:r>
              <a:rPr lang="en-US" dirty="0" smtClean="0"/>
              <a:t>RECAP: </a:t>
            </a:r>
            <a:br>
              <a:rPr lang="en-US" dirty="0" smtClean="0"/>
            </a:br>
            <a:r>
              <a:rPr lang="en-US" dirty="0" smtClean="0"/>
              <a:t>Different Data Analysis Tasks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1644" y="1847362"/>
            <a:ext cx="4741356" cy="4654830"/>
          </a:xfr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Classification</a:t>
            </a:r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sz="2400" dirty="0" smtClean="0"/>
              <a:t>Assign a label (</a:t>
            </a:r>
            <a:r>
              <a:rPr lang="en-US" sz="2400" dirty="0" err="1" smtClean="0"/>
              <a:t>ie</a:t>
            </a:r>
            <a:r>
              <a:rPr lang="en-US" sz="2400" dirty="0" smtClean="0"/>
              <a:t>, a class) for a new instance given many labeled instances</a:t>
            </a:r>
          </a:p>
          <a:p>
            <a:r>
              <a:rPr lang="en-US" sz="2400" b="1" dirty="0" smtClean="0">
                <a:solidFill>
                  <a:srgbClr val="74A510"/>
                </a:solidFill>
              </a:rPr>
              <a:t>Clustering</a:t>
            </a:r>
            <a:endParaRPr lang="en-US" sz="2400" dirty="0" smtClean="0">
              <a:solidFill>
                <a:srgbClr val="74A510"/>
              </a:solidFill>
            </a:endParaRPr>
          </a:p>
          <a:p>
            <a:pPr lvl="1"/>
            <a:r>
              <a:rPr lang="en-US" sz="2400" dirty="0" smtClean="0"/>
              <a:t>Form clusters (</a:t>
            </a:r>
            <a:r>
              <a:rPr lang="en-US" sz="2400" dirty="0" err="1" smtClean="0"/>
              <a:t>ie</a:t>
            </a:r>
            <a:r>
              <a:rPr lang="en-US" sz="2400" dirty="0" smtClean="0"/>
              <a:t>, groups) with a set of instances</a:t>
            </a:r>
          </a:p>
          <a:p>
            <a:r>
              <a:rPr lang="en-US" sz="2400" b="1" dirty="0">
                <a:solidFill>
                  <a:srgbClr val="74A510"/>
                </a:solidFill>
              </a:rPr>
              <a:t>Pattern </a:t>
            </a:r>
            <a:r>
              <a:rPr lang="en-US" sz="2400" b="1" dirty="0" smtClean="0">
                <a:solidFill>
                  <a:srgbClr val="74A510"/>
                </a:solidFill>
              </a:rPr>
              <a:t>learning/detection</a:t>
            </a:r>
            <a:endParaRPr lang="en-US" sz="2400" dirty="0">
              <a:solidFill>
                <a:srgbClr val="74A510"/>
              </a:solidFill>
            </a:endParaRPr>
          </a:p>
          <a:p>
            <a:pPr lvl="1"/>
            <a:r>
              <a:rPr lang="en-US" sz="2400" dirty="0" smtClean="0"/>
              <a:t>Learn patterns </a:t>
            </a:r>
            <a:r>
              <a:rPr lang="en-US" sz="2400" dirty="0"/>
              <a:t>(i.e., regularities) in </a:t>
            </a:r>
            <a:r>
              <a:rPr lang="en-US" sz="2400" dirty="0" smtClean="0"/>
              <a:t>data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194300" y="1855051"/>
            <a:ext cx="3733245" cy="4647350"/>
          </a:xfr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74A510"/>
                </a:solidFill>
              </a:rPr>
              <a:t>Causal modeling</a:t>
            </a:r>
            <a:endParaRPr lang="en-US" sz="2400" dirty="0">
              <a:solidFill>
                <a:srgbClr val="74A510"/>
              </a:solidFill>
            </a:endParaRPr>
          </a:p>
          <a:p>
            <a:pPr lvl="1"/>
            <a:r>
              <a:rPr lang="en-US" sz="2400" dirty="0" smtClean="0"/>
              <a:t>Learn causal (probabilistic) dependencies among variables</a:t>
            </a:r>
          </a:p>
          <a:p>
            <a:r>
              <a:rPr lang="en-US" sz="2400" b="1" dirty="0" smtClean="0">
                <a:solidFill>
                  <a:srgbClr val="74A510"/>
                </a:solidFill>
              </a:rPr>
              <a:t>Simulation modeling</a:t>
            </a:r>
            <a:endParaRPr lang="en-US" sz="2400" dirty="0" smtClean="0">
              <a:solidFill>
                <a:srgbClr val="74A510"/>
              </a:solidFill>
            </a:endParaRPr>
          </a:p>
          <a:p>
            <a:pPr lvl="1"/>
            <a:r>
              <a:rPr lang="en-US" sz="2400" dirty="0" smtClean="0"/>
              <a:t>Define mathematical formulas that can generate data that is close to observations collected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5934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</a:t>
            </a:r>
            <a:br>
              <a:rPr lang="en-US" dirty="0" smtClean="0"/>
            </a:br>
            <a:r>
              <a:rPr lang="en-US" dirty="0" smtClean="0"/>
              <a:t>Different Data Analysis Tasks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2564345"/>
            <a:ext cx="4050792" cy="3991499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74A510"/>
                </a:solidFill>
              </a:rPr>
              <a:t>Classification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Clustering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Pattern learning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Causal modeling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Simulation modeling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…</a:t>
            </a:r>
            <a:endParaRPr lang="en-US" sz="2800" b="1" dirty="0">
              <a:solidFill>
                <a:srgbClr val="74A51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34752" y="2784475"/>
            <a:ext cx="4052047" cy="3599392"/>
          </a:xfrm>
        </p:spPr>
        <p:txBody>
          <a:bodyPr>
            <a:noAutofit/>
          </a:bodyPr>
          <a:lstStyle/>
          <a:p>
            <a:r>
              <a:rPr lang="en-US" sz="2800" dirty="0"/>
              <a:t>Each type of task is </a:t>
            </a:r>
            <a:r>
              <a:rPr lang="en-US" sz="2800" dirty="0" smtClean="0"/>
              <a:t>characterized by </a:t>
            </a:r>
            <a:r>
              <a:rPr lang="en-US" sz="2800" dirty="0"/>
              <a:t>the kinds of data they require and the kinds of output they generate</a:t>
            </a:r>
          </a:p>
          <a:p>
            <a:r>
              <a:rPr lang="en-US" sz="2800" dirty="0"/>
              <a:t>Each type of task uses different </a:t>
            </a:r>
            <a:r>
              <a:rPr lang="en-US" sz="2800" dirty="0" smtClean="0"/>
              <a:t>algorithms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064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670"/>
            <a:ext cx="8229600" cy="668688"/>
          </a:xfrm>
        </p:spPr>
        <p:txBody>
          <a:bodyPr/>
          <a:lstStyle/>
          <a:p>
            <a:r>
              <a:rPr lang="en-US" dirty="0" smtClean="0"/>
              <a:t>When Facing a Learning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40" y="939120"/>
            <a:ext cx="4507992" cy="57161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Supervised, unsupervised, or semi-supervised: cost of labels</a:t>
            </a:r>
          </a:p>
          <a:p>
            <a:r>
              <a:rPr lang="en-US" sz="2400" dirty="0"/>
              <a:t>Setting up the learning task</a:t>
            </a:r>
          </a:p>
          <a:p>
            <a:pPr lvl="1"/>
            <a:r>
              <a:rPr lang="en-US" sz="2400" dirty="0"/>
              <a:t>Classification: What classes to choose</a:t>
            </a:r>
          </a:p>
          <a:p>
            <a:pPr lvl="1"/>
            <a:r>
              <a:rPr lang="en-US" sz="2400" dirty="0"/>
              <a:t>Clustering: How many target clusters</a:t>
            </a:r>
          </a:p>
          <a:p>
            <a:pPr lvl="1"/>
            <a:r>
              <a:rPr lang="en-US" sz="2400" dirty="0"/>
              <a:t>Causality: What </a:t>
            </a:r>
            <a:r>
              <a:rPr lang="en-US" sz="2400" dirty="0" smtClean="0"/>
              <a:t>observables</a:t>
            </a:r>
          </a:p>
          <a:p>
            <a:r>
              <a:rPr lang="en-US" sz="2400" dirty="0" smtClean="0"/>
              <a:t>What data is available</a:t>
            </a:r>
          </a:p>
          <a:p>
            <a:pPr lvl="1"/>
            <a:r>
              <a:rPr lang="en-US" sz="2400" dirty="0" smtClean="0"/>
              <a:t>Collecting data</a:t>
            </a:r>
          </a:p>
          <a:p>
            <a:pPr lvl="1"/>
            <a:r>
              <a:rPr lang="en-US" sz="2400" dirty="0" smtClean="0"/>
              <a:t>Buying data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0192" y="939120"/>
            <a:ext cx="4369755" cy="57161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2400" dirty="0"/>
              <a:t>What features to choose</a:t>
            </a:r>
          </a:p>
          <a:p>
            <a:pPr lvl="1"/>
            <a:r>
              <a:rPr lang="en-US" sz="2400" dirty="0"/>
              <a:t>Try defining different features</a:t>
            </a:r>
          </a:p>
          <a:p>
            <a:pPr lvl="1"/>
            <a:r>
              <a:rPr lang="en-US" sz="2400" dirty="0"/>
              <a:t>For some problems, hundreds and maybe thousands of features may be possible</a:t>
            </a:r>
          </a:p>
          <a:p>
            <a:pPr lvl="1"/>
            <a:r>
              <a:rPr lang="en-US" sz="2400" dirty="0"/>
              <a:t>Sometimes the features are not directly observable (</a:t>
            </a:r>
            <a:r>
              <a:rPr lang="en-US" sz="2400" dirty="0" err="1"/>
              <a:t>ie</a:t>
            </a:r>
            <a:r>
              <a:rPr lang="en-US" sz="2400" dirty="0"/>
              <a:t>, there are “</a:t>
            </a:r>
            <a:r>
              <a:rPr lang="en-US" sz="2400" i="1" dirty="0">
                <a:solidFill>
                  <a:srgbClr val="FF0000"/>
                </a:solidFill>
              </a:rPr>
              <a:t>latent</a:t>
            </a:r>
            <a:r>
              <a:rPr lang="en-US" sz="2400" dirty="0"/>
              <a:t>” variables)</a:t>
            </a:r>
          </a:p>
          <a:p>
            <a:r>
              <a:rPr lang="en-US" sz="2400" dirty="0" smtClean="0"/>
              <a:t>What learning method </a:t>
            </a:r>
          </a:p>
          <a:p>
            <a:pPr lvl="1"/>
            <a:r>
              <a:rPr lang="en-US" sz="2400" dirty="0" smtClean="0"/>
              <a:t>Better to try different ones</a:t>
            </a:r>
          </a:p>
          <a:p>
            <a:r>
              <a:rPr lang="en-US" sz="2400" dirty="0" smtClean="0"/>
              <a:t>Scalability: processing time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63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1023"/>
          </a:xfrm>
        </p:spPr>
        <p:txBody>
          <a:bodyPr/>
          <a:lstStyle/>
          <a:p>
            <a:r>
              <a:rPr lang="en-US" dirty="0" smtClean="0"/>
              <a:t>Recent Trends: Neural Networks and “Deep Learning”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023"/>
            <a:ext cx="9144000" cy="5499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-34326" y="6658811"/>
            <a:ext cx="2937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theanalyticsstore.ie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/deep-learning/</a:t>
            </a:r>
          </a:p>
        </p:txBody>
      </p:sp>
    </p:spTree>
    <p:extLst>
      <p:ext uri="{BB962C8B-B14F-4D97-AF65-F5344CB8AC3E}">
        <p14:creationId xmlns:p14="http://schemas.microsoft.com/office/powerpoint/2010/main" val="42864702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85912"/>
          </a:xfrm>
        </p:spPr>
        <p:txBody>
          <a:bodyPr/>
          <a:lstStyle/>
          <a:p>
            <a:r>
              <a:rPr lang="en-US" dirty="0" smtClean="0"/>
              <a:t>Trends: Deep Learning in </a:t>
            </a:r>
            <a:r>
              <a:rPr lang="en-US" dirty="0" err="1" smtClean="0"/>
              <a:t>AlphaGo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03522"/>
            <a:ext cx="8149199" cy="3098991"/>
          </a:xfrm>
          <a:prstGeom prst="rect">
            <a:avLst/>
          </a:prstGeom>
          <a:ln>
            <a:solidFill>
              <a:srgbClr val="1F009C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596" y="678619"/>
            <a:ext cx="5147917" cy="2847602"/>
          </a:xfrm>
          <a:prstGeom prst="rect">
            <a:avLst/>
          </a:prstGeom>
          <a:ln>
            <a:solidFill>
              <a:srgbClr val="1F009C"/>
            </a:solidFill>
          </a:ln>
        </p:spPr>
      </p:pic>
    </p:spTree>
    <p:extLst>
      <p:ext uri="{BB962C8B-B14F-4D97-AF65-F5344CB8AC3E}">
        <p14:creationId xmlns:p14="http://schemas.microsoft.com/office/powerpoint/2010/main" val="3096203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4965"/>
          </a:xfrm>
        </p:spPr>
        <p:txBody>
          <a:bodyPr/>
          <a:lstStyle/>
          <a:p>
            <a:r>
              <a:rPr lang="en-US" dirty="0" err="1" smtClean="0"/>
              <a:t>Introdcuction</a:t>
            </a:r>
            <a:r>
              <a:rPr lang="en-US" dirty="0" smtClean="0"/>
              <a:t> to Machine </a:t>
            </a:r>
            <a:r>
              <a:rPr lang="en-US" dirty="0" smtClean="0"/>
              <a:t>Learning and </a:t>
            </a:r>
            <a:r>
              <a:rPr lang="en-US" dirty="0" smtClean="0"/>
              <a:t>Data Analytics: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40664" y="2379823"/>
            <a:ext cx="3767328" cy="4176022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400050" indent="-400050">
              <a:buSzPct val="100000"/>
              <a:buFont typeface="+mj-lt"/>
              <a:buAutoNum type="romanUcPeriod"/>
            </a:pPr>
            <a:r>
              <a:rPr lang="en-US" sz="2800" dirty="0" smtClean="0"/>
              <a:t>Machine learning and data analysis tasks</a:t>
            </a:r>
          </a:p>
          <a:p>
            <a:pPr marL="400050" indent="-400050">
              <a:buSzPct val="100000"/>
              <a:buFont typeface="+mj-lt"/>
              <a:buAutoNum type="romanUcPeriod"/>
            </a:pPr>
            <a:r>
              <a:rPr lang="en-US" sz="2800" dirty="0" smtClean="0"/>
              <a:t>Classification</a:t>
            </a:r>
          </a:p>
          <a:p>
            <a:pPr marL="800100" lvl="1" indent="-457200">
              <a:buSzPct val="100000"/>
            </a:pPr>
            <a:r>
              <a:rPr lang="en-US" sz="1900" dirty="0" smtClean="0"/>
              <a:t>Classification tasks</a:t>
            </a:r>
          </a:p>
          <a:p>
            <a:pPr marL="800100" lvl="1" indent="-457200">
              <a:buSzPct val="100000"/>
            </a:pPr>
            <a:r>
              <a:rPr lang="en-US" sz="1900" dirty="0" smtClean="0"/>
              <a:t>Building a classifier</a:t>
            </a:r>
          </a:p>
          <a:p>
            <a:pPr marL="800100" lvl="1" indent="-457200">
              <a:buSzPct val="100000"/>
            </a:pPr>
            <a:r>
              <a:rPr lang="en-US" sz="1900" dirty="0" smtClean="0"/>
              <a:t>Evaluating a classifier</a:t>
            </a:r>
          </a:p>
          <a:p>
            <a:pPr marL="400050" indent="-400050">
              <a:buSzPct val="100000"/>
              <a:buFont typeface="+mj-lt"/>
              <a:buAutoNum type="romanUcPeriod"/>
            </a:pPr>
            <a:r>
              <a:rPr lang="en-US" sz="2800" dirty="0" smtClean="0"/>
              <a:t> Pattern learning and clustering</a:t>
            </a:r>
          </a:p>
          <a:p>
            <a:pPr marL="800100" lvl="1" indent="-457200">
              <a:buSzPct val="100000"/>
            </a:pPr>
            <a:r>
              <a:rPr lang="en-US" sz="1900" dirty="0"/>
              <a:t>Pattern detection</a:t>
            </a:r>
          </a:p>
          <a:p>
            <a:pPr marL="800100" lvl="1" indent="-457200">
              <a:buSzPct val="100000"/>
            </a:pPr>
            <a:r>
              <a:rPr lang="en-US" sz="1900" dirty="0"/>
              <a:t>Pattern learning and </a:t>
            </a:r>
            <a:r>
              <a:rPr lang="en-US" sz="1900" dirty="0" smtClean="0"/>
              <a:t>pattern </a:t>
            </a:r>
            <a:r>
              <a:rPr lang="en-US" sz="1900" dirty="0"/>
              <a:t>discovery</a:t>
            </a:r>
          </a:p>
          <a:p>
            <a:pPr marL="800100" lvl="1" indent="-457200">
              <a:buSzPct val="100000"/>
            </a:pPr>
            <a:r>
              <a:rPr lang="en-US" sz="1900" dirty="0" smtClean="0"/>
              <a:t>Clustering</a:t>
            </a:r>
          </a:p>
          <a:p>
            <a:pPr marL="1149350" lvl="2" indent="-457200">
              <a:buSzPct val="100000"/>
            </a:pPr>
            <a:r>
              <a:rPr lang="en-US" sz="1900" dirty="0" smtClean="0"/>
              <a:t>K-means clustering</a:t>
            </a:r>
            <a:endParaRPr lang="en-US" sz="1900" dirty="0"/>
          </a:p>
          <a:p>
            <a:pPr marL="400050" indent="-400050">
              <a:buSzPct val="100000"/>
              <a:buFont typeface="+mj-lt"/>
              <a:buAutoNum type="romanUcPeriod"/>
            </a:pPr>
            <a:endParaRPr lang="en-US" sz="2800" dirty="0" smtClean="0"/>
          </a:p>
          <a:p>
            <a:pPr marL="800100" lvl="1" indent="-457200">
              <a:buSzPct val="100000"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118</a:t>
            </a:fld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half" idx="1"/>
          </p:nvPr>
        </p:nvSpPr>
        <p:spPr>
          <a:xfrm>
            <a:off x="4842034" y="2379823"/>
            <a:ext cx="3767328" cy="4176022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571500" indent="-571500">
              <a:buSzPct val="100000"/>
              <a:buFont typeface="+mj-lt"/>
              <a:buAutoNum type="romanUcPeriod" startAt="4"/>
            </a:pPr>
            <a:r>
              <a:rPr lang="en-US" sz="2800" dirty="0" smtClean="0"/>
              <a:t>Causal discovery</a:t>
            </a:r>
          </a:p>
          <a:p>
            <a:pPr marL="914400" lvl="1" indent="-571500">
              <a:lnSpc>
                <a:spcPct val="90000"/>
              </a:lnSpc>
              <a:buSzPct val="100000"/>
            </a:pPr>
            <a:r>
              <a:rPr lang="en-US" sz="1700" dirty="0"/>
              <a:t>Correlation </a:t>
            </a:r>
          </a:p>
          <a:p>
            <a:pPr marL="914400" lvl="1" indent="-571500">
              <a:lnSpc>
                <a:spcPct val="90000"/>
              </a:lnSpc>
              <a:buSzPct val="100000"/>
            </a:pPr>
            <a:r>
              <a:rPr lang="en-US" sz="1700" dirty="0"/>
              <a:t>Causation</a:t>
            </a:r>
          </a:p>
          <a:p>
            <a:pPr marL="914400" lvl="1" indent="-571500">
              <a:lnSpc>
                <a:spcPct val="90000"/>
              </a:lnSpc>
              <a:buSzPct val="100000"/>
            </a:pPr>
            <a:r>
              <a:rPr lang="en-US" sz="1700" dirty="0" smtClean="0"/>
              <a:t>Causal models</a:t>
            </a:r>
          </a:p>
          <a:p>
            <a:pPr marL="1263650" lvl="2" indent="-571500">
              <a:lnSpc>
                <a:spcPct val="90000"/>
              </a:lnSpc>
              <a:buSzPct val="100000"/>
            </a:pPr>
            <a:r>
              <a:rPr lang="en-US" sz="1700" dirty="0" smtClean="0"/>
              <a:t>Bayesian </a:t>
            </a:r>
            <a:r>
              <a:rPr lang="en-US" sz="1700" dirty="0"/>
              <a:t>networks</a:t>
            </a:r>
          </a:p>
          <a:p>
            <a:pPr marL="1263650" lvl="2" indent="-571500">
              <a:lnSpc>
                <a:spcPct val="90000"/>
              </a:lnSpc>
              <a:buSzPct val="100000"/>
            </a:pPr>
            <a:r>
              <a:rPr lang="en-US" sz="1700" dirty="0"/>
              <a:t>Markov networks</a:t>
            </a:r>
          </a:p>
          <a:p>
            <a:pPr marL="571500" indent="-571500">
              <a:buSzPct val="100000"/>
              <a:buFont typeface="+mj-lt"/>
              <a:buAutoNum type="romanUcPeriod" startAt="4"/>
            </a:pPr>
            <a:r>
              <a:rPr lang="en-US" sz="2800" dirty="0" smtClean="0"/>
              <a:t>Simulation and modeling</a:t>
            </a:r>
          </a:p>
          <a:p>
            <a:pPr marL="571500" indent="-571500">
              <a:buSzPct val="100000"/>
              <a:buFont typeface="+mj-lt"/>
              <a:buAutoNum type="romanUcPeriod" startAt="4"/>
            </a:pPr>
            <a:r>
              <a:rPr lang="en-US" sz="2800" dirty="0" smtClean="0"/>
              <a:t>Practical use of machine learning and data analysis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6953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46"/>
            <a:ext cx="8229600" cy="1805453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datascience4all</a:t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dirty="0" smtClean="0"/>
              <a:t>Programs as Functions: Inputs, Outputs, and Parameters</a:t>
            </a:r>
            <a:endParaRPr lang="en-US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8558" y="2192863"/>
            <a:ext cx="3819642" cy="44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95695" y="4123851"/>
            <a:ext cx="2944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Shift key</a:t>
            </a:r>
            <a:r>
              <a:rPr lang="en-US" b="1" dirty="0">
                <a:solidFill>
                  <a:srgbClr val="0000FF"/>
                </a:solidFill>
                <a:latin typeface="Courier"/>
                <a:cs typeface="Courier"/>
              </a:rPr>
              <a:t>:</a:t>
            </a:r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   5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Original</a:t>
            </a:r>
            <a:r>
              <a:rPr lang="en-US" b="1" dirty="0">
                <a:solidFill>
                  <a:srgbClr val="0000FF"/>
                </a:solidFill>
                <a:latin typeface="Courier"/>
                <a:cs typeface="Courier"/>
              </a:rPr>
              <a:t>: </a:t>
            </a:r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   HELLO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Cipher</a:t>
            </a:r>
            <a:r>
              <a:rPr lang="en-US" b="1" dirty="0">
                <a:solidFill>
                  <a:srgbClr val="0000FF"/>
                </a:solidFill>
                <a:latin typeface="Courier"/>
                <a:cs typeface="Courier"/>
              </a:rPr>
              <a:t>:   </a:t>
            </a:r>
            <a:r>
              <a:rPr lang="en-US" b="1" dirty="0" smtClean="0">
                <a:solidFill>
                  <a:srgbClr val="0000FF"/>
                </a:solidFill>
                <a:latin typeface="Courier"/>
                <a:cs typeface="Courier"/>
              </a:rPr>
              <a:t>   KHOOR</a:t>
            </a:r>
            <a:endParaRPr lang="en-US" b="1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597067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4"/>
          <p:cNvSpPr>
            <a:spLocks noGrp="1"/>
          </p:cNvSpPr>
          <p:nvPr>
            <p:ph type="title"/>
          </p:nvPr>
        </p:nvSpPr>
        <p:spPr>
          <a:xfrm>
            <a:off x="0" y="166561"/>
            <a:ext cx="9144000" cy="1425514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d</a:t>
            </a:r>
            <a:r>
              <a:rPr lang="en-US" sz="2400" dirty="0" smtClean="0">
                <a:solidFill>
                  <a:srgbClr val="FFFF00"/>
                </a:solidFill>
              </a:rPr>
              <a:t>atascience4all: Basic Background</a:t>
            </a:r>
            <a:r>
              <a:rPr lang="en-US" sz="2400" dirty="0">
                <a:solidFill>
                  <a:srgbClr val="FFFF00"/>
                </a:solidFill>
              </a:rPr>
              <a:t/>
            </a:r>
            <a:br>
              <a:rPr lang="en-US" sz="2400" dirty="0">
                <a:solidFill>
                  <a:srgbClr val="FFFF00"/>
                </a:solidFill>
              </a:rPr>
            </a:br>
            <a:r>
              <a:rPr lang="en-US" sz="4400" dirty="0" smtClean="0">
                <a:latin typeface="Helvetica" charset="0"/>
                <a:ea typeface="ＭＳ Ｐゴシック" charset="0"/>
                <a:cs typeface="ＭＳ Ｐゴシック" charset="0"/>
              </a:rPr>
              <a:t>Workflow as a Composition of Functions</a:t>
            </a:r>
            <a:endParaRPr lang="en-US" sz="4400" dirty="0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194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2309" y="1783048"/>
            <a:ext cx="3203260" cy="498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55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8228013" cy="2622176"/>
          </a:xfrm>
        </p:spPr>
        <p:txBody>
          <a:bodyPr>
            <a:noAutofit/>
          </a:bodyPr>
          <a:lstStyle/>
          <a:p>
            <a:r>
              <a:rPr lang="en-US" sz="4800" dirty="0"/>
              <a:t>PART </a:t>
            </a:r>
            <a:r>
              <a:rPr lang="en-US" sz="4800" dirty="0" smtClean="0"/>
              <a:t>II: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 smtClean="0"/>
              <a:t>Classification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2746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16"/>
            <a:ext cx="8229600" cy="1728716"/>
          </a:xfrm>
        </p:spPr>
        <p:txBody>
          <a:bodyPr/>
          <a:lstStyle/>
          <a:p>
            <a:r>
              <a:rPr lang="en-US" sz="2400" dirty="0" smtClean="0"/>
              <a:t>Part II: 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770095"/>
            <a:ext cx="7662864" cy="3476542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Classification tasks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Building a classifier</a:t>
            </a:r>
            <a:endParaRPr lang="en-US" sz="3600" dirty="0"/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Evaluating a classifier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Classifying Mushrooms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3732638" y="2341867"/>
            <a:ext cx="5117945" cy="3854627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What mushrooms are edible, i.e., not poisonous?</a:t>
            </a:r>
          </a:p>
          <a:p>
            <a:pPr lvl="1"/>
            <a:r>
              <a:rPr lang="en-US" sz="2800" dirty="0" smtClean="0"/>
              <a:t>Book lists many kinds of mushrooms identified as either edible, poisonous, or unknown edibility</a:t>
            </a:r>
          </a:p>
          <a:p>
            <a:pPr lvl="1"/>
            <a:r>
              <a:rPr lang="en-US" sz="2800" dirty="0" smtClean="0"/>
              <a:t>Given a new kind mushroom not listed in the book, is it edible?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72" y="1654964"/>
            <a:ext cx="2736857" cy="5203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96410" y="6558431"/>
            <a:ext cx="3001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archive.ics.uci.edu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/ml/datasets/Mushroom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4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947"/>
            <a:ext cx="8229600" cy="1143000"/>
          </a:xfrm>
        </p:spPr>
        <p:txBody>
          <a:bodyPr/>
          <a:lstStyle/>
          <a:p>
            <a:r>
              <a:rPr lang="en-US" dirty="0" smtClean="0"/>
              <a:t>Classifying Iris Plants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11643" y="2460624"/>
            <a:ext cx="4457953" cy="4162763"/>
          </a:xfrm>
        </p:spPr>
        <p:txBody>
          <a:bodyPr>
            <a:noAutofit/>
          </a:bodyPr>
          <a:lstStyle/>
          <a:p>
            <a:r>
              <a:rPr lang="en-US" sz="2800" dirty="0" smtClean="0"/>
              <a:t>Iris flowers have different sepal and petal shapes:</a:t>
            </a:r>
          </a:p>
          <a:p>
            <a:pPr lvl="1"/>
            <a:r>
              <a:rPr lang="en-US" sz="2400" dirty="0" smtClean="0"/>
              <a:t>Iris </a:t>
            </a:r>
            <a:r>
              <a:rPr lang="en-US" sz="2400" dirty="0" err="1"/>
              <a:t>Setosa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400" dirty="0" smtClean="0"/>
              <a:t>Iris </a:t>
            </a:r>
            <a:r>
              <a:rPr lang="en-US" sz="2400" dirty="0" err="1"/>
              <a:t>Versicolour</a:t>
            </a:r>
            <a:r>
              <a:rPr lang="en-US" sz="2400" dirty="0"/>
              <a:t> </a:t>
            </a:r>
            <a:endParaRPr lang="en-US" sz="2400" dirty="0" smtClean="0"/>
          </a:p>
          <a:p>
            <a:pPr lvl="1"/>
            <a:r>
              <a:rPr lang="en-US" sz="2400" dirty="0" smtClean="0"/>
              <a:t>Iris </a:t>
            </a:r>
            <a:r>
              <a:rPr lang="en-US" sz="2400" dirty="0" err="1" smtClean="0"/>
              <a:t>Virginica</a:t>
            </a:r>
            <a:endParaRPr lang="en-US" sz="2400" dirty="0" smtClean="0"/>
          </a:p>
          <a:p>
            <a:r>
              <a:rPr lang="en-US" sz="2800" dirty="0" smtClean="0"/>
              <a:t>Suppose you are shown lots of examples of each type.  Given a new iris flower, what type is it?</a:t>
            </a:r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304" y="4128556"/>
            <a:ext cx="2587896" cy="2109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71474" y="6381490"/>
            <a:ext cx="26725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Iris_setosa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Iris_versicolor</a:t>
            </a:r>
            <a:endParaRPr lang="en-US" sz="10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Iris_virginica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544" y="1567596"/>
            <a:ext cx="2445496" cy="24454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197" y="2418608"/>
            <a:ext cx="1698667" cy="226488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33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. Classification Tasks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4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6581" y="3157640"/>
            <a:ext cx="5147418" cy="2414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Classification Tasks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252" y="2509898"/>
            <a:ext cx="3848329" cy="362370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Given:</a:t>
            </a:r>
          </a:p>
          <a:p>
            <a:pPr lvl="1"/>
            <a:r>
              <a:rPr lang="en-US" sz="2400" dirty="0" smtClean="0"/>
              <a:t>A set of </a:t>
            </a:r>
            <a:r>
              <a:rPr lang="en-US" sz="2400" dirty="0" smtClean="0">
                <a:solidFill>
                  <a:srgbClr val="FF0000"/>
                </a:solidFill>
              </a:rPr>
              <a:t>classes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Instances (examples)</a:t>
            </a:r>
            <a:r>
              <a:rPr lang="en-US" sz="2400" dirty="0" smtClean="0"/>
              <a:t> of each class</a:t>
            </a:r>
          </a:p>
          <a:p>
            <a:r>
              <a:rPr lang="en-US" sz="2400" dirty="0" smtClean="0"/>
              <a:t>Generate: A method (aka </a:t>
            </a:r>
            <a:r>
              <a:rPr lang="en-US" sz="2400" i="1" dirty="0" smtClean="0">
                <a:solidFill>
                  <a:srgbClr val="FF0000"/>
                </a:solidFill>
              </a:rPr>
              <a:t>model</a:t>
            </a:r>
            <a:r>
              <a:rPr lang="en-US" sz="2400" dirty="0" smtClean="0"/>
              <a:t>) that when given a new instance it will determine its class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269" y="6540151"/>
            <a:ext cx="5644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http://</a:t>
            </a:r>
            <a:r>
              <a:rPr lang="en-US" sz="1400" dirty="0" err="1">
                <a:solidFill>
                  <a:srgbClr val="7F7F7F"/>
                </a:solidFill>
              </a:rPr>
              <a:t>www.business-insight.com</a:t>
            </a:r>
            <a:r>
              <a:rPr lang="en-US" sz="1400" dirty="0">
                <a:solidFill>
                  <a:srgbClr val="7F7F7F"/>
                </a:solidFill>
              </a:rPr>
              <a:t>/html/intelligence/</a:t>
            </a:r>
            <a:r>
              <a:rPr lang="en-US" sz="1400" dirty="0" err="1">
                <a:solidFill>
                  <a:srgbClr val="7F7F7F"/>
                </a:solidFill>
              </a:rPr>
              <a:t>bi_overfitting.html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84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1666"/>
            <a:ext cx="8229600" cy="597972"/>
          </a:xfrm>
        </p:spPr>
        <p:txBody>
          <a:bodyPr/>
          <a:lstStyle/>
          <a:p>
            <a:r>
              <a:rPr lang="en-US" dirty="0" smtClean="0"/>
              <a:t>Intended Audience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90536" y="2624667"/>
            <a:ext cx="7708369" cy="3951971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</a:rPr>
              <a:t>Computational thinking</a:t>
            </a:r>
            <a:r>
              <a:rPr lang="en-US" sz="2800" dirty="0" smtClean="0"/>
              <a:t>: a new way to approach problems through computing </a:t>
            </a:r>
          </a:p>
          <a:p>
            <a:pPr lvl="1"/>
            <a:r>
              <a:rPr lang="en-US" sz="2800" dirty="0"/>
              <a:t>A</a:t>
            </a:r>
            <a:r>
              <a:rPr lang="en-US" sz="2800" dirty="0" smtClean="0"/>
              <a:t>bstraction, decomposition, </a:t>
            </a:r>
            <a:r>
              <a:rPr lang="en-US" sz="2800" dirty="0" smtClean="0"/>
              <a:t>modularity,…</a:t>
            </a:r>
            <a:endParaRPr lang="en-US" sz="2800" dirty="0" smtClean="0"/>
          </a:p>
          <a:p>
            <a:r>
              <a:rPr lang="en-US" sz="2800" b="1" dirty="0" smtClean="0">
                <a:solidFill>
                  <a:srgbClr val="FEA022"/>
                </a:solidFill>
              </a:rPr>
              <a:t>Data science</a:t>
            </a:r>
            <a:r>
              <a:rPr lang="en-US" sz="2800" dirty="0" smtClean="0"/>
              <a:t>: a cross-disciplinary approach to solving data-rich problems</a:t>
            </a:r>
          </a:p>
          <a:p>
            <a:pPr lvl="1"/>
            <a:r>
              <a:rPr lang="en-US" sz="2800" dirty="0" smtClean="0"/>
              <a:t>Machine learning, large-scale computing, semantic </a:t>
            </a:r>
            <a:r>
              <a:rPr lang="en-US" sz="2800" dirty="0" smtClean="0"/>
              <a:t>metadata, workflows,…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40663" y="1088820"/>
            <a:ext cx="7658243" cy="120032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esigned for students with no programming background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who want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to have literacy in data and computing to better approach data science projects</a:t>
            </a:r>
          </a:p>
        </p:txBody>
      </p:sp>
    </p:spTree>
    <p:extLst>
      <p:ext uri="{BB962C8B-B14F-4D97-AF65-F5344CB8AC3E}">
        <p14:creationId xmlns:p14="http://schemas.microsoft.com/office/powerpoint/2010/main" val="16881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Given:</a:t>
            </a:r>
          </a:p>
          <a:p>
            <a:pPr lvl="1"/>
            <a:r>
              <a:rPr lang="en-US" sz="2400" dirty="0" smtClean="0"/>
              <a:t>A set of classes</a:t>
            </a:r>
          </a:p>
          <a:p>
            <a:pPr lvl="1"/>
            <a:r>
              <a:rPr lang="en-US" sz="2400" dirty="0" smtClean="0"/>
              <a:t>Instances of each class</a:t>
            </a:r>
          </a:p>
          <a:p>
            <a:r>
              <a:rPr lang="en-US" sz="2400" dirty="0" smtClean="0"/>
              <a:t>Generate: A method that when given a new instance it will determine its class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Instances are described as a set of </a:t>
            </a:r>
            <a:r>
              <a:rPr lang="en-US" sz="2400" i="1" dirty="0" smtClean="0">
                <a:solidFill>
                  <a:srgbClr val="FF0000"/>
                </a:solidFill>
              </a:rPr>
              <a:t>features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or </a:t>
            </a:r>
            <a:r>
              <a:rPr lang="en-US" sz="2400" i="1" dirty="0" smtClean="0">
                <a:solidFill>
                  <a:srgbClr val="FF0000"/>
                </a:solidFill>
              </a:rPr>
              <a:t>attributes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and their </a:t>
            </a:r>
            <a:r>
              <a:rPr lang="en-US" sz="2400" i="1" dirty="0" smtClean="0">
                <a:solidFill>
                  <a:srgbClr val="FF0000"/>
                </a:solidFill>
              </a:rPr>
              <a:t>values</a:t>
            </a:r>
          </a:p>
          <a:p>
            <a:r>
              <a:rPr lang="en-US" sz="2400" dirty="0" smtClean="0"/>
              <a:t>The class that the instance belongs to is also called its “</a:t>
            </a:r>
            <a:r>
              <a:rPr lang="en-US" sz="2400" i="1" dirty="0" smtClean="0">
                <a:solidFill>
                  <a:srgbClr val="FF0000"/>
                </a:solidFill>
              </a:rPr>
              <a:t>label</a:t>
            </a:r>
            <a:r>
              <a:rPr lang="en-US" sz="2400" dirty="0" smtClean="0"/>
              <a:t>”</a:t>
            </a:r>
          </a:p>
          <a:p>
            <a:pPr lvl="1"/>
            <a:r>
              <a:rPr lang="en-US" sz="2400" dirty="0" smtClean="0"/>
              <a:t>Input is a set of “</a:t>
            </a:r>
            <a:r>
              <a:rPr lang="en-US" sz="2400" dirty="0" smtClean="0">
                <a:solidFill>
                  <a:srgbClr val="FF0000"/>
                </a:solidFill>
              </a:rPr>
              <a:t>labeled instances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09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5603526" cy="1143000"/>
          </a:xfrm>
        </p:spPr>
        <p:txBody>
          <a:bodyPr/>
          <a:lstStyle/>
          <a:p>
            <a:r>
              <a:rPr lang="en-US" dirty="0" smtClean="0"/>
              <a:t>Possible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744053"/>
            <a:ext cx="8686799" cy="4709828"/>
          </a:xfrm>
          <a:solidFill>
            <a:srgbClr val="D9D9D9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>
                <a:latin typeface="Arial Narrow"/>
                <a:cs typeface="Arial Narrow"/>
              </a:rPr>
              <a:t>1. cap-shape: bell=</a:t>
            </a:r>
            <a:r>
              <a:rPr lang="en-US" sz="1400" b="1" dirty="0" err="1" smtClean="0">
                <a:latin typeface="Arial Narrow"/>
                <a:cs typeface="Arial Narrow"/>
              </a:rPr>
              <a:t>b,conical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c,convex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x,flat</a:t>
            </a:r>
            <a:r>
              <a:rPr lang="en-US" sz="1400" b="1" dirty="0" smtClean="0">
                <a:latin typeface="Arial Narrow"/>
                <a:cs typeface="Arial Narrow"/>
              </a:rPr>
              <a:t>=f, knobbed=</a:t>
            </a:r>
            <a:r>
              <a:rPr lang="en-US" sz="1400" b="1" dirty="0" err="1" smtClean="0">
                <a:latin typeface="Arial Narrow"/>
                <a:cs typeface="Arial Narrow"/>
              </a:rPr>
              <a:t>k,sunken</a:t>
            </a:r>
            <a:r>
              <a:rPr lang="en-US" sz="1400" b="1" dirty="0" smtClean="0">
                <a:latin typeface="Arial Narrow"/>
                <a:cs typeface="Arial Narrow"/>
              </a:rPr>
              <a:t>=s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2. cap-surface: fibrous=</a:t>
            </a:r>
            <a:r>
              <a:rPr lang="en-US" sz="1400" b="1" dirty="0" err="1" smtClean="0">
                <a:latin typeface="Arial Narrow"/>
                <a:cs typeface="Arial Narrow"/>
              </a:rPr>
              <a:t>f,grooves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g,scaly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y,smooth</a:t>
            </a:r>
            <a:r>
              <a:rPr lang="en-US" sz="1400" b="1" dirty="0" smtClean="0">
                <a:latin typeface="Arial Narrow"/>
                <a:cs typeface="Arial Narrow"/>
              </a:rPr>
              <a:t>=s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3. cap-color: brown=</a:t>
            </a:r>
            <a:r>
              <a:rPr lang="en-US" sz="1400" b="1" dirty="0" err="1" smtClean="0">
                <a:latin typeface="Arial Narrow"/>
                <a:cs typeface="Arial Narrow"/>
              </a:rPr>
              <a:t>n,buff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b,cinnamon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c,gray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g,green</a:t>
            </a:r>
            <a:r>
              <a:rPr lang="en-US" sz="1400" b="1" dirty="0" smtClean="0">
                <a:latin typeface="Arial Narrow"/>
                <a:cs typeface="Arial Narrow"/>
              </a:rPr>
              <a:t>=r, pink=</a:t>
            </a:r>
            <a:r>
              <a:rPr lang="en-US" sz="1400" b="1" dirty="0" err="1" smtClean="0">
                <a:latin typeface="Arial Narrow"/>
                <a:cs typeface="Arial Narrow"/>
              </a:rPr>
              <a:t>p,purple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u,red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e,white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w,yellow</a:t>
            </a:r>
            <a:r>
              <a:rPr lang="en-US" sz="1400" b="1" dirty="0" smtClean="0">
                <a:latin typeface="Arial Narrow"/>
                <a:cs typeface="Arial Narrow"/>
              </a:rPr>
              <a:t>=y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4. bruises?: bruises=</a:t>
            </a:r>
            <a:r>
              <a:rPr lang="en-US" sz="1400" b="1" dirty="0" err="1" smtClean="0">
                <a:latin typeface="Arial Narrow"/>
                <a:cs typeface="Arial Narrow"/>
              </a:rPr>
              <a:t>t,no</a:t>
            </a:r>
            <a:r>
              <a:rPr lang="en-US" sz="1400" b="1" dirty="0" smtClean="0">
                <a:latin typeface="Arial Narrow"/>
                <a:cs typeface="Arial Narrow"/>
              </a:rPr>
              <a:t>=f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5. odor: almond=</a:t>
            </a:r>
            <a:r>
              <a:rPr lang="en-US" sz="1400" b="1" dirty="0" err="1" smtClean="0">
                <a:latin typeface="Arial Narrow"/>
                <a:cs typeface="Arial Narrow"/>
              </a:rPr>
              <a:t>a,anise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l,creosote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c,fishy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y,foul</a:t>
            </a:r>
            <a:r>
              <a:rPr lang="en-US" sz="1400" b="1" dirty="0" smtClean="0">
                <a:latin typeface="Arial Narrow"/>
                <a:cs typeface="Arial Narrow"/>
              </a:rPr>
              <a:t>=f, musty=</a:t>
            </a:r>
            <a:r>
              <a:rPr lang="en-US" sz="1400" b="1" dirty="0" err="1" smtClean="0">
                <a:latin typeface="Arial Narrow"/>
                <a:cs typeface="Arial Narrow"/>
              </a:rPr>
              <a:t>m,none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n,pungent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p,spicy</a:t>
            </a:r>
            <a:r>
              <a:rPr lang="en-US" sz="1400" b="1" dirty="0" smtClean="0">
                <a:latin typeface="Arial Narrow"/>
                <a:cs typeface="Arial Narrow"/>
              </a:rPr>
              <a:t>=s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6. gill-attachment: attached=</a:t>
            </a:r>
            <a:r>
              <a:rPr lang="en-US" sz="1400" b="1" dirty="0" err="1" smtClean="0">
                <a:latin typeface="Arial Narrow"/>
                <a:cs typeface="Arial Narrow"/>
              </a:rPr>
              <a:t>a,descending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d,free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f,notched</a:t>
            </a:r>
            <a:r>
              <a:rPr lang="en-US" sz="1400" b="1" dirty="0" smtClean="0">
                <a:latin typeface="Arial Narrow"/>
                <a:cs typeface="Arial Narrow"/>
              </a:rPr>
              <a:t>=n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7. gill-spacing: close=</a:t>
            </a:r>
            <a:r>
              <a:rPr lang="en-US" sz="1400" b="1" dirty="0" err="1" smtClean="0">
                <a:latin typeface="Arial Narrow"/>
                <a:cs typeface="Arial Narrow"/>
              </a:rPr>
              <a:t>c,crowded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w,distant</a:t>
            </a:r>
            <a:r>
              <a:rPr lang="en-US" sz="1400" b="1" dirty="0" smtClean="0">
                <a:latin typeface="Arial Narrow"/>
                <a:cs typeface="Arial Narrow"/>
              </a:rPr>
              <a:t>=d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8. gill-size: broad=</a:t>
            </a:r>
            <a:r>
              <a:rPr lang="en-US" sz="1400" b="1" dirty="0" err="1" smtClean="0">
                <a:latin typeface="Arial Narrow"/>
                <a:cs typeface="Arial Narrow"/>
              </a:rPr>
              <a:t>b,narrow</a:t>
            </a:r>
            <a:r>
              <a:rPr lang="en-US" sz="1400" b="1" dirty="0" smtClean="0">
                <a:latin typeface="Arial Narrow"/>
                <a:cs typeface="Arial Narrow"/>
              </a:rPr>
              <a:t>=n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9. gill-color: black=</a:t>
            </a:r>
            <a:r>
              <a:rPr lang="en-US" sz="1400" b="1" dirty="0" err="1" smtClean="0">
                <a:latin typeface="Arial Narrow"/>
                <a:cs typeface="Arial Narrow"/>
              </a:rPr>
              <a:t>k,brown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n,buff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b,chocolate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h,gray</a:t>
            </a:r>
            <a:r>
              <a:rPr lang="en-US" sz="1400" b="1" dirty="0" smtClean="0">
                <a:latin typeface="Arial Narrow"/>
                <a:cs typeface="Arial Narrow"/>
              </a:rPr>
              <a:t>=g, green=</a:t>
            </a:r>
            <a:r>
              <a:rPr lang="en-US" sz="1400" b="1" dirty="0" err="1" smtClean="0">
                <a:latin typeface="Arial Narrow"/>
                <a:cs typeface="Arial Narrow"/>
              </a:rPr>
              <a:t>r,orange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o,pink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p,purple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u,red</a:t>
            </a:r>
            <a:r>
              <a:rPr lang="en-US" sz="1400" b="1" dirty="0" smtClean="0">
                <a:latin typeface="Arial Narrow"/>
                <a:cs typeface="Arial Narrow"/>
              </a:rPr>
              <a:t>=e, white=</a:t>
            </a:r>
            <a:r>
              <a:rPr lang="en-US" sz="1400" b="1" dirty="0" err="1" smtClean="0">
                <a:latin typeface="Arial Narrow"/>
                <a:cs typeface="Arial Narrow"/>
              </a:rPr>
              <a:t>w,yellow</a:t>
            </a:r>
            <a:r>
              <a:rPr lang="en-US" sz="1400" b="1" dirty="0" smtClean="0">
                <a:latin typeface="Arial Narrow"/>
                <a:cs typeface="Arial Narrow"/>
              </a:rPr>
              <a:t>=y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10. stalk-shape: enlarging=</a:t>
            </a:r>
            <a:r>
              <a:rPr lang="en-US" sz="1400" b="1" dirty="0" err="1" smtClean="0">
                <a:latin typeface="Arial Narrow"/>
                <a:cs typeface="Arial Narrow"/>
              </a:rPr>
              <a:t>e,tapering</a:t>
            </a:r>
            <a:r>
              <a:rPr lang="en-US" sz="1400" b="1" dirty="0" smtClean="0">
                <a:latin typeface="Arial Narrow"/>
                <a:cs typeface="Arial Narrow"/>
              </a:rPr>
              <a:t>=t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11. stalk-root: bulbous=</a:t>
            </a:r>
            <a:r>
              <a:rPr lang="en-US" sz="1400" b="1" dirty="0" err="1" smtClean="0">
                <a:latin typeface="Arial Narrow"/>
                <a:cs typeface="Arial Narrow"/>
              </a:rPr>
              <a:t>b,club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c,cup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u,equal</a:t>
            </a:r>
            <a:r>
              <a:rPr lang="en-US" sz="1400" b="1" dirty="0" smtClean="0">
                <a:latin typeface="Arial Narrow"/>
                <a:cs typeface="Arial Narrow"/>
              </a:rPr>
              <a:t>=e, </a:t>
            </a:r>
            <a:r>
              <a:rPr lang="en-US" sz="1400" b="1" dirty="0" err="1" smtClean="0">
                <a:latin typeface="Arial Narrow"/>
                <a:cs typeface="Arial Narrow"/>
              </a:rPr>
              <a:t>rhizomorphs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z,rooted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r,missing</a:t>
            </a:r>
            <a:r>
              <a:rPr lang="en-US" sz="1400" b="1" dirty="0" smtClean="0">
                <a:latin typeface="Arial Narrow"/>
                <a:cs typeface="Arial Narrow"/>
              </a:rPr>
              <a:t>=?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12. stalk-surface-above-ring: fibrous=</a:t>
            </a:r>
            <a:r>
              <a:rPr lang="en-US" sz="1400" b="1" dirty="0" err="1" smtClean="0">
                <a:latin typeface="Arial Narrow"/>
                <a:cs typeface="Arial Narrow"/>
              </a:rPr>
              <a:t>f,scaly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y,silky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k,smooth</a:t>
            </a:r>
            <a:r>
              <a:rPr lang="en-US" sz="1400" b="1" dirty="0" smtClean="0">
                <a:latin typeface="Arial Narrow"/>
                <a:cs typeface="Arial Narrow"/>
              </a:rPr>
              <a:t>=s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13. stalk-surface-below-ring: fibrous=</a:t>
            </a:r>
            <a:r>
              <a:rPr lang="en-US" sz="1400" b="1" dirty="0" err="1" smtClean="0">
                <a:latin typeface="Arial Narrow"/>
                <a:cs typeface="Arial Narrow"/>
              </a:rPr>
              <a:t>f,scaly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y,silky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k,smooth</a:t>
            </a:r>
            <a:r>
              <a:rPr lang="en-US" sz="1400" b="1" dirty="0" smtClean="0">
                <a:latin typeface="Arial Narrow"/>
                <a:cs typeface="Arial Narrow"/>
              </a:rPr>
              <a:t>=s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14. stalk-color-above-ring: brown=</a:t>
            </a:r>
            <a:r>
              <a:rPr lang="en-US" sz="1400" b="1" dirty="0" err="1" smtClean="0">
                <a:latin typeface="Arial Narrow"/>
                <a:cs typeface="Arial Narrow"/>
              </a:rPr>
              <a:t>n,buff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b,cinnamon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c,gray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g,orange</a:t>
            </a:r>
            <a:r>
              <a:rPr lang="en-US" sz="1400" b="1" dirty="0" smtClean="0">
                <a:latin typeface="Arial Narrow"/>
                <a:cs typeface="Arial Narrow"/>
              </a:rPr>
              <a:t>=o, pink=</a:t>
            </a:r>
            <a:r>
              <a:rPr lang="en-US" sz="1400" b="1" dirty="0" err="1" smtClean="0">
                <a:latin typeface="Arial Narrow"/>
                <a:cs typeface="Arial Narrow"/>
              </a:rPr>
              <a:t>p,red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e,white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w,yellow</a:t>
            </a:r>
            <a:r>
              <a:rPr lang="en-US" sz="1400" b="1" dirty="0" smtClean="0">
                <a:latin typeface="Arial Narrow"/>
                <a:cs typeface="Arial Narrow"/>
              </a:rPr>
              <a:t>=y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15. stalk-color-below-ring: brown=</a:t>
            </a:r>
            <a:r>
              <a:rPr lang="en-US" sz="1400" b="1" dirty="0" err="1" smtClean="0">
                <a:latin typeface="Arial Narrow"/>
                <a:cs typeface="Arial Narrow"/>
              </a:rPr>
              <a:t>n,buff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b,cinnamon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c,gray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g,orange</a:t>
            </a:r>
            <a:r>
              <a:rPr lang="en-US" sz="1400" b="1" dirty="0" smtClean="0">
                <a:latin typeface="Arial Narrow"/>
                <a:cs typeface="Arial Narrow"/>
              </a:rPr>
              <a:t>=o, pink=</a:t>
            </a:r>
            <a:r>
              <a:rPr lang="en-US" sz="1400" b="1" dirty="0" err="1" smtClean="0">
                <a:latin typeface="Arial Narrow"/>
                <a:cs typeface="Arial Narrow"/>
              </a:rPr>
              <a:t>p,red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e,white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w,yellow</a:t>
            </a:r>
            <a:r>
              <a:rPr lang="en-US" sz="1400" b="1" dirty="0" smtClean="0">
                <a:latin typeface="Arial Narrow"/>
                <a:cs typeface="Arial Narrow"/>
              </a:rPr>
              <a:t>=y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16. veil-type: partial=</a:t>
            </a:r>
            <a:r>
              <a:rPr lang="en-US" sz="1400" b="1" dirty="0" err="1" smtClean="0">
                <a:latin typeface="Arial Narrow"/>
                <a:cs typeface="Arial Narrow"/>
              </a:rPr>
              <a:t>p,universal</a:t>
            </a:r>
            <a:r>
              <a:rPr lang="en-US" sz="1400" b="1" dirty="0" smtClean="0">
                <a:latin typeface="Arial Narrow"/>
                <a:cs typeface="Arial Narrow"/>
              </a:rPr>
              <a:t>=u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17. veil-color: brown=</a:t>
            </a:r>
            <a:r>
              <a:rPr lang="en-US" sz="1400" b="1" dirty="0" err="1" smtClean="0">
                <a:latin typeface="Arial Narrow"/>
                <a:cs typeface="Arial Narrow"/>
              </a:rPr>
              <a:t>n,orange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o,white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w,yellow</a:t>
            </a:r>
            <a:r>
              <a:rPr lang="en-US" sz="1400" b="1" dirty="0" smtClean="0">
                <a:latin typeface="Arial Narrow"/>
                <a:cs typeface="Arial Narrow"/>
              </a:rPr>
              <a:t>=y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18. ring-number: none=</a:t>
            </a:r>
            <a:r>
              <a:rPr lang="en-US" sz="1400" b="1" dirty="0" err="1" smtClean="0">
                <a:latin typeface="Arial Narrow"/>
                <a:cs typeface="Arial Narrow"/>
              </a:rPr>
              <a:t>n,one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o,two</a:t>
            </a:r>
            <a:r>
              <a:rPr lang="en-US" sz="1400" b="1" dirty="0" smtClean="0">
                <a:latin typeface="Arial Narrow"/>
                <a:cs typeface="Arial Narrow"/>
              </a:rPr>
              <a:t>=t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19. ring-type: cobwebby=</a:t>
            </a:r>
            <a:r>
              <a:rPr lang="en-US" sz="1400" b="1" dirty="0" err="1" smtClean="0">
                <a:latin typeface="Arial Narrow"/>
                <a:cs typeface="Arial Narrow"/>
              </a:rPr>
              <a:t>c,evanescent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e,flaring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f,large</a:t>
            </a:r>
            <a:r>
              <a:rPr lang="en-US" sz="1400" b="1" dirty="0" smtClean="0">
                <a:latin typeface="Arial Narrow"/>
                <a:cs typeface="Arial Narrow"/>
              </a:rPr>
              <a:t>=l, none=</a:t>
            </a:r>
            <a:r>
              <a:rPr lang="en-US" sz="1400" b="1" dirty="0" err="1" smtClean="0">
                <a:latin typeface="Arial Narrow"/>
                <a:cs typeface="Arial Narrow"/>
              </a:rPr>
              <a:t>n,pendant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p,sheathing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s,zone</a:t>
            </a:r>
            <a:r>
              <a:rPr lang="en-US" sz="1400" b="1" dirty="0" smtClean="0">
                <a:latin typeface="Arial Narrow"/>
                <a:cs typeface="Arial Narrow"/>
              </a:rPr>
              <a:t>=z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20. spore-print-color: black=</a:t>
            </a:r>
            <a:r>
              <a:rPr lang="en-US" sz="1400" b="1" dirty="0" err="1" smtClean="0">
                <a:latin typeface="Arial Narrow"/>
                <a:cs typeface="Arial Narrow"/>
              </a:rPr>
              <a:t>k,brown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n,buff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b,chocolate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h,green</a:t>
            </a:r>
            <a:r>
              <a:rPr lang="en-US" sz="1400" b="1" dirty="0" smtClean="0">
                <a:latin typeface="Arial Narrow"/>
                <a:cs typeface="Arial Narrow"/>
              </a:rPr>
              <a:t>=r, orange=</a:t>
            </a:r>
            <a:r>
              <a:rPr lang="en-US" sz="1400" b="1" dirty="0" err="1" smtClean="0">
                <a:latin typeface="Arial Narrow"/>
                <a:cs typeface="Arial Narrow"/>
              </a:rPr>
              <a:t>o,purple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u,white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w,yellow</a:t>
            </a:r>
            <a:r>
              <a:rPr lang="en-US" sz="1400" b="1" dirty="0" smtClean="0">
                <a:latin typeface="Arial Narrow"/>
                <a:cs typeface="Arial Narrow"/>
              </a:rPr>
              <a:t>=y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21. population: abundant=</a:t>
            </a:r>
            <a:r>
              <a:rPr lang="en-US" sz="1400" b="1" dirty="0" err="1" smtClean="0">
                <a:latin typeface="Arial Narrow"/>
                <a:cs typeface="Arial Narrow"/>
              </a:rPr>
              <a:t>a,clustered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c,numerous</a:t>
            </a:r>
            <a:r>
              <a:rPr lang="en-US" sz="1400" b="1" dirty="0" smtClean="0">
                <a:latin typeface="Arial Narrow"/>
                <a:cs typeface="Arial Narrow"/>
              </a:rPr>
              <a:t>=n, scattered=</a:t>
            </a:r>
            <a:r>
              <a:rPr lang="en-US" sz="1400" b="1" dirty="0" err="1" smtClean="0">
                <a:latin typeface="Arial Narrow"/>
                <a:cs typeface="Arial Narrow"/>
              </a:rPr>
              <a:t>s,several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v,solitary</a:t>
            </a:r>
            <a:r>
              <a:rPr lang="en-US" sz="1400" b="1" dirty="0" smtClean="0">
                <a:latin typeface="Arial Narrow"/>
                <a:cs typeface="Arial Narrow"/>
              </a:rPr>
              <a:t>=y </a:t>
            </a:r>
            <a:br>
              <a:rPr lang="en-US" sz="1400" b="1" dirty="0" smtClean="0">
                <a:latin typeface="Arial Narrow"/>
                <a:cs typeface="Arial Narrow"/>
              </a:rPr>
            </a:br>
            <a:r>
              <a:rPr lang="en-US" sz="1400" b="1" dirty="0" smtClean="0">
                <a:latin typeface="Arial Narrow"/>
                <a:cs typeface="Arial Narrow"/>
              </a:rPr>
              <a:t>22. habitat: grasses=</a:t>
            </a:r>
            <a:r>
              <a:rPr lang="en-US" sz="1400" b="1" dirty="0" err="1" smtClean="0">
                <a:latin typeface="Arial Narrow"/>
                <a:cs typeface="Arial Narrow"/>
              </a:rPr>
              <a:t>g,leaves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l,meadows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m,paths</a:t>
            </a:r>
            <a:r>
              <a:rPr lang="en-US" sz="1400" b="1" dirty="0" smtClean="0">
                <a:latin typeface="Arial Narrow"/>
                <a:cs typeface="Arial Narrow"/>
              </a:rPr>
              <a:t>=p, urban=</a:t>
            </a:r>
            <a:r>
              <a:rPr lang="en-US" sz="1400" b="1" dirty="0" err="1" smtClean="0">
                <a:latin typeface="Arial Narrow"/>
                <a:cs typeface="Arial Narrow"/>
              </a:rPr>
              <a:t>u,waste</a:t>
            </a:r>
            <a:r>
              <a:rPr lang="en-US" sz="1400" b="1" dirty="0" smtClean="0">
                <a:latin typeface="Arial Narrow"/>
                <a:cs typeface="Arial Narrow"/>
              </a:rPr>
              <a:t>=</a:t>
            </a:r>
            <a:r>
              <a:rPr lang="en-US" sz="1400" b="1" dirty="0" err="1" smtClean="0">
                <a:latin typeface="Arial Narrow"/>
                <a:cs typeface="Arial Narrow"/>
              </a:rPr>
              <a:t>w,woods</a:t>
            </a:r>
            <a:r>
              <a:rPr lang="en-US" sz="1400" b="1" dirty="0" smtClean="0">
                <a:latin typeface="Arial Narrow"/>
                <a:cs typeface="Arial Narrow"/>
              </a:rPr>
              <a:t>=d</a:t>
            </a:r>
            <a:endParaRPr lang="en-US" sz="1400" b="1" dirty="0"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851" y="0"/>
            <a:ext cx="2833149" cy="2148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0188" y="6596667"/>
            <a:ext cx="54938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File:Twelve_edible_mushrooms_of_the_United_States.jpg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95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an Instance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30884" y="1552862"/>
            <a:ext cx="6324118" cy="5305138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dirty="0" err="1" smtClean="0"/>
              <a:t>p,x</a:t>
            </a:r>
            <a:r>
              <a:rPr lang="pl-PL" sz="2800" dirty="0" err="1"/>
              <a:t>,s,n,t,p,f,c,n,k,e,e,s,s,w,w,p,w,o,p,k,s,u</a:t>
            </a:r>
            <a:r>
              <a:rPr lang="pl-PL" sz="2800" dirty="0"/>
              <a:t> </a:t>
            </a:r>
            <a:endParaRPr lang="en-US" sz="2800" dirty="0"/>
          </a:p>
          <a:p>
            <a:r>
              <a:rPr lang="pl-PL" sz="2800" dirty="0" smtClean="0"/>
              <a:t>Class: </a:t>
            </a:r>
            <a:r>
              <a:rPr lang="pl-PL" sz="2800" dirty="0" err="1" smtClean="0"/>
              <a:t>poisonous</a:t>
            </a:r>
            <a:r>
              <a:rPr lang="pl-PL" sz="2800" dirty="0" smtClean="0"/>
              <a:t> - p</a:t>
            </a:r>
          </a:p>
          <a:p>
            <a:r>
              <a:rPr lang="pl-PL" sz="2800" dirty="0" smtClean="0"/>
              <a:t>Cap </a:t>
            </a:r>
            <a:r>
              <a:rPr lang="pl-PL" sz="2800" dirty="0" err="1" smtClean="0"/>
              <a:t>shape</a:t>
            </a:r>
            <a:r>
              <a:rPr lang="pl-PL" sz="2800" dirty="0" smtClean="0"/>
              <a:t>: </a:t>
            </a:r>
            <a:r>
              <a:rPr lang="pl-PL" sz="2800" dirty="0" err="1" smtClean="0"/>
              <a:t>convex</a:t>
            </a:r>
            <a:r>
              <a:rPr lang="pl-PL" sz="2800" dirty="0" smtClean="0"/>
              <a:t> – x</a:t>
            </a:r>
          </a:p>
          <a:p>
            <a:r>
              <a:rPr lang="pl-PL" sz="2800" dirty="0" smtClean="0"/>
              <a:t>Cap </a:t>
            </a:r>
            <a:r>
              <a:rPr lang="pl-PL" sz="2800" dirty="0" err="1" smtClean="0"/>
              <a:t>surface</a:t>
            </a:r>
            <a:r>
              <a:rPr lang="pl-PL" sz="2800" dirty="0" smtClean="0"/>
              <a:t>: </a:t>
            </a:r>
            <a:r>
              <a:rPr lang="pl-PL" sz="2800" dirty="0" err="1" smtClean="0"/>
              <a:t>smooth</a:t>
            </a:r>
            <a:r>
              <a:rPr lang="pl-PL" sz="2800" dirty="0" smtClean="0"/>
              <a:t> – s</a:t>
            </a:r>
          </a:p>
          <a:p>
            <a:r>
              <a:rPr lang="pl-PL" sz="2800" dirty="0" smtClean="0"/>
              <a:t>Cap </a:t>
            </a:r>
            <a:r>
              <a:rPr lang="pl-PL" sz="2800" dirty="0" err="1" smtClean="0"/>
              <a:t>color</a:t>
            </a:r>
            <a:r>
              <a:rPr lang="pl-PL" sz="2800" dirty="0" smtClean="0"/>
              <a:t>: </a:t>
            </a:r>
            <a:r>
              <a:rPr lang="pl-PL" sz="2800" dirty="0" err="1" smtClean="0"/>
              <a:t>brown</a:t>
            </a:r>
            <a:r>
              <a:rPr lang="pl-PL" sz="2800" dirty="0" smtClean="0"/>
              <a:t> – n</a:t>
            </a:r>
          </a:p>
          <a:p>
            <a:r>
              <a:rPr lang="pl-PL" sz="2800" dirty="0" err="1" smtClean="0"/>
              <a:t>Bruises</a:t>
            </a:r>
            <a:r>
              <a:rPr lang="pl-PL" sz="2800" dirty="0" smtClean="0"/>
              <a:t>: </a:t>
            </a:r>
            <a:r>
              <a:rPr lang="pl-PL" sz="2800" dirty="0" err="1" smtClean="0"/>
              <a:t>true</a:t>
            </a:r>
            <a:r>
              <a:rPr lang="pl-PL" sz="2800" dirty="0" smtClean="0"/>
              <a:t> – t</a:t>
            </a:r>
          </a:p>
          <a:p>
            <a:r>
              <a:rPr lang="pl-PL" sz="2800" dirty="0" err="1" smtClean="0"/>
              <a:t>Odor</a:t>
            </a:r>
            <a:r>
              <a:rPr lang="pl-PL" sz="2800" dirty="0" smtClean="0"/>
              <a:t>: </a:t>
            </a:r>
            <a:r>
              <a:rPr lang="pl-PL" sz="2800" dirty="0" err="1" smtClean="0"/>
              <a:t>pungent</a:t>
            </a:r>
            <a:r>
              <a:rPr lang="pl-PL" sz="2800" dirty="0" smtClean="0"/>
              <a:t> – p</a:t>
            </a:r>
          </a:p>
          <a:p>
            <a:r>
              <a:rPr lang="pl-PL" sz="2800" dirty="0" smtClean="0"/>
              <a:t>…</a:t>
            </a:r>
            <a:endParaRPr lang="pl-PL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133" y="2472281"/>
            <a:ext cx="3492500" cy="2324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6574" y="6596667"/>
            <a:ext cx="46474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Edible_mushroom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#/media/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File:Lepista_nuda.jpg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6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Iris Classification:</a:t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i="1" dirty="0" smtClean="0">
                <a:solidFill>
                  <a:srgbClr val="FF0000"/>
                </a:solidFill>
              </a:rPr>
              <a:t>Continuous</a:t>
            </a:r>
            <a:r>
              <a:rPr lang="en-US" dirty="0" smtClean="0"/>
              <a:t>” Feature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520" y="2418607"/>
            <a:ext cx="4050792" cy="4143519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1. sepal length in cm </a:t>
            </a:r>
            <a:br>
              <a:rPr lang="en-US" sz="3200" dirty="0"/>
            </a:br>
            <a:r>
              <a:rPr lang="en-US" sz="3200" dirty="0"/>
              <a:t>2. sepal width in cm </a:t>
            </a:r>
            <a:br>
              <a:rPr lang="en-US" sz="3200" dirty="0"/>
            </a:br>
            <a:r>
              <a:rPr lang="en-US" sz="3200" dirty="0"/>
              <a:t>3. petal length in cm </a:t>
            </a:r>
            <a:br>
              <a:rPr lang="en-US" sz="3200" dirty="0"/>
            </a:br>
            <a:r>
              <a:rPr lang="en-US" sz="3200" dirty="0"/>
              <a:t>4. petal width in cm </a:t>
            </a:r>
            <a:br>
              <a:rPr lang="en-US" sz="3200" dirty="0"/>
            </a:br>
            <a:r>
              <a:rPr lang="en-US" sz="3200" dirty="0"/>
              <a:t>5. class: </a:t>
            </a:r>
            <a:br>
              <a:rPr lang="en-US" sz="3200" dirty="0"/>
            </a:br>
            <a:r>
              <a:rPr lang="en-US" sz="3200" dirty="0"/>
              <a:t>-- Iris </a:t>
            </a:r>
            <a:r>
              <a:rPr lang="en-US" sz="3200" dirty="0" err="1"/>
              <a:t>Setosa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-- Iris </a:t>
            </a:r>
            <a:r>
              <a:rPr lang="en-US" sz="3200" dirty="0" err="1"/>
              <a:t>Versicolour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-- Iris </a:t>
            </a:r>
            <a:r>
              <a:rPr lang="en-US" sz="3200" dirty="0" err="1"/>
              <a:t>Virginica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665" y="2611204"/>
            <a:ext cx="4293335" cy="39509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78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Many Instances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11643" y="2174546"/>
            <a:ext cx="6079967" cy="4291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dirty="0" err="1"/>
              <a:t>p,x,s,n,t,p,f,c,n,k,e,e,s,s,w,w,p,w,o,p,k,s,u</a:t>
            </a:r>
            <a:r>
              <a:rPr lang="pl-PL" sz="2400" dirty="0"/>
              <a:t> </a:t>
            </a:r>
            <a:r>
              <a:rPr lang="pl-PL" sz="2400" dirty="0" err="1"/>
              <a:t>e,x,s,y,t,a,f,c,b,k,e,c,s,s,w,w,p,w,o,p,n,n,g</a:t>
            </a:r>
            <a:r>
              <a:rPr lang="pl-PL" sz="2400" dirty="0"/>
              <a:t> </a:t>
            </a:r>
            <a:r>
              <a:rPr lang="pl-PL" sz="2400" dirty="0" err="1"/>
              <a:t>e,b,s,w,t,l,f,c,b,n,e,c,s,s,w,w,p,w,o,p,n,n,m</a:t>
            </a:r>
            <a:r>
              <a:rPr lang="pl-PL" sz="2400" dirty="0"/>
              <a:t> </a:t>
            </a:r>
            <a:r>
              <a:rPr lang="pl-PL" sz="2400" dirty="0" err="1"/>
              <a:t>p,x,y,w,t,p,f,c,n,n,e,e,s,s,w,w,p,w,o,p,k,s,u</a:t>
            </a:r>
            <a:r>
              <a:rPr lang="pl-PL" sz="2400" dirty="0"/>
              <a:t> </a:t>
            </a:r>
            <a:r>
              <a:rPr lang="pl-PL" sz="2400" dirty="0" err="1"/>
              <a:t>e,x,s,g,f,n,f,w,b,k,t,e,s,s,w,w,p,w,o,e,n,a,g</a:t>
            </a:r>
            <a:r>
              <a:rPr lang="pl-PL" sz="2400" dirty="0"/>
              <a:t> </a:t>
            </a:r>
            <a:r>
              <a:rPr lang="pl-PL" sz="2400" dirty="0" err="1"/>
              <a:t>e,x,y,y,t,a,f,c,b,n,e,c,s,s,w,w,p,w,o,p,k,n,g</a:t>
            </a:r>
            <a:r>
              <a:rPr lang="pl-PL" sz="2400" dirty="0"/>
              <a:t> </a:t>
            </a:r>
            <a:r>
              <a:rPr lang="pl-PL" sz="2400" dirty="0" err="1"/>
              <a:t>e,b,s,w,t,a,f,c,b,g,e,c,s,s,w,w,p,w,o,p,k,n,m</a:t>
            </a:r>
            <a:r>
              <a:rPr lang="pl-PL" sz="2400" dirty="0"/>
              <a:t> </a:t>
            </a:r>
            <a:r>
              <a:rPr lang="pl-PL" sz="2400" dirty="0" err="1"/>
              <a:t>e,b,y,w,t,l,f,c,b,n,e,c,s,s,w,w,p,w,o,p,n,s,m</a:t>
            </a:r>
            <a:r>
              <a:rPr lang="pl-PL" sz="2400" dirty="0"/>
              <a:t> </a:t>
            </a:r>
            <a:r>
              <a:rPr lang="pl-PL" sz="2400" dirty="0" err="1"/>
              <a:t>p,x,y,w,t,p,f,c,n,p,e,e,s,s,w,w,p,w,o,p,k,v,g</a:t>
            </a:r>
            <a:r>
              <a:rPr lang="pl-PL" sz="2400" dirty="0"/>
              <a:t> </a:t>
            </a:r>
            <a:r>
              <a:rPr lang="pl-PL" sz="2400" dirty="0" err="1"/>
              <a:t>e,b,s,y,t,a,f,c,b,g,e,c,s,s,w,w,p,w,o,p,k,s,m</a:t>
            </a:r>
            <a:r>
              <a:rPr lang="pl-PL" sz="2400" dirty="0"/>
              <a:t> </a:t>
            </a:r>
            <a:r>
              <a:rPr lang="pl-PL" sz="2400" dirty="0" err="1"/>
              <a:t>e,x,y,y,t,l,f,c,b,g,e,c,s,s,w,w,p,w,o,p,n,n,g</a:t>
            </a:r>
            <a:r>
              <a:rPr lang="pl-PL" sz="2400" dirty="0"/>
              <a:t> </a:t>
            </a:r>
            <a:r>
              <a:rPr lang="pl-PL" sz="2400" dirty="0" err="1"/>
              <a:t>e,x,y,y,t,a,f,c,b,n,e,c,s,s,w,w,p,w,o,p,k,s,</a:t>
            </a:r>
            <a:r>
              <a:rPr lang="pl-PL" sz="2400" dirty="0" err="1" smtClean="0"/>
              <a:t>m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174" y="1748763"/>
            <a:ext cx="2723826" cy="47171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3268" y="6596667"/>
            <a:ext cx="54938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File:Twelve_edible_mushrooms_of_the_United_States.jpg</a:t>
            </a:r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2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707"/>
            <a:ext cx="8229600" cy="1019920"/>
          </a:xfrm>
        </p:spPr>
        <p:txBody>
          <a:bodyPr/>
          <a:lstStyle/>
          <a:p>
            <a:r>
              <a:rPr lang="en-US" dirty="0" smtClean="0"/>
              <a:t>Classification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075" y="2223614"/>
            <a:ext cx="4050792" cy="4394131"/>
          </a:xfrm>
        </p:spPr>
        <p:txBody>
          <a:bodyPr>
            <a:noAutofit/>
          </a:bodyPr>
          <a:lstStyle/>
          <a:p>
            <a:r>
              <a:rPr lang="en-US" sz="3200" u="sng" dirty="0" smtClean="0"/>
              <a:t>Given</a:t>
            </a:r>
            <a:r>
              <a:rPr lang="en-US" sz="3200" dirty="0" smtClean="0"/>
              <a:t>: A set of labeled instances</a:t>
            </a:r>
          </a:p>
          <a:p>
            <a:r>
              <a:rPr lang="en-US" sz="3200" u="sng" dirty="0" smtClean="0"/>
              <a:t>Generate</a:t>
            </a:r>
            <a:r>
              <a:rPr lang="en-US" sz="3200" dirty="0" smtClean="0"/>
              <a:t>: A method (aka </a:t>
            </a:r>
            <a:r>
              <a:rPr lang="en-US" sz="3200" i="1" dirty="0" smtClean="0"/>
              <a:t>model</a:t>
            </a:r>
            <a:r>
              <a:rPr lang="en-US" sz="3200" dirty="0" smtClean="0"/>
              <a:t>) that when given a new instance it will hypothesize its class </a:t>
            </a:r>
          </a:p>
        </p:txBody>
      </p:sp>
      <p:sp>
        <p:nvSpPr>
          <p:cNvPr id="8" name="Rectangle 7"/>
          <p:cNvSpPr/>
          <p:nvPr/>
        </p:nvSpPr>
        <p:spPr>
          <a:xfrm>
            <a:off x="4637698" y="2949113"/>
            <a:ext cx="2058723" cy="7697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58964" y="143522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28580" y="2463869"/>
            <a:ext cx="278984" cy="48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</p:cNvCxnSpPr>
          <p:nvPr/>
        </p:nvCxnSpPr>
        <p:spPr>
          <a:xfrm flipH="1">
            <a:off x="5628580" y="3718864"/>
            <a:ext cx="38480" cy="441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022498" y="4159914"/>
            <a:ext cx="1539232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11364" y="158762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63764" y="174002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16164" y="189242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a Model: 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Decision Tree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608053" y="2230942"/>
            <a:ext cx="2385764" cy="4170144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400" dirty="0" smtClean="0"/>
              <a:t>Nodes: attribute-based decisions</a:t>
            </a:r>
          </a:p>
          <a:p>
            <a:pPr>
              <a:spcBef>
                <a:spcPts val="800"/>
              </a:spcBef>
            </a:pPr>
            <a:r>
              <a:rPr lang="en-US" sz="2400" dirty="0" smtClean="0"/>
              <a:t>Branches: alternative values of the attributes</a:t>
            </a:r>
          </a:p>
          <a:p>
            <a:pPr>
              <a:spcBef>
                <a:spcPts val="800"/>
              </a:spcBef>
            </a:pPr>
            <a:r>
              <a:rPr lang="en-US" sz="2400" dirty="0" smtClean="0"/>
              <a:t>Leaves: each leaf is a class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792" t="7161" r="5677" b="5244"/>
          <a:stretch/>
        </p:blipFill>
        <p:spPr>
          <a:xfrm>
            <a:off x="154474" y="2368230"/>
            <a:ext cx="6453579" cy="4187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474" y="6555845"/>
            <a:ext cx="58289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www.quora.com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/What-are-the-disadvantages-of-using-a-decision-tree-for-classification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566812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Decision Tree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983432" y="2162297"/>
            <a:ext cx="3010385" cy="4586514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800" dirty="0" smtClean="0"/>
              <a:t>Given a new instance, take a path through the tree based on its attributes</a:t>
            </a:r>
          </a:p>
          <a:p>
            <a:pPr>
              <a:spcBef>
                <a:spcPts val="800"/>
              </a:spcBef>
            </a:pPr>
            <a:r>
              <a:rPr lang="en-US" sz="2800" dirty="0" smtClean="0"/>
              <a:t>When a leaf is reached, that is the class assigned to the instance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792" t="7161" r="5677" b="5244"/>
          <a:stretch/>
        </p:blipFill>
        <p:spPr>
          <a:xfrm>
            <a:off x="154474" y="2368231"/>
            <a:ext cx="5664045" cy="367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474" y="6555845"/>
            <a:ext cx="58289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www.quora.com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/What-are-the-disadvantages-of-using-a-decision-tree-for-classification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376560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Algorithm to </a:t>
            </a:r>
            <a:br>
              <a:rPr lang="en-US" dirty="0" smtClean="0"/>
            </a:br>
            <a:r>
              <a:rPr lang="en-US" dirty="0" smtClean="0"/>
              <a:t>Learn a Decision Tree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170798" y="2299585"/>
            <a:ext cx="4891676" cy="4238789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en-US" sz="2400" dirty="0" smtClean="0"/>
              <a:t>Start with the set of all instances in the root node</a:t>
            </a:r>
          </a:p>
          <a:p>
            <a:pPr>
              <a:spcBef>
                <a:spcPts val="800"/>
              </a:spcBef>
            </a:pPr>
            <a:r>
              <a:rPr lang="en-US" sz="2400" dirty="0" smtClean="0"/>
              <a:t>Select the attribute that splits the set best and create children nodes</a:t>
            </a:r>
          </a:p>
          <a:p>
            <a:pPr lvl="1">
              <a:spcBef>
                <a:spcPts val="800"/>
              </a:spcBef>
            </a:pPr>
            <a:r>
              <a:rPr lang="en-US" sz="2400" dirty="0" err="1" smtClean="0"/>
              <a:t>Eg</a:t>
            </a:r>
            <a:r>
              <a:rPr lang="en-US" sz="2400" dirty="0" smtClean="0"/>
              <a:t> more evenly into the subsets</a:t>
            </a:r>
          </a:p>
          <a:p>
            <a:pPr>
              <a:spcBef>
                <a:spcPts val="800"/>
              </a:spcBef>
            </a:pPr>
            <a:r>
              <a:rPr lang="en-US" sz="2400" dirty="0" smtClean="0"/>
              <a:t>When a node has all instances in the same class, make it a leaf node</a:t>
            </a:r>
          </a:p>
          <a:p>
            <a:pPr>
              <a:spcBef>
                <a:spcPts val="800"/>
              </a:spcBef>
            </a:pPr>
            <a:r>
              <a:rPr lang="en-US" sz="2400" dirty="0" smtClean="0"/>
              <a:t>Iterate until all nodes are leaves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792" t="7161" r="5677" b="5244"/>
          <a:stretch/>
        </p:blipFill>
        <p:spPr>
          <a:xfrm>
            <a:off x="68654" y="2368231"/>
            <a:ext cx="4125753" cy="2677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474" y="6555845"/>
            <a:ext cx="58289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www.quora.com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/What-are-the-disadvantages-of-using-a-decision-tree-for-classification</a:t>
            </a:r>
          </a:p>
        </p:txBody>
      </p:sp>
    </p:spTree>
    <p:extLst>
      <p:ext uri="{BB962C8B-B14F-4D97-AF65-F5344CB8AC3E}">
        <p14:creationId xmlns:p14="http://schemas.microsoft.com/office/powerpoint/2010/main" val="753273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707"/>
            <a:ext cx="8229600" cy="692775"/>
          </a:xfrm>
        </p:spPr>
        <p:txBody>
          <a:bodyPr/>
          <a:lstStyle/>
          <a:p>
            <a:r>
              <a:rPr lang="en-US" dirty="0" smtClean="0"/>
              <a:t>Classifying a New Instance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37698" y="2544989"/>
            <a:ext cx="2058723" cy="7697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58964" y="1031104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28580" y="2059745"/>
            <a:ext cx="278984" cy="48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</p:cNvCxnSpPr>
          <p:nvPr/>
        </p:nvCxnSpPr>
        <p:spPr>
          <a:xfrm flipH="1">
            <a:off x="5628580" y="3314740"/>
            <a:ext cx="38480" cy="441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969576" y="4695470"/>
            <a:ext cx="1771640" cy="692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Classifier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18" name="Straight Arrow Connector 17"/>
          <p:cNvCxnSpPr>
            <a:endCxn id="16" idx="0"/>
          </p:cNvCxnSpPr>
          <p:nvPr/>
        </p:nvCxnSpPr>
        <p:spPr>
          <a:xfrm>
            <a:off x="5769074" y="3998377"/>
            <a:ext cx="1086322" cy="6970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022498" y="3755790"/>
            <a:ext cx="1539232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11364" y="1183504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63764" y="1335904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16164" y="1488304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147568" y="4206948"/>
            <a:ext cx="1106564" cy="46772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7604768" y="3356994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New 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561730" y="58706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929069" y="5402976"/>
            <a:ext cx="218499" cy="46772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6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FF964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2829" y="115471"/>
            <a:ext cx="6201039" cy="1020152"/>
          </a:xfrm>
          <a:noFill/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These materials are released under a CC-BY License 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19846" y="1628121"/>
            <a:ext cx="6729686" cy="2682705"/>
          </a:xfr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solidFill>
                  <a:srgbClr val="465466"/>
                </a:solidFill>
              </a:rPr>
              <a:t>You are free to</a:t>
            </a:r>
            <a:r>
              <a:rPr lang="en-US" sz="1400" u="sng" dirty="0" smtClean="0">
                <a:solidFill>
                  <a:srgbClr val="465466"/>
                </a:solidFill>
              </a:rPr>
              <a:t>:</a:t>
            </a:r>
            <a:endParaRPr lang="en-US" sz="1400" u="sng" dirty="0">
              <a:solidFill>
                <a:srgbClr val="465466"/>
              </a:solidFill>
            </a:endParaRPr>
          </a:p>
          <a:p>
            <a:pPr marL="349250" lvl="1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465466"/>
                </a:solidFill>
              </a:rPr>
              <a:t>Share</a:t>
            </a:r>
            <a:r>
              <a:rPr lang="en-US" sz="1400" dirty="0">
                <a:solidFill>
                  <a:srgbClr val="465466"/>
                </a:solidFill>
              </a:rPr>
              <a:t> — copy and redistribute the material in any medium or format</a:t>
            </a:r>
          </a:p>
          <a:p>
            <a:pPr marL="349250" lvl="1" indent="0">
              <a:spcBef>
                <a:spcPts val="300"/>
              </a:spcBef>
              <a:buNone/>
            </a:pPr>
            <a:r>
              <a:rPr lang="en-US" sz="1400" b="1" dirty="0">
                <a:solidFill>
                  <a:srgbClr val="465466"/>
                </a:solidFill>
              </a:rPr>
              <a:t>Adapt</a:t>
            </a:r>
            <a:r>
              <a:rPr lang="en-US" sz="1400" dirty="0">
                <a:solidFill>
                  <a:srgbClr val="465466"/>
                </a:solidFill>
              </a:rPr>
              <a:t> — remix, transform, and build upon the material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for any purpose, even commercially.</a:t>
            </a:r>
          </a:p>
          <a:p>
            <a:pPr marL="0" indent="0">
              <a:spcBef>
                <a:spcPts val="300"/>
              </a:spcBef>
              <a:buNone/>
            </a:pPr>
            <a:endParaRPr lang="en-US" sz="800" dirty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The licensor cannot revoke these freedoms as long as you follow the license terms.</a:t>
            </a:r>
          </a:p>
          <a:p>
            <a:pPr marL="0" indent="0">
              <a:spcBef>
                <a:spcPts val="300"/>
              </a:spcBef>
              <a:buNone/>
            </a:pPr>
            <a:endParaRPr lang="en-US" sz="800" dirty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u="sng" dirty="0">
                <a:solidFill>
                  <a:srgbClr val="465466"/>
                </a:solidFill>
              </a:rPr>
              <a:t>Under the following terms: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 smtClean="0">
                <a:solidFill>
                  <a:srgbClr val="465466"/>
                </a:solidFill>
              </a:rPr>
              <a:t>      </a:t>
            </a:r>
            <a:r>
              <a:rPr lang="en-US" sz="1400" b="1" dirty="0" smtClean="0">
                <a:solidFill>
                  <a:srgbClr val="465466"/>
                </a:solidFill>
              </a:rPr>
              <a:t>Attribution</a:t>
            </a:r>
            <a:r>
              <a:rPr lang="en-US" sz="1400" dirty="0" smtClean="0">
                <a:solidFill>
                  <a:srgbClr val="465466"/>
                </a:solidFill>
              </a:rPr>
              <a:t> </a:t>
            </a:r>
            <a:r>
              <a:rPr lang="en-US" sz="1400" dirty="0">
                <a:solidFill>
                  <a:srgbClr val="465466"/>
                </a:solidFill>
              </a:rPr>
              <a:t>— You must give appropriate credit, provide a link to the license, </a:t>
            </a:r>
            <a:endParaRPr lang="en-US" sz="1400" dirty="0" smtClean="0">
              <a:solidFill>
                <a:srgbClr val="465466"/>
              </a:solidFill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 smtClean="0">
                <a:solidFill>
                  <a:srgbClr val="465466"/>
                </a:solidFill>
              </a:rPr>
              <a:t>      and </a:t>
            </a:r>
            <a:r>
              <a:rPr lang="en-US" sz="1400" dirty="0">
                <a:solidFill>
                  <a:srgbClr val="465466"/>
                </a:solidFill>
              </a:rPr>
              <a:t>indicate if changes were made. You may do so in any reasonable manner</a:t>
            </a:r>
            <a:r>
              <a:rPr lang="en-US" sz="1400" dirty="0" smtClean="0">
                <a:solidFill>
                  <a:srgbClr val="465466"/>
                </a:solidFill>
              </a:rPr>
              <a:t>,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1400" dirty="0">
                <a:solidFill>
                  <a:srgbClr val="465466"/>
                </a:solidFill>
              </a:rPr>
              <a:t> </a:t>
            </a:r>
            <a:r>
              <a:rPr lang="en-US" sz="1400" dirty="0" smtClean="0">
                <a:solidFill>
                  <a:srgbClr val="465466"/>
                </a:solidFill>
              </a:rPr>
              <a:t>     </a:t>
            </a:r>
            <a:r>
              <a:rPr lang="en-US" sz="1400" dirty="0">
                <a:solidFill>
                  <a:srgbClr val="465466"/>
                </a:solidFill>
              </a:rPr>
              <a:t>but not in any way that suggests the licensor endorses you or your use</a:t>
            </a:r>
            <a:r>
              <a:rPr lang="en-US" sz="1400" dirty="0" smtClean="0">
                <a:solidFill>
                  <a:srgbClr val="465466"/>
                </a:solidFill>
              </a:rPr>
              <a:t>.</a:t>
            </a:r>
            <a:endParaRPr lang="en-US" sz="1400" dirty="0">
              <a:solidFill>
                <a:srgbClr val="46546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79" y="115471"/>
            <a:ext cx="2893728" cy="1020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21" y="1182522"/>
            <a:ext cx="32120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465466"/>
                </a:solidFill>
              </a:rPr>
              <a:t>https://</a:t>
            </a:r>
            <a:r>
              <a:rPr lang="en-US" sz="1100" b="1" dirty="0" err="1">
                <a:solidFill>
                  <a:srgbClr val="465466"/>
                </a:solidFill>
              </a:rPr>
              <a:t>creativecommons.org</a:t>
            </a:r>
            <a:r>
              <a:rPr lang="en-US" sz="1100" b="1" dirty="0">
                <a:solidFill>
                  <a:srgbClr val="465466"/>
                </a:solidFill>
              </a:rPr>
              <a:t>/licenses/by/2.0/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080" y="4604023"/>
            <a:ext cx="8939788" cy="707886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65466"/>
                </a:solidFill>
              </a:rPr>
              <a:t>Please credit as: Gil</a:t>
            </a:r>
            <a:r>
              <a:rPr lang="en-US" sz="2000" b="1" dirty="0">
                <a:solidFill>
                  <a:srgbClr val="465466"/>
                </a:solidFill>
              </a:rPr>
              <a:t>, </a:t>
            </a:r>
            <a:r>
              <a:rPr lang="en-US" sz="2000" b="1" dirty="0" smtClean="0">
                <a:solidFill>
                  <a:srgbClr val="465466"/>
                </a:solidFill>
              </a:rPr>
              <a:t>Yolanda (Ed.) </a:t>
            </a:r>
            <a:r>
              <a:rPr lang="en-US" sz="2000" b="1" dirty="0" smtClean="0">
                <a:solidFill>
                  <a:srgbClr val="465466"/>
                </a:solidFill>
              </a:rPr>
              <a:t>Introduction to Computational Thinking and Data Science.  Available from http://www.datascience4all.org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080" y="5502497"/>
            <a:ext cx="8939788" cy="707886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465466"/>
                </a:solidFill>
              </a:rPr>
              <a:t>If you use an individual slide, please place the following at the </a:t>
            </a:r>
            <a:r>
              <a:rPr lang="en-US" sz="2000" b="1" dirty="0" smtClean="0">
                <a:solidFill>
                  <a:srgbClr val="465466"/>
                </a:solidFill>
              </a:rPr>
              <a:t>bottom: </a:t>
            </a:r>
            <a:r>
              <a:rPr lang="en-US" sz="2000" b="1" dirty="0" smtClean="0">
                <a:solidFill>
                  <a:srgbClr val="465466"/>
                </a:solidFill>
              </a:rPr>
              <a:t>“Credit: http://www.datascience4all.org/”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079" y="6368658"/>
            <a:ext cx="8939788" cy="400110"/>
          </a:xfrm>
          <a:prstGeom prst="rect">
            <a:avLst/>
          </a:prstGeom>
          <a:noFill/>
          <a:ln w="57150" cmpd="sng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65466"/>
                </a:solidFill>
              </a:rPr>
              <a:t>A</a:t>
            </a:r>
            <a:r>
              <a:rPr lang="en-US" sz="2000" b="1" dirty="0" smtClean="0">
                <a:solidFill>
                  <a:srgbClr val="465466"/>
                </a:solidFill>
              </a:rPr>
              <a:t>s </a:t>
            </a:r>
            <a:r>
              <a:rPr lang="en-US" sz="2000" b="1" dirty="0" smtClean="0">
                <a:solidFill>
                  <a:srgbClr val="465466"/>
                </a:solidFill>
              </a:rPr>
              <a:t>editors of these materials, </a:t>
            </a:r>
            <a:r>
              <a:rPr lang="en-US" sz="2000" b="1" dirty="0" smtClean="0">
                <a:solidFill>
                  <a:srgbClr val="465466"/>
                </a:solidFill>
              </a:rPr>
              <a:t>we welcome </a:t>
            </a:r>
            <a:r>
              <a:rPr lang="en-US" sz="2000" b="1" dirty="0" smtClean="0">
                <a:solidFill>
                  <a:srgbClr val="465466"/>
                </a:solidFill>
              </a:rPr>
              <a:t>your </a:t>
            </a:r>
            <a:r>
              <a:rPr lang="en-US" sz="2000" b="1" dirty="0" smtClean="0">
                <a:solidFill>
                  <a:srgbClr val="465466"/>
                </a:solidFill>
              </a:rPr>
              <a:t>feedback and contributions</a:t>
            </a:r>
            <a:r>
              <a:rPr lang="en-US" sz="2000" b="1" dirty="0" smtClean="0">
                <a:solidFill>
                  <a:srgbClr val="465466"/>
                </a:solidFill>
              </a:rPr>
              <a:t>.</a:t>
            </a:r>
            <a:endParaRPr lang="en-US" sz="2000" b="1" dirty="0">
              <a:solidFill>
                <a:srgbClr val="465466"/>
              </a:solidFill>
            </a:endParaRP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7131097" y="1998133"/>
            <a:ext cx="1911117" cy="219618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Char char="u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Char char="u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Font typeface="Wingdings" charset="2"/>
              <a:buNone/>
            </a:pPr>
            <a:r>
              <a:rPr lang="en-US" sz="1800" i="1" dirty="0">
                <a:solidFill>
                  <a:srgbClr val="465466"/>
                </a:solidFill>
              </a:rPr>
              <a:t>A</a:t>
            </a:r>
            <a:r>
              <a:rPr lang="en-US" sz="1800" i="1" dirty="0" smtClean="0">
                <a:solidFill>
                  <a:srgbClr val="465466"/>
                </a:solidFill>
              </a:rPr>
              <a:t>rtwork taken from other sources is acknowledged where it appears.</a:t>
            </a:r>
          </a:p>
          <a:p>
            <a:pPr marL="0" indent="0">
              <a:spcBef>
                <a:spcPts val="300"/>
              </a:spcBef>
              <a:buFont typeface="Wingdings" charset="2"/>
              <a:buNone/>
            </a:pPr>
            <a:r>
              <a:rPr lang="en-US" sz="1800" i="1" dirty="0" smtClean="0">
                <a:solidFill>
                  <a:srgbClr val="465466"/>
                </a:solidFill>
              </a:rPr>
              <a:t>Artwork that is not acknowledged is </a:t>
            </a:r>
            <a:r>
              <a:rPr lang="en-US" sz="1800" i="1" dirty="0" smtClean="0">
                <a:solidFill>
                  <a:srgbClr val="465466"/>
                </a:solidFill>
              </a:rPr>
              <a:t>by the author.</a:t>
            </a:r>
            <a:endParaRPr lang="en-US" sz="1800" i="1" dirty="0">
              <a:solidFill>
                <a:srgbClr val="4654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88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707"/>
            <a:ext cx="8229600" cy="692775"/>
          </a:xfrm>
        </p:spPr>
        <p:txBody>
          <a:bodyPr/>
          <a:lstStyle/>
          <a:p>
            <a:r>
              <a:rPr lang="en-US" dirty="0" smtClean="0"/>
              <a:t>Classifying New Instances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637698" y="2544989"/>
            <a:ext cx="2058723" cy="7697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58964" y="1031104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28580" y="2059745"/>
            <a:ext cx="278984" cy="48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</p:cNvCxnSpPr>
          <p:nvPr/>
        </p:nvCxnSpPr>
        <p:spPr>
          <a:xfrm flipH="1">
            <a:off x="5628580" y="3314740"/>
            <a:ext cx="38480" cy="441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969576" y="4695470"/>
            <a:ext cx="1771640" cy="692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Classifier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47568" y="2953423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18" name="Straight Arrow Connector 17"/>
          <p:cNvCxnSpPr>
            <a:endCxn id="16" idx="0"/>
          </p:cNvCxnSpPr>
          <p:nvPr/>
        </p:nvCxnSpPr>
        <p:spPr>
          <a:xfrm>
            <a:off x="5769074" y="3998377"/>
            <a:ext cx="1086322" cy="6970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022498" y="3755790"/>
            <a:ext cx="1539232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11364" y="1183504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163764" y="1335904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16164" y="1488304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160196" y="4206948"/>
            <a:ext cx="1082032" cy="46772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855396" y="5388245"/>
            <a:ext cx="292172" cy="30790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702996" y="5696145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299968" y="3105823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452368" y="3258223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04768" y="3356994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New 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855396" y="5848545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007796" y="6000945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160196" y="6153345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76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4758" y="134938"/>
            <a:ext cx="8229600" cy="6921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Training and Test Sets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0067" y="1225758"/>
            <a:ext cx="2812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Training instances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(training set)</a:t>
            </a:r>
            <a:endParaRPr lang="en-US"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92591" y="3148077"/>
            <a:ext cx="22435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Test instances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(test set)</a:t>
            </a:r>
            <a:endParaRPr lang="en-US"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7711" y="2587243"/>
            <a:ext cx="2058723" cy="7697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98977" y="10733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1268593" y="2101999"/>
            <a:ext cx="278984" cy="48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5" idx="2"/>
          </p:cNvCxnSpPr>
          <p:nvPr/>
        </p:nvCxnSpPr>
        <p:spPr>
          <a:xfrm flipH="1">
            <a:off x="1268593" y="3356994"/>
            <a:ext cx="38480" cy="441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609589" y="4737724"/>
            <a:ext cx="1771640" cy="692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Classifier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787581" y="29956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409087" y="4040631"/>
            <a:ext cx="792656" cy="676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662511" y="3798044"/>
            <a:ext cx="1539232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51377" y="12257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03777" y="13781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56177" y="15305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2647809" y="4249202"/>
            <a:ext cx="733420" cy="46772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495409" y="5430499"/>
            <a:ext cx="292172" cy="30790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2343009" y="57383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939981" y="31480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92381" y="33004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244781" y="3399248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New 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495409" y="58907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647809" y="60431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800209" y="61955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39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0592" y="134938"/>
            <a:ext cx="8229600" cy="6921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Contamination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0067" y="1225758"/>
            <a:ext cx="28124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Training instances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(training set)</a:t>
            </a:r>
            <a:endParaRPr lang="en-US"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92591" y="3148077"/>
            <a:ext cx="22435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Test instances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(test set)</a:t>
            </a:r>
            <a:endParaRPr lang="en-US"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77711" y="2587243"/>
            <a:ext cx="2058723" cy="7697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98977" y="10733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1268593" y="2101999"/>
            <a:ext cx="278984" cy="48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5" idx="2"/>
          </p:cNvCxnSpPr>
          <p:nvPr/>
        </p:nvCxnSpPr>
        <p:spPr>
          <a:xfrm flipH="1">
            <a:off x="1268593" y="3356994"/>
            <a:ext cx="38480" cy="441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609589" y="4737724"/>
            <a:ext cx="1771640" cy="692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Classifier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787581" y="2995677"/>
            <a:ext cx="1539232" cy="802367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409087" y="4040631"/>
            <a:ext cx="792656" cy="676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662511" y="3798044"/>
            <a:ext cx="1539232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51377" y="12257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03777" y="13781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56177" y="15305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2647809" y="4249202"/>
            <a:ext cx="733420" cy="46772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495409" y="5430499"/>
            <a:ext cx="292172" cy="30790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2343009" y="57383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939981" y="31480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092381" y="33004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244781" y="3399248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New 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495409" y="58907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647809" y="60431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800209" y="61955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5113" y="4744009"/>
            <a:ext cx="468870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When training and test sets overlap 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– this should NEVER happen</a:t>
            </a:r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729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Classification Tasks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93786"/>
            <a:ext cx="8489585" cy="4664213"/>
          </a:xfrm>
        </p:spPr>
        <p:txBody>
          <a:bodyPr>
            <a:noAutofit/>
          </a:bodyPr>
          <a:lstStyle/>
          <a:p>
            <a:r>
              <a:rPr lang="en-US" sz="2800" dirty="0" smtClean="0"/>
              <a:t>Classes must be </a:t>
            </a:r>
            <a:r>
              <a:rPr lang="en-US" sz="2800" i="1" dirty="0" smtClean="0">
                <a:solidFill>
                  <a:srgbClr val="FF0000"/>
                </a:solidFill>
              </a:rPr>
              <a:t>disjoint</a:t>
            </a:r>
            <a:r>
              <a:rPr lang="en-US" sz="2800" dirty="0" smtClean="0"/>
              <a:t>, </a:t>
            </a:r>
            <a:r>
              <a:rPr lang="en-US" sz="2800" dirty="0" err="1" smtClean="0"/>
              <a:t>ie</a:t>
            </a:r>
            <a:r>
              <a:rPr lang="en-US" sz="2800" dirty="0" smtClean="0"/>
              <a:t>, each instance belongs to only one class</a:t>
            </a:r>
          </a:p>
          <a:p>
            <a:r>
              <a:rPr lang="en-US" sz="2800" dirty="0" smtClean="0"/>
              <a:t>Classification tasks are “</a:t>
            </a:r>
            <a:r>
              <a:rPr lang="en-US" sz="2800" i="1" dirty="0" smtClean="0">
                <a:solidFill>
                  <a:srgbClr val="FF0000"/>
                </a:solidFill>
              </a:rPr>
              <a:t>binary</a:t>
            </a:r>
            <a:r>
              <a:rPr lang="en-US" sz="2800" dirty="0" smtClean="0"/>
              <a:t>” if there are only two classes</a:t>
            </a:r>
          </a:p>
          <a:p>
            <a:r>
              <a:rPr lang="en-US" sz="2800" dirty="0" smtClean="0"/>
              <a:t>The classification method will rarely be perfect, it will make mistakes in its classification of new instances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9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Building a Classifier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3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481"/>
            <a:ext cx="8229600" cy="1143000"/>
          </a:xfrm>
        </p:spPr>
        <p:txBody>
          <a:bodyPr/>
          <a:lstStyle/>
          <a:p>
            <a:r>
              <a:rPr lang="en-US" dirty="0" smtClean="0"/>
              <a:t>What is a </a:t>
            </a:r>
            <a:r>
              <a:rPr lang="en-US" dirty="0" smtClean="0">
                <a:solidFill>
                  <a:srgbClr val="FF0000"/>
                </a:solidFill>
              </a:rPr>
              <a:t>Modeler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2"/>
          </p:nvPr>
        </p:nvSpPr>
        <p:spPr>
          <a:xfrm>
            <a:off x="5000320" y="1392735"/>
            <a:ext cx="4085959" cy="5230842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/>
              <a:t>A mathematical/algorithmic approach to generalize from instances so it can make predictions about instances that it has not seen before</a:t>
            </a:r>
          </a:p>
          <a:p>
            <a:pPr>
              <a:lnSpc>
                <a:spcPct val="90000"/>
              </a:lnSpc>
            </a:pPr>
            <a:r>
              <a:rPr lang="en-US" sz="3200" dirty="0" smtClean="0"/>
              <a:t>Its output is called a </a:t>
            </a:r>
            <a:r>
              <a:rPr lang="en-US" sz="3200" dirty="0" smtClean="0">
                <a:solidFill>
                  <a:srgbClr val="FF0000"/>
                </a:solidFill>
              </a:rPr>
              <a:t>model</a:t>
            </a:r>
          </a:p>
          <a:p>
            <a:pPr marL="349250" lvl="1" indent="0">
              <a:lnSpc>
                <a:spcPct val="90000"/>
              </a:lnSpc>
              <a:buNone/>
            </a:pPr>
            <a:endParaRPr lang="en-US" sz="3200" dirty="0" smtClean="0"/>
          </a:p>
          <a:p>
            <a:pPr lvl="1">
              <a:lnSpc>
                <a:spcPct val="90000"/>
              </a:lnSpc>
            </a:pPr>
            <a:endParaRPr lang="en-US" sz="3200" dirty="0"/>
          </a:p>
        </p:txBody>
      </p:sp>
      <p:sp>
        <p:nvSpPr>
          <p:cNvPr id="26" name="Rectangle 25"/>
          <p:cNvSpPr/>
          <p:nvPr/>
        </p:nvSpPr>
        <p:spPr>
          <a:xfrm>
            <a:off x="277711" y="2587243"/>
            <a:ext cx="2058723" cy="7697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98977" y="10733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268593" y="2101999"/>
            <a:ext cx="278984" cy="48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2"/>
          </p:cNvCxnSpPr>
          <p:nvPr/>
        </p:nvCxnSpPr>
        <p:spPr>
          <a:xfrm flipH="1">
            <a:off x="1268593" y="3356994"/>
            <a:ext cx="38480" cy="441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09589" y="4737724"/>
            <a:ext cx="1771640" cy="692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Classifier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787581" y="29956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409087" y="4040631"/>
            <a:ext cx="792656" cy="676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662511" y="3798044"/>
            <a:ext cx="1539232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51377" y="12257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03777" y="13781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56177" y="15305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2647809" y="4249202"/>
            <a:ext cx="733420" cy="46772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495409" y="5430499"/>
            <a:ext cx="292172" cy="30790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343009" y="57383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939981" y="31480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092381" y="33004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244781" y="3399248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New 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495409" y="58907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647809" y="60431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800209" y="61955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59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726"/>
          </a:xfrm>
        </p:spPr>
        <p:txBody>
          <a:bodyPr/>
          <a:lstStyle/>
          <a:p>
            <a:r>
              <a:rPr lang="en-US" dirty="0" smtClean="0"/>
              <a:t>Types of Modelers/Models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2"/>
          </p:nvPr>
        </p:nvSpPr>
        <p:spPr>
          <a:xfrm>
            <a:off x="4670093" y="2324050"/>
            <a:ext cx="4512387" cy="453395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Logistic regression</a:t>
            </a:r>
          </a:p>
          <a:p>
            <a:r>
              <a:rPr lang="en-US" sz="2400" dirty="0" smtClean="0"/>
              <a:t>Naïve Bayes classifiers</a:t>
            </a:r>
          </a:p>
          <a:p>
            <a:r>
              <a:rPr lang="en-US" sz="2400" dirty="0" smtClean="0"/>
              <a:t>Support vector machines (SVMs)</a:t>
            </a:r>
          </a:p>
          <a:p>
            <a:r>
              <a:rPr lang="en-US" sz="2400" dirty="0" smtClean="0"/>
              <a:t>Decision trees</a:t>
            </a:r>
          </a:p>
          <a:p>
            <a:r>
              <a:rPr lang="en-US" sz="2400" dirty="0" smtClean="0"/>
              <a:t>Random forests</a:t>
            </a:r>
          </a:p>
          <a:p>
            <a:r>
              <a:rPr lang="en-US" sz="2400" dirty="0" smtClean="0"/>
              <a:t>Kernel methods</a:t>
            </a:r>
          </a:p>
          <a:p>
            <a:r>
              <a:rPr lang="en-US" sz="2400" dirty="0" smtClean="0"/>
              <a:t>Genetic algorithms</a:t>
            </a:r>
          </a:p>
          <a:p>
            <a:r>
              <a:rPr lang="en-US" sz="2400" dirty="0" smtClean="0"/>
              <a:t>Neural networks</a:t>
            </a:r>
          </a:p>
          <a:p>
            <a:pPr lvl="1"/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66071" y="2587243"/>
            <a:ext cx="2058723" cy="7697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87337" y="10733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056953" y="2101999"/>
            <a:ext cx="278984" cy="48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2"/>
          </p:cNvCxnSpPr>
          <p:nvPr/>
        </p:nvCxnSpPr>
        <p:spPr>
          <a:xfrm flipH="1">
            <a:off x="1056953" y="3356994"/>
            <a:ext cx="38480" cy="441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397949" y="4737724"/>
            <a:ext cx="1771640" cy="692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Classifier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575941" y="29956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197447" y="4040631"/>
            <a:ext cx="792656" cy="6762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50871" y="3798044"/>
            <a:ext cx="1539232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Model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39737" y="12257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92137" y="13781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44537" y="1530558"/>
            <a:ext cx="1831404" cy="5714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2436169" y="4249202"/>
            <a:ext cx="733420" cy="46772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283769" y="5430499"/>
            <a:ext cx="292172" cy="30790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2131369" y="57383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728341" y="31480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880741" y="3300477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033141" y="3399248"/>
            <a:ext cx="1539232" cy="80236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New instance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283769" y="58907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436169" y="60431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588569" y="6195599"/>
            <a:ext cx="1539232" cy="56529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595959"/>
                </a:solidFill>
              </a:rPr>
              <a:t>Class</a:t>
            </a:r>
            <a:endParaRPr lang="en-US" sz="2800" b="1" dirty="0">
              <a:solidFill>
                <a:srgbClr val="59595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6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72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Explanations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Content Placeholder 24"/>
          <p:cNvSpPr>
            <a:spLocks noGrp="1"/>
          </p:cNvSpPr>
          <p:nvPr>
            <p:ph sz="half" idx="2"/>
          </p:nvPr>
        </p:nvSpPr>
        <p:spPr>
          <a:xfrm>
            <a:off x="4670093" y="2324050"/>
            <a:ext cx="4512387" cy="453395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Decision trees</a:t>
            </a:r>
          </a:p>
          <a:p>
            <a:r>
              <a:rPr lang="en-US" sz="2400" dirty="0"/>
              <a:t>Logistic regression</a:t>
            </a:r>
          </a:p>
          <a:p>
            <a:r>
              <a:rPr lang="en-US" sz="2400" dirty="0"/>
              <a:t>Naïve Bayes classifiers</a:t>
            </a:r>
          </a:p>
          <a:p>
            <a:r>
              <a:rPr lang="en-US" sz="2400" dirty="0"/>
              <a:t>Support vector machines (SVMs)</a:t>
            </a:r>
          </a:p>
          <a:p>
            <a:r>
              <a:rPr lang="en-US" sz="2400" dirty="0" smtClean="0"/>
              <a:t>Random forests</a:t>
            </a:r>
          </a:p>
          <a:p>
            <a:r>
              <a:rPr lang="en-US" sz="2400" dirty="0" smtClean="0"/>
              <a:t>Kernel methods</a:t>
            </a:r>
          </a:p>
          <a:p>
            <a:r>
              <a:rPr lang="en-US" sz="2400" dirty="0" smtClean="0"/>
              <a:t>Genetic algorithms</a:t>
            </a:r>
          </a:p>
          <a:p>
            <a:r>
              <a:rPr lang="en-US" sz="2400" dirty="0" smtClean="0"/>
              <a:t>Neural networks</a:t>
            </a:r>
          </a:p>
          <a:p>
            <a:pPr lvl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37</a:t>
            </a:fld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l="5792" t="7161" r="5677" b="5244"/>
          <a:stretch/>
        </p:blipFill>
        <p:spPr>
          <a:xfrm>
            <a:off x="154475" y="2368231"/>
            <a:ext cx="4032832" cy="261683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015695" y="2562990"/>
            <a:ext cx="1155513" cy="2517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0340" y="5492121"/>
            <a:ext cx="3786881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Other models are mathematical models that are hard to explain and visualize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1781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326" y="6607328"/>
            <a:ext cx="394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tjo-en.hatenablog.com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/entry/2014/01/06/234155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0"/>
            <a:ext cx="4982442" cy="65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481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326" y="6607328"/>
            <a:ext cx="394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tjo-en.hatenablog.com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/entry/2014/01/06/234155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0"/>
            <a:ext cx="5212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97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88950" y="115888"/>
            <a:ext cx="8655050" cy="679979"/>
          </a:xfrm>
        </p:spPr>
        <p:txBody>
          <a:bodyPr/>
          <a:lstStyle/>
          <a:p>
            <a:r>
              <a:rPr lang="en-US" sz="4800" dirty="0" smtClean="0"/>
              <a:t>Acknowledgments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87867" y="1636273"/>
            <a:ext cx="8602133" cy="509198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1800" dirty="0" smtClean="0"/>
              <a:t>These course training materials were originally developed and edited by Yolanda </a:t>
            </a:r>
            <a:r>
              <a:rPr lang="en-US" sz="1800" dirty="0"/>
              <a:t>Gil (USC</a:t>
            </a:r>
            <a:r>
              <a:rPr lang="en-US" sz="1800" dirty="0" smtClean="0"/>
              <a:t>) with support from the National Science Foundation with </a:t>
            </a:r>
            <a:r>
              <a:rPr lang="en-US" sz="1800" dirty="0"/>
              <a:t>award ACI-</a:t>
            </a:r>
            <a:r>
              <a:rPr lang="en-US" sz="1800" dirty="0" smtClean="0"/>
              <a:t>1355475 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They are made available as part of </a:t>
            </a:r>
            <a:r>
              <a:rPr lang="en-US" sz="1800" dirty="0" smtClean="0"/>
              <a:t>http://www.datascience4all.org</a:t>
            </a: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 smtClean="0"/>
              <a:t>The course materials benefitted from feedback from many students at USC</a:t>
            </a:r>
            <a:r>
              <a:rPr lang="en-US" sz="1800" dirty="0"/>
              <a:t> </a:t>
            </a:r>
            <a:r>
              <a:rPr lang="en-US" sz="1800" dirty="0" smtClean="0"/>
              <a:t>and student interns, particularly Taylor Alarcon (Brown University), Alyssa Deng (Carnegie Mellon University), and Kate </a:t>
            </a:r>
            <a:r>
              <a:rPr lang="en-US" sz="1800" dirty="0" err="1" smtClean="0"/>
              <a:t>Musen</a:t>
            </a:r>
            <a:r>
              <a:rPr lang="en-US" sz="1800" dirty="0" smtClean="0"/>
              <a:t> (Swarthmore College)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We welcome new contributions and suggestions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971827" y="1140062"/>
            <a:ext cx="9184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79F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ACI-1355475</a:t>
            </a:r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083" y="992773"/>
            <a:ext cx="5429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5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326" y="6607328"/>
            <a:ext cx="394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tjo-en.hatenablog.com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/entry/2014/01/06/234155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7444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326" y="6607328"/>
            <a:ext cx="394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tjo-en.hatenablog.com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/entry/2014/01/06/234155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0"/>
            <a:ext cx="510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326" y="6607328"/>
            <a:ext cx="394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tjo-en.hatenablog.com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/entry/2014/01/06/234155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0"/>
            <a:ext cx="5212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726"/>
          </a:xfrm>
        </p:spPr>
        <p:txBody>
          <a:bodyPr/>
          <a:lstStyle/>
          <a:p>
            <a:r>
              <a:rPr lang="en-US" dirty="0" smtClean="0"/>
              <a:t>What Modeler to Choose?</a:t>
            </a:r>
            <a:endParaRPr lang="en-US" dirty="0"/>
          </a:p>
        </p:txBody>
      </p:sp>
      <p:sp>
        <p:nvSpPr>
          <p:cNvPr id="25" name="Content Placeholder 24"/>
          <p:cNvSpPr>
            <a:spLocks noGrp="1"/>
          </p:cNvSpPr>
          <p:nvPr>
            <p:ph sz="half" idx="2"/>
          </p:nvPr>
        </p:nvSpPr>
        <p:spPr>
          <a:xfrm>
            <a:off x="5000320" y="2324050"/>
            <a:ext cx="4085959" cy="4533950"/>
          </a:xfrm>
        </p:spPr>
        <p:txBody>
          <a:bodyPr>
            <a:normAutofit fontScale="92500"/>
          </a:bodyPr>
          <a:lstStyle/>
          <a:p>
            <a:r>
              <a:rPr lang="en-US" sz="3600" dirty="0" smtClean="0">
                <a:solidFill>
                  <a:srgbClr val="1F009C"/>
                </a:solidFill>
              </a:rPr>
              <a:t>Data scientists try different modelers, with different parameters, and check the accuracy to figure out which one works best for the data at hand </a:t>
            </a:r>
            <a:endParaRPr lang="en-US" sz="3600" dirty="0">
              <a:solidFill>
                <a:srgbClr val="1F009C"/>
              </a:solidFill>
            </a:endParaRPr>
          </a:p>
        </p:txBody>
      </p:sp>
      <p:sp>
        <p:nvSpPr>
          <p:cNvPr id="24" name="Content Placeholder 24"/>
          <p:cNvSpPr>
            <a:spLocks noGrp="1"/>
          </p:cNvSpPr>
          <p:nvPr>
            <p:ph sz="half" idx="2"/>
          </p:nvPr>
        </p:nvSpPr>
        <p:spPr>
          <a:xfrm>
            <a:off x="130977" y="2187795"/>
            <a:ext cx="4525201" cy="4533950"/>
          </a:xfrm>
          <a:solidFill>
            <a:srgbClr val="EDE1D6"/>
          </a:solidFill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Logistic regression</a:t>
            </a:r>
          </a:p>
          <a:p>
            <a:r>
              <a:rPr lang="en-US" sz="2400" dirty="0" smtClean="0"/>
              <a:t>Naïve Bayes classifiers</a:t>
            </a:r>
          </a:p>
          <a:p>
            <a:r>
              <a:rPr lang="en-US" sz="2400" dirty="0" smtClean="0"/>
              <a:t>Support vector machines (SVMs)</a:t>
            </a:r>
          </a:p>
          <a:p>
            <a:r>
              <a:rPr lang="en-US" sz="2400" dirty="0" smtClean="0"/>
              <a:t>Decision trees</a:t>
            </a:r>
          </a:p>
          <a:p>
            <a:r>
              <a:rPr lang="en-US" sz="2400" dirty="0" smtClean="0"/>
              <a:t>Random forests</a:t>
            </a:r>
          </a:p>
          <a:p>
            <a:r>
              <a:rPr lang="en-US" sz="2400" dirty="0" smtClean="0"/>
              <a:t>Kernel methods</a:t>
            </a:r>
          </a:p>
          <a:p>
            <a:r>
              <a:rPr lang="en-US" sz="2400" dirty="0" smtClean="0"/>
              <a:t>Genetic algorithms (GAs)</a:t>
            </a:r>
          </a:p>
          <a:p>
            <a:r>
              <a:rPr lang="en-US" sz="2400" dirty="0" smtClean="0"/>
              <a:t>Neural networks: </a:t>
            </a:r>
            <a:r>
              <a:rPr lang="en-US" sz="2400" dirty="0" err="1" smtClean="0"/>
              <a:t>perceptrons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908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6264" y="225425"/>
            <a:ext cx="8229600" cy="8048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Ensembles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837113" y="1543776"/>
            <a:ext cx="4306887" cy="4576763"/>
          </a:xfrm>
        </p:spPr>
        <p:txBody>
          <a:bodyPr>
            <a:noAutofit/>
          </a:bodyPr>
          <a:lstStyle/>
          <a:p>
            <a:r>
              <a:rPr lang="en-US" sz="2000" dirty="0" smtClean="0"/>
              <a:t>An ensemble method uses several algorithms that do the same task, and combines their results</a:t>
            </a:r>
          </a:p>
          <a:p>
            <a:pPr lvl="1"/>
            <a:r>
              <a:rPr lang="en-US" sz="2000" dirty="0" smtClean="0"/>
              <a:t>“</a:t>
            </a:r>
            <a:r>
              <a:rPr lang="en-US" sz="2000" dirty="0" smtClean="0">
                <a:solidFill>
                  <a:srgbClr val="FF0000"/>
                </a:solidFill>
              </a:rPr>
              <a:t>Ensemble learning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A </a:t>
            </a:r>
            <a:r>
              <a:rPr lang="en-US" sz="2000" dirty="0" smtClean="0">
                <a:solidFill>
                  <a:srgbClr val="FF0000"/>
                </a:solidFill>
              </a:rPr>
              <a:t>combination function </a:t>
            </a:r>
            <a:r>
              <a:rPr lang="en-US" sz="2000" dirty="0" smtClean="0"/>
              <a:t>joins the results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Majority vote</a:t>
            </a:r>
            <a:r>
              <a:rPr lang="en-US" sz="2000" dirty="0" smtClean="0"/>
              <a:t>: each algorithm gets a vote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Weighted voting: </a:t>
            </a:r>
            <a:r>
              <a:rPr lang="en-US" sz="2000" dirty="0" smtClean="0"/>
              <a:t>each algorithm’s vote has a weight</a:t>
            </a:r>
          </a:p>
          <a:p>
            <a:pPr lvl="1"/>
            <a:r>
              <a:rPr lang="en-US" sz="2000" dirty="0" smtClean="0"/>
              <a:t>Other complex combination functions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91891" y="3290845"/>
            <a:ext cx="1355686" cy="4943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595959"/>
                </a:solidFill>
              </a:rPr>
              <a:t>ModelerA</a:t>
            </a:r>
            <a:endParaRPr lang="en-US" sz="2000" b="1" dirty="0">
              <a:solidFill>
                <a:srgbClr val="595959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94489" y="1897087"/>
            <a:ext cx="1387870" cy="367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595959"/>
                </a:solidFill>
              </a:rPr>
              <a:t>Instances</a:t>
            </a:r>
            <a:endParaRPr lang="en-US" sz="2000" b="1" dirty="0">
              <a:solidFill>
                <a:srgbClr val="595959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71961" y="2601160"/>
            <a:ext cx="1259329" cy="653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869734" y="3785207"/>
            <a:ext cx="102226" cy="556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31047" y="4748518"/>
            <a:ext cx="953724" cy="556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317483" y="4381518"/>
            <a:ext cx="1166457" cy="367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595959"/>
                </a:solidFill>
              </a:rPr>
              <a:t>ModelA</a:t>
            </a:r>
            <a:endParaRPr lang="en-US" sz="2000" b="1" dirty="0">
              <a:solidFill>
                <a:srgbClr val="595959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29725" y="2015165"/>
            <a:ext cx="1387870" cy="367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595959"/>
                </a:solidFill>
              </a:rPr>
              <a:t>Instances</a:t>
            </a:r>
            <a:endParaRPr lang="en-US" sz="2000" b="1" dirty="0">
              <a:solidFill>
                <a:srgbClr val="595959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47797" y="2133243"/>
            <a:ext cx="1387870" cy="367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595959"/>
                </a:solidFill>
              </a:rPr>
              <a:t>Instances</a:t>
            </a:r>
            <a:endParaRPr lang="en-US" sz="2000" b="1" dirty="0">
              <a:solidFill>
                <a:srgbClr val="595959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65869" y="2234160"/>
            <a:ext cx="1387870" cy="367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595959"/>
                </a:solidFill>
              </a:rPr>
              <a:t>Instance</a:t>
            </a:r>
            <a:endParaRPr lang="en-US" sz="2000" b="1" dirty="0">
              <a:solidFill>
                <a:srgbClr val="595959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84771" y="3301877"/>
            <a:ext cx="1292049" cy="4943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595959"/>
                </a:solidFill>
              </a:rPr>
              <a:t>ModelerB</a:t>
            </a:r>
            <a:endParaRPr lang="en-US" sz="2000" b="1" dirty="0">
              <a:solidFill>
                <a:srgbClr val="595959"/>
              </a:solidFill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>
            <a:off x="2530796" y="3796239"/>
            <a:ext cx="134044" cy="556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2010363" y="4392550"/>
            <a:ext cx="1166457" cy="367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595959"/>
                </a:solidFill>
              </a:rPr>
              <a:t>ModelB</a:t>
            </a:r>
            <a:endParaRPr lang="en-US" sz="2000" b="1" dirty="0">
              <a:solidFill>
                <a:srgbClr val="595959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331296" y="4759550"/>
            <a:ext cx="702768" cy="594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684387" y="4748518"/>
            <a:ext cx="0" cy="556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424814" y="3301877"/>
            <a:ext cx="1364414" cy="4943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595959"/>
                </a:solidFill>
              </a:rPr>
              <a:t>ModelerC</a:t>
            </a:r>
            <a:endParaRPr lang="en-US" sz="2000" b="1" dirty="0">
              <a:solidFill>
                <a:srgbClr val="595959"/>
              </a:solidFill>
            </a:endParaRPr>
          </a:p>
        </p:txBody>
      </p:sp>
      <p:cxnSp>
        <p:nvCxnSpPr>
          <p:cNvPr id="34" name="Straight Arrow Connector 33"/>
          <p:cNvCxnSpPr>
            <a:stCxn id="33" idx="2"/>
          </p:cNvCxnSpPr>
          <p:nvPr/>
        </p:nvCxnSpPr>
        <p:spPr>
          <a:xfrm>
            <a:off x="4107021" y="3796239"/>
            <a:ext cx="97862" cy="556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3550406" y="4392550"/>
            <a:ext cx="1166457" cy="367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595959"/>
                </a:solidFill>
              </a:rPr>
              <a:t>ModelC</a:t>
            </a:r>
            <a:endParaRPr lang="en-US" sz="2000" b="1" dirty="0">
              <a:solidFill>
                <a:srgbClr val="595959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04447" y="5364267"/>
            <a:ext cx="2900436" cy="49436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595959"/>
                </a:solidFill>
              </a:rPr>
              <a:t>CombinationFunction</a:t>
            </a:r>
            <a:endParaRPr lang="en-US" sz="2000" b="1" dirty="0">
              <a:solidFill>
                <a:srgbClr val="595959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867607" y="6361406"/>
            <a:ext cx="1874093" cy="367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595959"/>
                </a:solidFill>
              </a:rPr>
              <a:t>Final Model</a:t>
            </a:r>
            <a:endParaRPr lang="en-US" sz="2000" b="1" dirty="0">
              <a:solidFill>
                <a:srgbClr val="595959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836787" y="5804862"/>
            <a:ext cx="0" cy="5565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836788" y="2601160"/>
            <a:ext cx="1270233" cy="6533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4" idx="0"/>
          </p:cNvCxnSpPr>
          <p:nvPr/>
        </p:nvCxnSpPr>
        <p:spPr>
          <a:xfrm flipH="1">
            <a:off x="2530796" y="2597134"/>
            <a:ext cx="87826" cy="704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38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39146"/>
            <a:ext cx="5715000" cy="6286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65900"/>
            <a:ext cx="559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</a:rPr>
              <a:t>http://</a:t>
            </a:r>
            <a:r>
              <a:rPr lang="en-US" sz="1200" dirty="0" err="1">
                <a:solidFill>
                  <a:srgbClr val="7F7F7F"/>
                </a:solidFill>
              </a:rPr>
              <a:t>magizbox.com</a:t>
            </a:r>
            <a:r>
              <a:rPr lang="en-US" sz="1200" dirty="0">
                <a:solidFill>
                  <a:srgbClr val="7F7F7F"/>
                </a:solidFill>
              </a:rPr>
              <a:t>/</a:t>
            </a:r>
            <a:r>
              <a:rPr lang="en-US" sz="1200" dirty="0" err="1">
                <a:solidFill>
                  <a:srgbClr val="7F7F7F"/>
                </a:solidFill>
              </a:rPr>
              <a:t>index.php</a:t>
            </a:r>
            <a:r>
              <a:rPr lang="en-US" sz="1200" dirty="0">
                <a:solidFill>
                  <a:srgbClr val="7F7F7F"/>
                </a:solidFill>
              </a:rPr>
              <a:t>/machine-learning/ds-model-building/ensemble/</a:t>
            </a:r>
          </a:p>
        </p:txBody>
      </p:sp>
    </p:spTree>
    <p:extLst>
      <p:ext uri="{BB962C8B-B14F-4D97-AF65-F5344CB8AC3E}">
        <p14:creationId xmlns:p14="http://schemas.microsoft.com/office/powerpoint/2010/main" val="10412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Evaluating a Classifier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9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Classification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39775" y="2770094"/>
            <a:ext cx="7662864" cy="69378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Accuracy: percentage of correct classifications</a:t>
            </a:r>
          </a:p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53571" y="3944971"/>
            <a:ext cx="51137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test instances classified correctly</a:t>
            </a:r>
          </a:p>
          <a:p>
            <a:pPr algn="ctr"/>
            <a:endParaRPr lang="en-US" sz="1600" dirty="0"/>
          </a:p>
          <a:p>
            <a:pPr algn="ctr"/>
            <a:r>
              <a:rPr lang="en-US" sz="2400" dirty="0" smtClean="0"/>
              <a:t>Total number of test instances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045086" y="4252748"/>
            <a:ext cx="1706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Accuracy = 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3053571" y="4483471"/>
            <a:ext cx="5316014" cy="2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751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a Classifier: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n-fold Cross Validation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671" y="1936594"/>
            <a:ext cx="3117056" cy="4412181"/>
          </a:xfrm>
        </p:spPr>
        <p:txBody>
          <a:bodyPr>
            <a:noAutofit/>
          </a:bodyPr>
          <a:lstStyle/>
          <a:p>
            <a:r>
              <a:rPr lang="en-US" sz="2000" dirty="0" smtClean="0"/>
              <a:t>Suppose m labeled instances</a:t>
            </a:r>
          </a:p>
          <a:p>
            <a:pPr lvl="1"/>
            <a:r>
              <a:rPr lang="en-US" sz="2000" dirty="0" smtClean="0"/>
              <a:t>Divide into n subsets (“</a:t>
            </a:r>
            <a:r>
              <a:rPr lang="en-US" sz="2000" i="1" dirty="0" smtClean="0"/>
              <a:t>folds</a:t>
            </a:r>
            <a:r>
              <a:rPr lang="en-US" sz="2000" dirty="0" smtClean="0"/>
              <a:t>”) of equal size</a:t>
            </a:r>
          </a:p>
          <a:p>
            <a:r>
              <a:rPr lang="en-US" sz="2000" dirty="0"/>
              <a:t>Run classifier </a:t>
            </a:r>
            <a:r>
              <a:rPr lang="en-US" sz="2000" dirty="0" smtClean="0"/>
              <a:t>n times, with </a:t>
            </a:r>
            <a:r>
              <a:rPr lang="en-US" sz="2000" dirty="0"/>
              <a:t>each of the subsets as the </a:t>
            </a:r>
            <a:r>
              <a:rPr lang="en-US" sz="2000" dirty="0" smtClean="0"/>
              <a:t>test set</a:t>
            </a:r>
            <a:endParaRPr lang="en-US" sz="2000" dirty="0"/>
          </a:p>
          <a:p>
            <a:pPr lvl="1"/>
            <a:r>
              <a:rPr lang="en-US" sz="2000" dirty="0" smtClean="0"/>
              <a:t>The rest (n-1) for training</a:t>
            </a:r>
          </a:p>
          <a:p>
            <a:pPr lvl="1"/>
            <a:r>
              <a:rPr lang="en-US" sz="2000" dirty="0" smtClean="0"/>
              <a:t>Each run gives an accuracy result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48</a:t>
            </a:fld>
            <a:endParaRPr lang="en-US"/>
          </a:p>
        </p:txBody>
      </p:sp>
      <p:pic>
        <p:nvPicPr>
          <p:cNvPr id="5" name="Content Placeholder 3" descr="K-fold_cross_validation_translat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r="4715"/>
          <a:stretch>
            <a:fillRect/>
          </a:stretch>
        </p:blipFill>
        <p:spPr>
          <a:xfrm>
            <a:off x="3386422" y="2478601"/>
            <a:ext cx="5503510" cy="3026719"/>
          </a:xfrm>
        </p:spPr>
      </p:pic>
      <p:sp>
        <p:nvSpPr>
          <p:cNvPr id="6" name="TextBox 5"/>
          <p:cNvSpPr txBox="1"/>
          <p:nvPr/>
        </p:nvSpPr>
        <p:spPr>
          <a:xfrm>
            <a:off x="3288727" y="6265949"/>
            <a:ext cx="534134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Translated from image by Joan.domenech91 (Own work) [CC BY-SA 3.0 (http://</a:t>
            </a:r>
            <a:r>
              <a:rPr lang="en-US" sz="1050" dirty="0" err="1" smtClean="0">
                <a:solidFill>
                  <a:schemeClr val="bg1">
                    <a:lumMod val="50000"/>
                  </a:schemeClr>
                </a:solidFill>
              </a:rPr>
              <a:t>creativecommons.org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/licenses/by-</a:t>
            </a:r>
            <a:r>
              <a:rPr lang="en-US" sz="1050" dirty="0" err="1" smtClean="0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/3.0)], via 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Wikimedia Commons (https://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File:K-</a:t>
            </a:r>
            <a:r>
              <a:rPr lang="en-US" sz="1050" dirty="0" err="1" smtClean="0">
                <a:solidFill>
                  <a:schemeClr val="bg1">
                    <a:lumMod val="50000"/>
                  </a:schemeClr>
                </a:solidFill>
              </a:rPr>
              <a:t>fold_cross_validation.jpg</a:t>
            </a: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03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a Classifier: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Confusion Matrix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55435" y="2605677"/>
            <a:ext cx="252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Classified positive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57540" y="2611713"/>
            <a:ext cx="2602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Classified negative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0735" y="3222183"/>
            <a:ext cx="2130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Actual positive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30735" y="3856316"/>
            <a:ext cx="2208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Actual negative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405560" y="3222183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True positive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5560" y="3856316"/>
            <a:ext cx="2010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False positive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2500" y="3222183"/>
            <a:ext cx="2074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False negative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2500" y="3856316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True negative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061112"/>
            <a:ext cx="6609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TP: number of positive examples classified correctly</a:t>
            </a:r>
          </a:p>
          <a:p>
            <a:r>
              <a:rPr lang="en-US" sz="2400" i="1" dirty="0" smtClean="0"/>
              <a:t>FN: number of positive examples classified incorrectly</a:t>
            </a:r>
          </a:p>
          <a:p>
            <a:r>
              <a:rPr lang="en-US" sz="2400" i="1" dirty="0" smtClean="0"/>
              <a:t>FP: number of negative examples classified incorrectly</a:t>
            </a:r>
          </a:p>
          <a:p>
            <a:r>
              <a:rPr lang="en-US" sz="2400" i="1" dirty="0" smtClean="0"/>
              <a:t>TN: number of negative examples classified correctly</a:t>
            </a:r>
            <a:endParaRPr lang="en-US" sz="2400" i="1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761697" y="3067342"/>
            <a:ext cx="6146608" cy="59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761697" y="3750188"/>
            <a:ext cx="6146608" cy="59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761697" y="4441413"/>
            <a:ext cx="6146608" cy="597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75225" y="3067342"/>
            <a:ext cx="0" cy="1374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91440" y="3127101"/>
            <a:ext cx="0" cy="1340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784815" y="3082688"/>
            <a:ext cx="0" cy="14338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83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84965"/>
          </a:xfrm>
        </p:spPr>
        <p:txBody>
          <a:bodyPr/>
          <a:lstStyle/>
          <a:p>
            <a:r>
              <a:rPr lang="en-US" dirty="0" err="1" smtClean="0"/>
              <a:t>Introdcuction</a:t>
            </a:r>
            <a:r>
              <a:rPr lang="en-US" dirty="0" smtClean="0"/>
              <a:t> to Machine </a:t>
            </a:r>
            <a:r>
              <a:rPr lang="en-US" dirty="0" smtClean="0"/>
              <a:t>Learning and </a:t>
            </a:r>
            <a:r>
              <a:rPr lang="en-US" dirty="0" smtClean="0"/>
              <a:t>Data Analytics: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Topics Covered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40664" y="2379823"/>
            <a:ext cx="3767328" cy="4176022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marL="400050" indent="-400050">
              <a:buSzPct val="100000"/>
              <a:buFont typeface="+mj-lt"/>
              <a:buAutoNum type="romanUcPeriod"/>
            </a:pPr>
            <a:r>
              <a:rPr lang="en-US" sz="2800" dirty="0" smtClean="0"/>
              <a:t>Machine learning and data analysis tasks</a:t>
            </a:r>
          </a:p>
          <a:p>
            <a:pPr marL="400050" indent="-400050">
              <a:buSzPct val="100000"/>
              <a:buFont typeface="+mj-lt"/>
              <a:buAutoNum type="romanUcPeriod"/>
            </a:pPr>
            <a:r>
              <a:rPr lang="en-US" sz="2800" dirty="0" smtClean="0"/>
              <a:t>Classification</a:t>
            </a:r>
          </a:p>
          <a:p>
            <a:pPr marL="800100" lvl="1" indent="-457200">
              <a:buSzPct val="100000"/>
            </a:pPr>
            <a:r>
              <a:rPr lang="en-US" sz="1900" dirty="0" smtClean="0"/>
              <a:t>Classification tasks</a:t>
            </a:r>
          </a:p>
          <a:p>
            <a:pPr marL="800100" lvl="1" indent="-457200">
              <a:buSzPct val="100000"/>
            </a:pPr>
            <a:r>
              <a:rPr lang="en-US" sz="1900" dirty="0" smtClean="0"/>
              <a:t>Building a classifier</a:t>
            </a:r>
          </a:p>
          <a:p>
            <a:pPr marL="800100" lvl="1" indent="-457200">
              <a:buSzPct val="100000"/>
            </a:pPr>
            <a:r>
              <a:rPr lang="en-US" sz="1900" dirty="0" smtClean="0"/>
              <a:t>Evaluating a classifier</a:t>
            </a:r>
          </a:p>
          <a:p>
            <a:pPr marL="400050" indent="-400050">
              <a:buSzPct val="100000"/>
              <a:buFont typeface="+mj-lt"/>
              <a:buAutoNum type="romanUcPeriod"/>
            </a:pPr>
            <a:r>
              <a:rPr lang="en-US" sz="2800" dirty="0" smtClean="0"/>
              <a:t> Pattern learning and clustering</a:t>
            </a:r>
          </a:p>
          <a:p>
            <a:pPr marL="800100" lvl="1" indent="-457200">
              <a:buSzPct val="100000"/>
            </a:pPr>
            <a:r>
              <a:rPr lang="en-US" sz="1900" dirty="0"/>
              <a:t>Pattern detection</a:t>
            </a:r>
          </a:p>
          <a:p>
            <a:pPr marL="800100" lvl="1" indent="-457200">
              <a:buSzPct val="100000"/>
            </a:pPr>
            <a:r>
              <a:rPr lang="en-US" sz="1900" dirty="0"/>
              <a:t>Pattern learning and </a:t>
            </a:r>
            <a:r>
              <a:rPr lang="en-US" sz="1900" dirty="0" smtClean="0"/>
              <a:t>pattern </a:t>
            </a:r>
            <a:r>
              <a:rPr lang="en-US" sz="1900" dirty="0"/>
              <a:t>discovery</a:t>
            </a:r>
          </a:p>
          <a:p>
            <a:pPr marL="800100" lvl="1" indent="-457200">
              <a:buSzPct val="100000"/>
            </a:pPr>
            <a:r>
              <a:rPr lang="en-US" sz="1900" dirty="0" smtClean="0"/>
              <a:t>Clustering</a:t>
            </a:r>
          </a:p>
          <a:p>
            <a:pPr marL="1149350" lvl="2" indent="-457200">
              <a:buSzPct val="100000"/>
            </a:pPr>
            <a:r>
              <a:rPr lang="en-US" sz="1900" dirty="0" smtClean="0"/>
              <a:t>K-means clustering</a:t>
            </a:r>
            <a:endParaRPr lang="en-US" sz="1900" dirty="0"/>
          </a:p>
          <a:p>
            <a:pPr marL="400050" indent="-400050">
              <a:buSzPct val="100000"/>
              <a:buFont typeface="+mj-lt"/>
              <a:buAutoNum type="romanUcPeriod"/>
            </a:pPr>
            <a:endParaRPr lang="en-US" sz="2800" dirty="0" smtClean="0"/>
          </a:p>
          <a:p>
            <a:pPr marL="800100" lvl="1" indent="-457200">
              <a:buSzPct val="100000"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half" idx="1"/>
          </p:nvPr>
        </p:nvSpPr>
        <p:spPr>
          <a:xfrm>
            <a:off x="4842034" y="2379823"/>
            <a:ext cx="3767328" cy="4176022"/>
          </a:xfr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571500" indent="-571500">
              <a:buSzPct val="100000"/>
              <a:buFont typeface="+mj-lt"/>
              <a:buAutoNum type="romanUcPeriod" startAt="4"/>
            </a:pPr>
            <a:r>
              <a:rPr lang="en-US" sz="2800" dirty="0" smtClean="0"/>
              <a:t>Causal discovery</a:t>
            </a:r>
          </a:p>
          <a:p>
            <a:pPr marL="914400" lvl="1" indent="-571500">
              <a:lnSpc>
                <a:spcPct val="90000"/>
              </a:lnSpc>
              <a:buSzPct val="100000"/>
            </a:pPr>
            <a:r>
              <a:rPr lang="en-US" sz="1700" dirty="0"/>
              <a:t>Correlation </a:t>
            </a:r>
          </a:p>
          <a:p>
            <a:pPr marL="914400" lvl="1" indent="-571500">
              <a:lnSpc>
                <a:spcPct val="90000"/>
              </a:lnSpc>
              <a:buSzPct val="100000"/>
            </a:pPr>
            <a:r>
              <a:rPr lang="en-US" sz="1700" dirty="0"/>
              <a:t>Causation</a:t>
            </a:r>
          </a:p>
          <a:p>
            <a:pPr marL="914400" lvl="1" indent="-571500">
              <a:lnSpc>
                <a:spcPct val="90000"/>
              </a:lnSpc>
              <a:buSzPct val="100000"/>
            </a:pPr>
            <a:r>
              <a:rPr lang="en-US" sz="1700" dirty="0" smtClean="0"/>
              <a:t>Causal models</a:t>
            </a:r>
          </a:p>
          <a:p>
            <a:pPr marL="1263650" lvl="2" indent="-571500">
              <a:lnSpc>
                <a:spcPct val="90000"/>
              </a:lnSpc>
              <a:buSzPct val="100000"/>
            </a:pPr>
            <a:r>
              <a:rPr lang="en-US" sz="1700" dirty="0" smtClean="0"/>
              <a:t>Bayesian </a:t>
            </a:r>
            <a:r>
              <a:rPr lang="en-US" sz="1700" dirty="0"/>
              <a:t>networks</a:t>
            </a:r>
          </a:p>
          <a:p>
            <a:pPr marL="1263650" lvl="2" indent="-571500">
              <a:lnSpc>
                <a:spcPct val="90000"/>
              </a:lnSpc>
              <a:buSzPct val="100000"/>
            </a:pPr>
            <a:r>
              <a:rPr lang="en-US" sz="1700" dirty="0"/>
              <a:t>Markov networks</a:t>
            </a:r>
          </a:p>
          <a:p>
            <a:pPr marL="571500" indent="-571500">
              <a:buSzPct val="100000"/>
              <a:buFont typeface="+mj-lt"/>
              <a:buAutoNum type="romanUcPeriod" startAt="4"/>
            </a:pPr>
            <a:r>
              <a:rPr lang="en-US" sz="2800" dirty="0" smtClean="0"/>
              <a:t>Simulation and modeling</a:t>
            </a:r>
          </a:p>
          <a:p>
            <a:pPr marL="571500" indent="-571500">
              <a:buSzPct val="100000"/>
              <a:buFont typeface="+mj-lt"/>
              <a:buAutoNum type="romanUcPeriod" startAt="4"/>
            </a:pPr>
            <a:r>
              <a:rPr lang="en-US" sz="2800" dirty="0" smtClean="0"/>
              <a:t>Practical use of machine learning and data analysis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9489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a Classifier: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Precision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Recall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405471"/>
            <a:ext cx="6609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TP: number of positive examples classified correctly</a:t>
            </a:r>
          </a:p>
          <a:p>
            <a:r>
              <a:rPr lang="en-US" sz="2400" i="1" dirty="0" smtClean="0"/>
              <a:t>FN: number of positive examples classified incorrectly</a:t>
            </a:r>
          </a:p>
          <a:p>
            <a:r>
              <a:rPr lang="en-US" sz="2400" i="1" dirty="0" smtClean="0"/>
              <a:t>FP: number of negative examples classified incorrectly</a:t>
            </a:r>
          </a:p>
          <a:p>
            <a:r>
              <a:rPr lang="en-US" sz="2400" i="1" dirty="0" smtClean="0"/>
              <a:t>TN: number of negative examples classified correctly</a:t>
            </a:r>
            <a:endParaRPr lang="en-US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23441" y="4976398"/>
            <a:ext cx="2234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Precision</a:t>
            </a:r>
            <a:r>
              <a:rPr lang="en-US" sz="3200" dirty="0" smtClean="0"/>
              <a:t> =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114908" y="4684010"/>
            <a:ext cx="7062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TP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646347" y="5268786"/>
            <a:ext cx="16981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TP + FP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293226" y="5268786"/>
            <a:ext cx="22475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2649" y="4959057"/>
            <a:ext cx="16856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</a:rPr>
              <a:t>Recall</a:t>
            </a:r>
            <a:r>
              <a:rPr lang="en-US" sz="3200" dirty="0" smtClean="0"/>
              <a:t> = 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7646127" y="4666669"/>
            <a:ext cx="7062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TP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177566" y="5251445"/>
            <a:ext cx="17792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TP + FN</a:t>
            </a:r>
            <a:endParaRPr lang="en-US" sz="32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824445" y="5251445"/>
            <a:ext cx="22475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6214" y="6281242"/>
            <a:ext cx="6729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Note that the </a:t>
            </a:r>
            <a:r>
              <a:rPr lang="en-US" sz="2800" dirty="0"/>
              <a:t>f</a:t>
            </a:r>
            <a:r>
              <a:rPr lang="en-US" sz="2800" dirty="0" smtClean="0"/>
              <a:t>ocus is on the positive class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80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a Classifier:</a:t>
            </a:r>
            <a:br>
              <a:rPr lang="en-US" dirty="0" smtClean="0"/>
            </a:br>
            <a:r>
              <a:rPr lang="en-US" dirty="0" smtClean="0"/>
              <a:t>Other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There are many other accuracy metrics</a:t>
            </a:r>
          </a:p>
          <a:p>
            <a:pPr lvl="1"/>
            <a:r>
              <a:rPr lang="en-US" sz="3800" dirty="0" smtClean="0"/>
              <a:t>F1-score</a:t>
            </a:r>
          </a:p>
          <a:p>
            <a:pPr lvl="1"/>
            <a:r>
              <a:rPr lang="en-US" sz="3800" dirty="0" smtClean="0"/>
              <a:t>Receive Operating Characteristics (ROC) curve</a:t>
            </a:r>
          </a:p>
          <a:p>
            <a:pPr lvl="1"/>
            <a:r>
              <a:rPr lang="en-US" sz="3800" dirty="0" smtClean="0"/>
              <a:t>Area Under the Curve (AUC)</a:t>
            </a:r>
          </a:p>
          <a:p>
            <a:pPr lvl="1"/>
            <a:endParaRPr lang="en-US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3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a Classifier:</a:t>
            </a:r>
            <a:br>
              <a:rPr lang="en-US" dirty="0" smtClean="0"/>
            </a:br>
            <a:r>
              <a:rPr lang="en-US" dirty="0" smtClean="0"/>
              <a:t>Other Metrics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20316" y="2784475"/>
            <a:ext cx="3767328" cy="3252788"/>
          </a:xfrm>
        </p:spPr>
        <p:txBody>
          <a:bodyPr/>
          <a:lstStyle/>
          <a:p>
            <a:r>
              <a:rPr lang="en-US" sz="2400" dirty="0" smtClean="0"/>
              <a:t>Other accuracy metrics</a:t>
            </a:r>
          </a:p>
          <a:p>
            <a:pPr lvl="1"/>
            <a:r>
              <a:rPr lang="en-US" sz="2400" dirty="0"/>
              <a:t>F1-score</a:t>
            </a:r>
          </a:p>
          <a:p>
            <a:pPr lvl="1"/>
            <a:r>
              <a:rPr lang="en-US" sz="2400" dirty="0"/>
              <a:t>Receive Operating Characteristics (ROC) curve</a:t>
            </a:r>
          </a:p>
          <a:p>
            <a:pPr lvl="1"/>
            <a:r>
              <a:rPr lang="en-US" sz="2400" dirty="0"/>
              <a:t>Area Under the Curve (AUC)</a:t>
            </a:r>
          </a:p>
          <a:p>
            <a:pPr lvl="1"/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89424" y="2784475"/>
            <a:ext cx="3767328" cy="32527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Other concerns</a:t>
            </a:r>
          </a:p>
          <a:p>
            <a:pPr lvl="1"/>
            <a:r>
              <a:rPr lang="en-US" sz="2400" dirty="0" err="1" smtClean="0">
                <a:solidFill>
                  <a:srgbClr val="FF0000"/>
                </a:solidFill>
              </a:rPr>
              <a:t>Explainability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of classifier results</a:t>
            </a:r>
          </a:p>
          <a:p>
            <a:pPr lvl="1"/>
            <a:r>
              <a:rPr lang="en-US" sz="2400" dirty="0" smtClean="0"/>
              <a:t>Cost of examples</a:t>
            </a:r>
          </a:p>
          <a:p>
            <a:pPr lvl="2"/>
            <a:r>
              <a:rPr lang="en-US" sz="2400" dirty="0" smtClean="0"/>
              <a:t>Cost of feature values</a:t>
            </a:r>
          </a:p>
          <a:p>
            <a:pPr lvl="2"/>
            <a:r>
              <a:rPr lang="en-US" sz="2400" dirty="0" smtClean="0"/>
              <a:t>Labeling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196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403"/>
            <a:ext cx="8229600" cy="1456773"/>
          </a:xfrm>
        </p:spPr>
        <p:txBody>
          <a:bodyPr/>
          <a:lstStyle/>
          <a:p>
            <a:r>
              <a:rPr lang="en-US" dirty="0" smtClean="0"/>
              <a:t>Evaluating a Classifier: </a:t>
            </a:r>
            <a:br>
              <a:rPr lang="en-US" dirty="0" smtClean="0"/>
            </a:br>
            <a:r>
              <a:rPr lang="en-US" dirty="0" smtClean="0"/>
              <a:t>What Affects the Performance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04" y="1974938"/>
            <a:ext cx="8951595" cy="4787235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Complexity of the task </a:t>
            </a:r>
          </a:p>
          <a:p>
            <a:pPr lvl="1"/>
            <a:r>
              <a:rPr lang="en-US" sz="2800" dirty="0"/>
              <a:t>L</a:t>
            </a:r>
            <a:r>
              <a:rPr lang="en-US" sz="2800" dirty="0" smtClean="0"/>
              <a:t>arge amounts </a:t>
            </a:r>
            <a:r>
              <a:rPr lang="en-US" sz="2800" dirty="0"/>
              <a:t>of features </a:t>
            </a: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high dimensionality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dirty="0"/>
              <a:t>Feature(s) appears very few times (</a:t>
            </a:r>
            <a:r>
              <a:rPr lang="en-US" sz="2400" dirty="0">
                <a:solidFill>
                  <a:srgbClr val="FF0000"/>
                </a:solidFill>
              </a:rPr>
              <a:t>sparse data</a:t>
            </a:r>
            <a:r>
              <a:rPr lang="en-US" sz="2400" dirty="0" smtClean="0"/>
              <a:t>)</a:t>
            </a:r>
            <a:endParaRPr lang="en-US" sz="2800" dirty="0" smtClean="0"/>
          </a:p>
          <a:p>
            <a:r>
              <a:rPr lang="en-US" sz="2800" dirty="0" smtClean="0"/>
              <a:t>Few instances for a complex classification task</a:t>
            </a:r>
          </a:p>
          <a:p>
            <a:r>
              <a:rPr lang="en-US" sz="2800" dirty="0" smtClean="0"/>
              <a:t>Missing feature values for instances</a:t>
            </a:r>
          </a:p>
          <a:p>
            <a:r>
              <a:rPr lang="en-US" sz="2800" dirty="0" smtClean="0"/>
              <a:t>Errors in attribute values for instances</a:t>
            </a:r>
          </a:p>
          <a:p>
            <a:r>
              <a:rPr lang="en-US" sz="2800" dirty="0" smtClean="0"/>
              <a:t>Errors in the labels of training instances</a:t>
            </a:r>
          </a:p>
          <a:p>
            <a:r>
              <a:rPr lang="en-US" sz="2800" dirty="0"/>
              <a:t>Uneven </a:t>
            </a:r>
            <a:r>
              <a:rPr lang="en-US" sz="2800" dirty="0" smtClean="0"/>
              <a:t>availability of instances in classes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704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95265" y="6538684"/>
            <a:ext cx="533400" cy="365125"/>
          </a:xfrm>
        </p:spPr>
        <p:txBody>
          <a:bodyPr/>
          <a:lstStyle/>
          <a:p>
            <a:fld id="{9F2F5E10-5301-4EE6-90D2-A6C4A3F62BED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5059" y="0"/>
            <a:ext cx="8229600" cy="858054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Overfitting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4767" y="1025886"/>
            <a:ext cx="8469892" cy="957263"/>
          </a:xfrm>
          <a:solidFill>
            <a:srgbClr val="FFFFFF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A model </a:t>
            </a:r>
            <a:r>
              <a:rPr lang="en-US" sz="2400" dirty="0" err="1" smtClean="0"/>
              <a:t>overfits</a:t>
            </a:r>
            <a:r>
              <a:rPr lang="en-US" sz="2400" dirty="0" smtClean="0"/>
              <a:t> the training data when it is very accurate with that data, and may not do so well with new test data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7089"/>
            <a:ext cx="4273779" cy="2004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40548"/>
            <a:ext cx="4273778" cy="20049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182" y="2429335"/>
            <a:ext cx="4200833" cy="1970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182" y="4605414"/>
            <a:ext cx="4303818" cy="20190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50294" y="3161746"/>
            <a:ext cx="101822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Model 1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50294" y="5510765"/>
            <a:ext cx="10182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Model 2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242" y="3125695"/>
            <a:ext cx="782123" cy="255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65" y="5320265"/>
            <a:ext cx="687184" cy="2240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87835" y="2079892"/>
            <a:ext cx="163378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Training Data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655039" y="2107381"/>
            <a:ext cx="118494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Test Data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33612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47333"/>
            <a:ext cx="8238065" cy="4608511"/>
          </a:xfrm>
          <a:solidFill>
            <a:srgbClr val="FFFFFF"/>
          </a:solidFill>
          <a:ln>
            <a:solidFill>
              <a:srgbClr val="74A51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Induction requires inferring general rules about examples seen in the past</a:t>
            </a:r>
          </a:p>
          <a:p>
            <a:pPr lvl="1"/>
            <a:r>
              <a:rPr lang="en-US" sz="2800" dirty="0" smtClean="0"/>
              <a:t>Contrast with </a:t>
            </a:r>
            <a:r>
              <a:rPr lang="en-US" sz="2800" i="1" dirty="0" smtClean="0"/>
              <a:t>deduction: </a:t>
            </a:r>
            <a:r>
              <a:rPr lang="en-US" sz="2800" dirty="0" smtClean="0"/>
              <a:t>inferring things that are a logical consequence of what we have seen in the past</a:t>
            </a:r>
          </a:p>
          <a:p>
            <a:r>
              <a:rPr lang="en-US" sz="2800" dirty="0" smtClean="0"/>
              <a:t>Classifiers use induction</a:t>
            </a:r>
            <a:r>
              <a:rPr lang="en-US" sz="2800" dirty="0"/>
              <a:t>:</a:t>
            </a:r>
            <a:r>
              <a:rPr lang="en-US" sz="2800" dirty="0" smtClean="0"/>
              <a:t> they generate general rules about the target classes</a:t>
            </a:r>
          </a:p>
          <a:p>
            <a:pPr lvl="1"/>
            <a:r>
              <a:rPr lang="en-US" sz="2400" dirty="0" smtClean="0"/>
              <a:t>The rules are used to make predictions about new data</a:t>
            </a:r>
          </a:p>
          <a:p>
            <a:pPr lvl="1"/>
            <a:r>
              <a:rPr lang="en-US" sz="2400" dirty="0" smtClean="0"/>
              <a:t>These predictions can be wrong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005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Facing a Classification Task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40" y="2264886"/>
            <a:ext cx="4507992" cy="407352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What features to choose</a:t>
            </a:r>
          </a:p>
          <a:p>
            <a:pPr lvl="1"/>
            <a:r>
              <a:rPr lang="en-US" sz="2400" dirty="0" smtClean="0"/>
              <a:t>Try defining different features</a:t>
            </a:r>
          </a:p>
          <a:p>
            <a:pPr lvl="1"/>
            <a:r>
              <a:rPr lang="en-US" sz="2400" dirty="0" smtClean="0"/>
              <a:t>For some problems, hundreds and maybe thousands of features may be possible</a:t>
            </a:r>
          </a:p>
          <a:p>
            <a:pPr lvl="1"/>
            <a:r>
              <a:rPr lang="en-US" sz="2400" dirty="0" smtClean="0"/>
              <a:t>Sometimes the features are not directly observable (</a:t>
            </a:r>
            <a:r>
              <a:rPr lang="en-US" sz="2400" dirty="0" err="1" smtClean="0"/>
              <a:t>ie</a:t>
            </a:r>
            <a:r>
              <a:rPr lang="en-US" sz="2400" dirty="0" smtClean="0"/>
              <a:t>, there are “</a:t>
            </a:r>
            <a:r>
              <a:rPr lang="en-US" sz="2400" i="1" dirty="0">
                <a:solidFill>
                  <a:srgbClr val="FF0000"/>
                </a:solidFill>
              </a:rPr>
              <a:t>l</a:t>
            </a:r>
            <a:r>
              <a:rPr lang="en-US" sz="2400" i="1" dirty="0" smtClean="0">
                <a:solidFill>
                  <a:srgbClr val="FF0000"/>
                </a:solidFill>
              </a:rPr>
              <a:t>atent</a:t>
            </a:r>
            <a:r>
              <a:rPr lang="en-US" sz="2400" dirty="0" smtClean="0"/>
              <a:t>” variables)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0192" y="2264886"/>
            <a:ext cx="4369755" cy="407352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What classes to choose</a:t>
            </a:r>
          </a:p>
          <a:p>
            <a:pPr lvl="1"/>
            <a:r>
              <a:rPr lang="en-US" sz="2400" dirty="0" smtClean="0"/>
              <a:t>Edible / poisonous?</a:t>
            </a:r>
          </a:p>
          <a:p>
            <a:pPr lvl="1"/>
            <a:r>
              <a:rPr lang="en-US" sz="2400" dirty="0" smtClean="0"/>
              <a:t>Edible / poisonous / unknown?</a:t>
            </a:r>
          </a:p>
          <a:p>
            <a:r>
              <a:rPr lang="en-US" sz="2400" dirty="0" smtClean="0"/>
              <a:t>How many labeled examples</a:t>
            </a:r>
          </a:p>
          <a:p>
            <a:pPr lvl="1"/>
            <a:r>
              <a:rPr lang="en-US" sz="2400" dirty="0" smtClean="0"/>
              <a:t>May require a lot of work</a:t>
            </a:r>
          </a:p>
          <a:p>
            <a:r>
              <a:rPr lang="en-US" sz="2400" dirty="0" smtClean="0"/>
              <a:t>What modeler to choose</a:t>
            </a:r>
          </a:p>
          <a:p>
            <a:pPr lvl="1"/>
            <a:r>
              <a:rPr lang="en-US" sz="2400" dirty="0" smtClean="0"/>
              <a:t>Better to try different ones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25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16"/>
            <a:ext cx="8229600" cy="1728716"/>
          </a:xfrm>
        </p:spPr>
        <p:txBody>
          <a:bodyPr/>
          <a:lstStyle/>
          <a:p>
            <a:r>
              <a:rPr lang="en-US" sz="2400" dirty="0" smtClean="0"/>
              <a:t>Part II: Classification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Summary of 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770095"/>
            <a:ext cx="7662864" cy="3476542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Classification tasks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Building a classifier</a:t>
            </a:r>
            <a:endParaRPr lang="en-US" sz="3600" dirty="0"/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/>
              <a:t>Evaluating a classifier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7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641"/>
            <a:ext cx="8229600" cy="1143000"/>
          </a:xfrm>
        </p:spPr>
        <p:txBody>
          <a:bodyPr/>
          <a:lstStyle/>
          <a:p>
            <a:r>
              <a:rPr lang="en-US" sz="1800" dirty="0"/>
              <a:t>Part II: Classification</a:t>
            </a:r>
            <a:br>
              <a:rPr lang="en-US" sz="1800" dirty="0"/>
            </a:br>
            <a:r>
              <a:rPr lang="en-US" sz="4400" dirty="0"/>
              <a:t>Summary </a:t>
            </a:r>
            <a:r>
              <a:rPr lang="en-US" sz="4400" dirty="0" smtClean="0"/>
              <a:t>of Major Concepts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58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695825" y="1409700"/>
            <a:ext cx="4117975" cy="5146675"/>
          </a:xfrm>
          <a:solidFill>
            <a:srgbClr val="FFFFFF"/>
          </a:solidFill>
          <a:ln>
            <a:solidFill>
              <a:srgbClr val="74A510"/>
            </a:solidFill>
          </a:ln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Training and test sets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Evaluation</a:t>
            </a:r>
          </a:p>
          <a:p>
            <a:pPr lvl="1"/>
            <a:r>
              <a:rPr lang="en-US" sz="2400" dirty="0" smtClean="0"/>
              <a:t>Accuracy</a:t>
            </a:r>
            <a:r>
              <a:rPr lang="en-US" sz="2400" dirty="0"/>
              <a:t>, confusion matrix, precision &amp; recall</a:t>
            </a:r>
          </a:p>
          <a:p>
            <a:pPr lvl="1"/>
            <a:r>
              <a:rPr lang="en-US" sz="2400" dirty="0"/>
              <a:t>N-fold cross </a:t>
            </a:r>
            <a:r>
              <a:rPr lang="en-US" sz="2400" dirty="0" smtClean="0"/>
              <a:t>validation</a:t>
            </a:r>
          </a:p>
          <a:p>
            <a:pPr lvl="1"/>
            <a:r>
              <a:rPr lang="en-US" sz="2400" dirty="0" err="1" smtClean="0"/>
              <a:t>Overfitting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 smtClean="0"/>
              <a:t>About the data</a:t>
            </a:r>
          </a:p>
          <a:p>
            <a:pPr lvl="1"/>
            <a:r>
              <a:rPr lang="en-US" sz="2400" dirty="0" smtClean="0"/>
              <a:t>High dimensionality</a:t>
            </a:r>
          </a:p>
          <a:p>
            <a:pPr lvl="1"/>
            <a:r>
              <a:rPr lang="en-US" sz="2400" dirty="0" smtClean="0"/>
              <a:t>Sparse data</a:t>
            </a:r>
          </a:p>
          <a:p>
            <a:pPr lvl="1"/>
            <a:r>
              <a:rPr lang="en-US" sz="2400" dirty="0" smtClean="0"/>
              <a:t>Continuous/discrete values</a:t>
            </a:r>
          </a:p>
          <a:p>
            <a:pPr lvl="1"/>
            <a:r>
              <a:rPr lang="en-US" sz="2400" dirty="0" smtClean="0"/>
              <a:t>Latent variables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241300" y="1409700"/>
            <a:ext cx="4016375" cy="5146675"/>
          </a:xfrm>
          <a:solidFill>
            <a:srgbClr val="FFFFFF"/>
          </a:solidFill>
          <a:ln>
            <a:solidFill>
              <a:srgbClr val="74A510"/>
            </a:solidFill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Instances, features, values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Classes, disjoint classes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Labels, binary tasks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Learning</a:t>
            </a:r>
          </a:p>
          <a:p>
            <a:pPr lvl="1"/>
            <a:r>
              <a:rPr lang="en-US" sz="2400" dirty="0" smtClean="0"/>
              <a:t>Decision trees</a:t>
            </a:r>
          </a:p>
          <a:p>
            <a:pPr lvl="1"/>
            <a:r>
              <a:rPr lang="en-US" sz="2400" dirty="0" smtClean="0"/>
              <a:t>Modeler</a:t>
            </a:r>
          </a:p>
          <a:p>
            <a:pPr lvl="1"/>
            <a:r>
              <a:rPr lang="en-US" sz="2400" dirty="0" smtClean="0"/>
              <a:t>Ensembles, combination function</a:t>
            </a:r>
          </a:p>
          <a:p>
            <a:pPr lvl="2"/>
            <a:r>
              <a:rPr lang="en-US" sz="2400" dirty="0" smtClean="0"/>
              <a:t>Majority vote, weighted vote</a:t>
            </a:r>
          </a:p>
          <a:p>
            <a:pPr>
              <a:spcBef>
                <a:spcPts val="600"/>
              </a:spcBef>
            </a:pPr>
            <a:r>
              <a:rPr lang="en-US" sz="2400" dirty="0" smtClean="0"/>
              <a:t>Induction</a:t>
            </a:r>
          </a:p>
        </p:txBody>
      </p:sp>
    </p:spTree>
    <p:extLst>
      <p:ext uri="{BB962C8B-B14F-4D97-AF65-F5344CB8AC3E}">
        <p14:creationId xmlns:p14="http://schemas.microsoft.com/office/powerpoint/2010/main" val="24549842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8228013" cy="2622176"/>
          </a:xfrm>
        </p:spPr>
        <p:txBody>
          <a:bodyPr>
            <a:noAutofit/>
          </a:bodyPr>
          <a:lstStyle/>
          <a:p>
            <a:r>
              <a:rPr lang="en-US" sz="4800" dirty="0"/>
              <a:t>PART III:</a:t>
            </a:r>
            <a:br>
              <a:rPr lang="en-US" sz="4800" dirty="0"/>
            </a:br>
            <a:r>
              <a:rPr lang="en-US" sz="4800" dirty="0"/>
              <a:t>Pattern </a:t>
            </a:r>
            <a:r>
              <a:rPr lang="en-US" sz="4800" dirty="0" smtClean="0"/>
              <a:t>Learning and </a:t>
            </a:r>
            <a:r>
              <a:rPr lang="en-US" sz="4800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9807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8228013" cy="2622176"/>
          </a:xfrm>
        </p:spPr>
        <p:txBody>
          <a:bodyPr>
            <a:noAutofit/>
          </a:bodyPr>
          <a:lstStyle/>
          <a:p>
            <a:r>
              <a:rPr lang="en-US" sz="4800" dirty="0"/>
              <a:t>PART I:</a:t>
            </a:r>
            <a:br>
              <a:rPr lang="en-US" sz="4800" dirty="0"/>
            </a:br>
            <a:r>
              <a:rPr lang="en-US" sz="4800" dirty="0"/>
              <a:t>Machine Learning and Data Analysis Tasks</a:t>
            </a:r>
          </a:p>
        </p:txBody>
      </p:sp>
    </p:spTree>
    <p:extLst>
      <p:ext uri="{BB962C8B-B14F-4D97-AF65-F5344CB8AC3E}">
        <p14:creationId xmlns:p14="http://schemas.microsoft.com/office/powerpoint/2010/main" val="382746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Part III:</a:t>
            </a:r>
            <a:r>
              <a:rPr lang="en-US" sz="2800" dirty="0"/>
              <a:t> </a:t>
            </a:r>
            <a:r>
              <a:rPr lang="en-US" sz="2800" dirty="0" smtClean="0"/>
              <a:t>Pattern Learning and Clustering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21466"/>
            <a:ext cx="7662864" cy="4097867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Pattern detection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Pattern learning and pattern discovery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Clustering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886461"/>
          </a:xfrm>
        </p:spPr>
        <p:txBody>
          <a:bodyPr/>
          <a:lstStyle/>
          <a:p>
            <a:r>
              <a:rPr lang="en-US" dirty="0" smtClean="0"/>
              <a:t>Different Data Analysis Tasks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1644" y="2291863"/>
            <a:ext cx="3982763" cy="400364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Classification</a:t>
            </a:r>
            <a:endParaRPr lang="en-US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sz="2800" dirty="0" smtClean="0"/>
              <a:t>Assign a category (</a:t>
            </a:r>
            <a:r>
              <a:rPr lang="en-US" sz="2800" dirty="0" err="1" smtClean="0"/>
              <a:t>ie</a:t>
            </a:r>
            <a:r>
              <a:rPr lang="en-US" sz="2800" dirty="0" smtClean="0"/>
              <a:t>, a class) for a new instance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Clustering</a:t>
            </a:r>
            <a:endParaRPr lang="en-US" sz="2800" dirty="0" smtClean="0">
              <a:solidFill>
                <a:srgbClr val="74A510"/>
              </a:solidFill>
            </a:endParaRPr>
          </a:p>
          <a:p>
            <a:pPr lvl="1"/>
            <a:r>
              <a:rPr lang="en-US" sz="2800" dirty="0" smtClean="0"/>
              <a:t>Form clusters (</a:t>
            </a:r>
            <a:r>
              <a:rPr lang="en-US" sz="2800" dirty="0" err="1" smtClean="0"/>
              <a:t>ie</a:t>
            </a:r>
            <a:r>
              <a:rPr lang="en-US" sz="2800" dirty="0" smtClean="0"/>
              <a:t>, groups) with a set of instances</a:t>
            </a:r>
          </a:p>
          <a:p>
            <a:pPr lvl="1"/>
            <a:endParaRPr lang="en-US" sz="28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29090" y="2299551"/>
            <a:ext cx="4598455" cy="438911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74A510"/>
                </a:solidFill>
              </a:rPr>
              <a:t>Pattern discovery</a:t>
            </a:r>
            <a:endParaRPr lang="en-US" sz="2800" dirty="0" smtClean="0">
              <a:solidFill>
                <a:srgbClr val="74A510"/>
              </a:solidFill>
            </a:endParaRPr>
          </a:p>
          <a:p>
            <a:pPr lvl="1"/>
            <a:r>
              <a:rPr lang="en-US" sz="2800" dirty="0" smtClean="0"/>
              <a:t>Identify regularities (</a:t>
            </a:r>
            <a:r>
              <a:rPr lang="en-US" sz="2800" dirty="0" err="1" smtClean="0"/>
              <a:t>ie</a:t>
            </a:r>
            <a:r>
              <a:rPr lang="en-US" sz="2800" dirty="0" smtClean="0"/>
              <a:t>, patterns) in temporal or spatial data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Simulation</a:t>
            </a:r>
            <a:endParaRPr lang="en-US" sz="2800" dirty="0" smtClean="0">
              <a:solidFill>
                <a:srgbClr val="74A510"/>
              </a:solidFill>
            </a:endParaRPr>
          </a:p>
          <a:p>
            <a:pPr lvl="1"/>
            <a:r>
              <a:rPr lang="en-US" sz="2800" dirty="0" smtClean="0"/>
              <a:t>Define mathematical formulas that can generate data similar to observations collected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0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75811"/>
            <a:ext cx="8229600" cy="738592"/>
          </a:xfrm>
        </p:spPr>
        <p:txBody>
          <a:bodyPr/>
          <a:lstStyle/>
          <a:p>
            <a:r>
              <a:rPr lang="en-US" dirty="0" smtClean="0"/>
              <a:t>Learning Approaches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2133" y="1422412"/>
            <a:ext cx="3767328" cy="9622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Supervised Learning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22133" y="2550471"/>
            <a:ext cx="3767328" cy="2891491"/>
          </a:xfrm>
        </p:spPr>
        <p:txBody>
          <a:bodyPr/>
          <a:lstStyle/>
          <a:p>
            <a:r>
              <a:rPr lang="en-US" sz="2800" dirty="0" smtClean="0"/>
              <a:t>The training data is annotated with information to help the learning system</a:t>
            </a:r>
          </a:p>
          <a:p>
            <a:pPr lvl="1"/>
            <a:r>
              <a:rPr lang="en-US" sz="2800" dirty="0" err="1" smtClean="0"/>
              <a:t>Eg</a:t>
            </a:r>
            <a:r>
              <a:rPr lang="en-US" sz="2800" dirty="0" smtClean="0"/>
              <a:t> classification</a:t>
            </a:r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00908" y="1439345"/>
            <a:ext cx="3767328" cy="9622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Unsupervised Learning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800908" y="2567404"/>
            <a:ext cx="3767328" cy="289149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training data is not annotated with any extra information to help the learning system</a:t>
            </a:r>
          </a:p>
          <a:p>
            <a:pPr lvl="1"/>
            <a:r>
              <a:rPr lang="en-US" sz="2800" dirty="0" err="1" smtClean="0"/>
              <a:t>Eg</a:t>
            </a:r>
            <a:r>
              <a:rPr lang="en-US" sz="2800" dirty="0" smtClean="0"/>
              <a:t> pattern learning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62</a:t>
            </a:fld>
            <a:endParaRPr lang="en-US"/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2641261" y="5452433"/>
            <a:ext cx="3767328" cy="962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ts val="26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Wingdings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None/>
              <a:defRPr lang="en-US"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None/>
              <a:defRPr lang="en-US"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None/>
              <a:defRPr lang="en-US"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None/>
              <a:defRPr lang="en-US"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Semi-Supervised Learning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9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. Pattern Detection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8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Patterns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64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9598" y="2345269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4798" y="3699936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59464" y="2836335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46664" y="3158068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48264" y="4021669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1731" y="4411135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07064" y="3539069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53063" y="2345269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6" idx="3"/>
            <a:endCxn id="7" idx="1"/>
          </p:cNvCxnSpPr>
          <p:nvPr/>
        </p:nvCxnSpPr>
        <p:spPr>
          <a:xfrm flipH="1">
            <a:off x="349435" y="2619885"/>
            <a:ext cx="304800" cy="11271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4"/>
            <a:endCxn id="9" idx="1"/>
          </p:cNvCxnSpPr>
          <p:nvPr/>
        </p:nvCxnSpPr>
        <p:spPr>
          <a:xfrm>
            <a:off x="761998" y="2667002"/>
            <a:ext cx="129303" cy="538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5"/>
            <a:endCxn id="13" idx="2"/>
          </p:cNvCxnSpPr>
          <p:nvPr/>
        </p:nvCxnSpPr>
        <p:spPr>
          <a:xfrm flipV="1">
            <a:off x="869761" y="2506136"/>
            <a:ext cx="383302" cy="11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6" idx="5"/>
            <a:endCxn id="8" idx="2"/>
          </p:cNvCxnSpPr>
          <p:nvPr/>
        </p:nvCxnSpPr>
        <p:spPr>
          <a:xfrm>
            <a:off x="869761" y="2619885"/>
            <a:ext cx="789703" cy="3773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5"/>
          </p:cNvCxnSpPr>
          <p:nvPr/>
        </p:nvCxnSpPr>
        <p:spPr>
          <a:xfrm>
            <a:off x="869761" y="2619885"/>
            <a:ext cx="637303" cy="919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4"/>
            <a:endCxn id="12" idx="0"/>
          </p:cNvCxnSpPr>
          <p:nvPr/>
        </p:nvCxnSpPr>
        <p:spPr>
          <a:xfrm flipH="1">
            <a:off x="1659464" y="3158068"/>
            <a:ext cx="152400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11" idx="7"/>
          </p:cNvCxnSpPr>
          <p:nvPr/>
        </p:nvCxnSpPr>
        <p:spPr>
          <a:xfrm flipH="1">
            <a:off x="581894" y="3399918"/>
            <a:ext cx="355599" cy="1058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10" idx="0"/>
          </p:cNvCxnSpPr>
          <p:nvPr/>
        </p:nvCxnSpPr>
        <p:spPr>
          <a:xfrm>
            <a:off x="948264" y="3479801"/>
            <a:ext cx="152400" cy="5418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7" idx="3"/>
            <a:endCxn id="10" idx="1"/>
          </p:cNvCxnSpPr>
          <p:nvPr/>
        </p:nvCxnSpPr>
        <p:spPr>
          <a:xfrm>
            <a:off x="349435" y="3974552"/>
            <a:ext cx="643466" cy="942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2387594" y="3983021"/>
            <a:ext cx="304800" cy="32173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082794" y="5337688"/>
            <a:ext cx="304800" cy="321733"/>
          </a:xfrm>
          <a:prstGeom prst="ellipse">
            <a:avLst/>
          </a:prstGeom>
          <a:solidFill>
            <a:srgbClr val="D77C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37460" y="4474087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624660" y="4795820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726260" y="5659421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099727" y="6048887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285060" y="5176821"/>
            <a:ext cx="304800" cy="321733"/>
          </a:xfrm>
          <a:prstGeom prst="ellipse">
            <a:avLst/>
          </a:prstGeom>
          <a:solidFill>
            <a:srgbClr val="D77C0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031059" y="3983021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>
            <a:stCxn id="42" idx="3"/>
            <a:endCxn id="43" idx="1"/>
          </p:cNvCxnSpPr>
          <p:nvPr/>
        </p:nvCxnSpPr>
        <p:spPr>
          <a:xfrm flipH="1">
            <a:off x="2127431" y="4257637"/>
            <a:ext cx="304800" cy="11271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2" idx="4"/>
            <a:endCxn id="45" idx="1"/>
          </p:cNvCxnSpPr>
          <p:nvPr/>
        </p:nvCxnSpPr>
        <p:spPr>
          <a:xfrm>
            <a:off x="2539994" y="4304754"/>
            <a:ext cx="129303" cy="538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2" idx="5"/>
            <a:endCxn id="49" idx="2"/>
          </p:cNvCxnSpPr>
          <p:nvPr/>
        </p:nvCxnSpPr>
        <p:spPr>
          <a:xfrm flipV="1">
            <a:off x="2647757" y="4143888"/>
            <a:ext cx="383302" cy="11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2" idx="5"/>
            <a:endCxn id="44" idx="2"/>
          </p:cNvCxnSpPr>
          <p:nvPr/>
        </p:nvCxnSpPr>
        <p:spPr>
          <a:xfrm>
            <a:off x="2647757" y="4257637"/>
            <a:ext cx="789703" cy="3773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2" idx="5"/>
          </p:cNvCxnSpPr>
          <p:nvPr/>
        </p:nvCxnSpPr>
        <p:spPr>
          <a:xfrm>
            <a:off x="2647757" y="4257637"/>
            <a:ext cx="637303" cy="919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4" idx="4"/>
            <a:endCxn id="48" idx="0"/>
          </p:cNvCxnSpPr>
          <p:nvPr/>
        </p:nvCxnSpPr>
        <p:spPr>
          <a:xfrm flipH="1">
            <a:off x="3437460" y="4795820"/>
            <a:ext cx="152400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endCxn id="47" idx="7"/>
          </p:cNvCxnSpPr>
          <p:nvPr/>
        </p:nvCxnSpPr>
        <p:spPr>
          <a:xfrm flipH="1">
            <a:off x="2359890" y="5037670"/>
            <a:ext cx="355599" cy="1058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endCxn id="46" idx="0"/>
          </p:cNvCxnSpPr>
          <p:nvPr/>
        </p:nvCxnSpPr>
        <p:spPr>
          <a:xfrm>
            <a:off x="2726260" y="5117553"/>
            <a:ext cx="152400" cy="5418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3" idx="3"/>
            <a:endCxn id="46" idx="1"/>
          </p:cNvCxnSpPr>
          <p:nvPr/>
        </p:nvCxnSpPr>
        <p:spPr>
          <a:xfrm>
            <a:off x="2127431" y="5612304"/>
            <a:ext cx="643466" cy="942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42766" y="3395136"/>
            <a:ext cx="227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Central entities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0" name="Straight Connector 59"/>
          <p:cNvCxnSpPr>
            <a:stCxn id="7" idx="6"/>
          </p:cNvCxnSpPr>
          <p:nvPr/>
        </p:nvCxnSpPr>
        <p:spPr>
          <a:xfrm flipV="1">
            <a:off x="609598" y="3747054"/>
            <a:ext cx="897466" cy="11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309087" y="5337688"/>
            <a:ext cx="897466" cy="11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319501" y="2548471"/>
            <a:ext cx="2255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Strength of ties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4825998" y="3136356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5875864" y="3627422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5063064" y="3949155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5164664" y="4812756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538131" y="5202222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5723464" y="4330156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469463" y="3136356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>
            <a:stCxn id="67" idx="3"/>
            <a:endCxn id="68" idx="1"/>
          </p:cNvCxnSpPr>
          <p:nvPr/>
        </p:nvCxnSpPr>
        <p:spPr>
          <a:xfrm flipH="1">
            <a:off x="4565835" y="3410972"/>
            <a:ext cx="304800" cy="1127168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67" idx="4"/>
            <a:endCxn id="70" idx="1"/>
          </p:cNvCxnSpPr>
          <p:nvPr/>
        </p:nvCxnSpPr>
        <p:spPr>
          <a:xfrm>
            <a:off x="4978398" y="3458089"/>
            <a:ext cx="129303" cy="538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7" idx="5"/>
            <a:endCxn id="74" idx="2"/>
          </p:cNvCxnSpPr>
          <p:nvPr/>
        </p:nvCxnSpPr>
        <p:spPr>
          <a:xfrm flipV="1">
            <a:off x="5086161" y="3297223"/>
            <a:ext cx="383302" cy="11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67" idx="5"/>
            <a:endCxn id="69" idx="2"/>
          </p:cNvCxnSpPr>
          <p:nvPr/>
        </p:nvCxnSpPr>
        <p:spPr>
          <a:xfrm>
            <a:off x="5086161" y="3410972"/>
            <a:ext cx="789703" cy="3773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67" idx="5"/>
          </p:cNvCxnSpPr>
          <p:nvPr/>
        </p:nvCxnSpPr>
        <p:spPr>
          <a:xfrm>
            <a:off x="5086161" y="3410972"/>
            <a:ext cx="637303" cy="919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69" idx="4"/>
            <a:endCxn id="73" idx="0"/>
          </p:cNvCxnSpPr>
          <p:nvPr/>
        </p:nvCxnSpPr>
        <p:spPr>
          <a:xfrm flipH="1">
            <a:off x="5875864" y="3949155"/>
            <a:ext cx="152400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72" idx="7"/>
          </p:cNvCxnSpPr>
          <p:nvPr/>
        </p:nvCxnSpPr>
        <p:spPr>
          <a:xfrm flipH="1">
            <a:off x="4798294" y="4191005"/>
            <a:ext cx="355599" cy="1058334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endCxn id="71" idx="0"/>
          </p:cNvCxnSpPr>
          <p:nvPr/>
        </p:nvCxnSpPr>
        <p:spPr>
          <a:xfrm>
            <a:off x="5164664" y="4270888"/>
            <a:ext cx="152400" cy="5418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68" idx="3"/>
            <a:endCxn id="71" idx="1"/>
          </p:cNvCxnSpPr>
          <p:nvPr/>
        </p:nvCxnSpPr>
        <p:spPr>
          <a:xfrm>
            <a:off x="4565835" y="4765639"/>
            <a:ext cx="643466" cy="942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68" idx="6"/>
          </p:cNvCxnSpPr>
          <p:nvPr/>
        </p:nvCxnSpPr>
        <p:spPr>
          <a:xfrm flipV="1">
            <a:off x="4825998" y="4538141"/>
            <a:ext cx="897466" cy="113749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616634" y="3458089"/>
            <a:ext cx="304800" cy="1127168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826001" y="4588943"/>
            <a:ext cx="897466" cy="113749"/>
          </a:xfrm>
          <a:prstGeom prst="line">
            <a:avLst/>
          </a:prstGeom>
          <a:ln w="762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4521198" y="4491023"/>
            <a:ext cx="304800" cy="3217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7372161" y="3059063"/>
            <a:ext cx="304800" cy="32173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7067361" y="4413730"/>
            <a:ext cx="304800" cy="321733"/>
          </a:xfrm>
          <a:prstGeom prst="ellipse">
            <a:avLst/>
          </a:prstGeom>
          <a:solidFill>
            <a:srgbClr val="8FFFF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8422027" y="3550129"/>
            <a:ext cx="304800" cy="32173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7609227" y="3871862"/>
            <a:ext cx="304800" cy="321733"/>
          </a:xfrm>
          <a:prstGeom prst="ellipse">
            <a:avLst/>
          </a:prstGeom>
          <a:solidFill>
            <a:srgbClr val="8FFFF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7710827" y="4735463"/>
            <a:ext cx="304800" cy="321733"/>
          </a:xfrm>
          <a:prstGeom prst="ellipse">
            <a:avLst/>
          </a:prstGeom>
          <a:solidFill>
            <a:srgbClr val="8FFFF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084294" y="5124929"/>
            <a:ext cx="304800" cy="321733"/>
          </a:xfrm>
          <a:prstGeom prst="ellipse">
            <a:avLst/>
          </a:prstGeom>
          <a:solidFill>
            <a:srgbClr val="8FFFF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8269627" y="4252863"/>
            <a:ext cx="304800" cy="32173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015626" y="3059063"/>
            <a:ext cx="304800" cy="32173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/>
          <p:cNvCxnSpPr>
            <a:stCxn id="87" idx="3"/>
            <a:endCxn id="88" idx="1"/>
          </p:cNvCxnSpPr>
          <p:nvPr/>
        </p:nvCxnSpPr>
        <p:spPr>
          <a:xfrm flipH="1">
            <a:off x="7111998" y="3333679"/>
            <a:ext cx="304800" cy="11271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87" idx="4"/>
            <a:endCxn id="90" idx="1"/>
          </p:cNvCxnSpPr>
          <p:nvPr/>
        </p:nvCxnSpPr>
        <p:spPr>
          <a:xfrm>
            <a:off x="7524561" y="3380796"/>
            <a:ext cx="129303" cy="538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87" idx="5"/>
            <a:endCxn id="94" idx="2"/>
          </p:cNvCxnSpPr>
          <p:nvPr/>
        </p:nvCxnSpPr>
        <p:spPr>
          <a:xfrm flipV="1">
            <a:off x="7632324" y="3219930"/>
            <a:ext cx="383302" cy="11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87" idx="5"/>
            <a:endCxn id="89" idx="2"/>
          </p:cNvCxnSpPr>
          <p:nvPr/>
        </p:nvCxnSpPr>
        <p:spPr>
          <a:xfrm>
            <a:off x="7632324" y="3333679"/>
            <a:ext cx="789703" cy="3773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87" idx="5"/>
          </p:cNvCxnSpPr>
          <p:nvPr/>
        </p:nvCxnSpPr>
        <p:spPr>
          <a:xfrm>
            <a:off x="7632324" y="3333679"/>
            <a:ext cx="637303" cy="919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89" idx="4"/>
            <a:endCxn id="93" idx="0"/>
          </p:cNvCxnSpPr>
          <p:nvPr/>
        </p:nvCxnSpPr>
        <p:spPr>
          <a:xfrm flipH="1">
            <a:off x="8422027" y="3871862"/>
            <a:ext cx="152400" cy="3810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endCxn id="92" idx="7"/>
          </p:cNvCxnSpPr>
          <p:nvPr/>
        </p:nvCxnSpPr>
        <p:spPr>
          <a:xfrm flipH="1">
            <a:off x="7344457" y="4113712"/>
            <a:ext cx="355599" cy="10583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endCxn id="91" idx="0"/>
          </p:cNvCxnSpPr>
          <p:nvPr/>
        </p:nvCxnSpPr>
        <p:spPr>
          <a:xfrm>
            <a:off x="7710827" y="4193595"/>
            <a:ext cx="152400" cy="5418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stCxn id="88" idx="3"/>
            <a:endCxn id="91" idx="1"/>
          </p:cNvCxnSpPr>
          <p:nvPr/>
        </p:nvCxnSpPr>
        <p:spPr>
          <a:xfrm>
            <a:off x="7111998" y="4688346"/>
            <a:ext cx="643466" cy="942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88" idx="6"/>
          </p:cNvCxnSpPr>
          <p:nvPr/>
        </p:nvCxnSpPr>
        <p:spPr>
          <a:xfrm flipV="1">
            <a:off x="7372161" y="4460848"/>
            <a:ext cx="897466" cy="113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7209354" y="2345269"/>
            <a:ext cx="1600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Subgroups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221374" y="6096004"/>
            <a:ext cx="4099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Patterns of activity over time</a:t>
            </a:r>
          </a:p>
        </p:txBody>
      </p:sp>
    </p:spTree>
    <p:extLst>
      <p:ext uri="{BB962C8B-B14F-4D97-AF65-F5344CB8AC3E}">
        <p14:creationId xmlns:p14="http://schemas.microsoft.com/office/powerpoint/2010/main" val="763278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41945"/>
            <a:ext cx="8229600" cy="1143000"/>
          </a:xfrm>
        </p:spPr>
        <p:txBody>
          <a:bodyPr/>
          <a:lstStyle/>
          <a:p>
            <a:r>
              <a:rPr lang="en-US" dirty="0" smtClean="0"/>
              <a:t>Spatial Patterns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6929" y="6488113"/>
            <a:ext cx="3965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bama.ua.edu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/~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mbonizzoni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research.html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1498592"/>
            <a:ext cx="9144000" cy="4661297"/>
            <a:chOff x="0" y="1498592"/>
            <a:chExt cx="9144000" cy="46612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98592"/>
              <a:ext cx="9144000" cy="466129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0" y="5128636"/>
              <a:ext cx="4097867" cy="10312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498592"/>
              <a:ext cx="4487333" cy="7704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87717" y="3316769"/>
              <a:ext cx="1217103" cy="10312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87133" y="5381389"/>
            <a:ext cx="1521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Patterns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59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47"/>
            <a:ext cx="8229600" cy="1009520"/>
          </a:xfrm>
        </p:spPr>
        <p:txBody>
          <a:bodyPr/>
          <a:lstStyle/>
          <a:p>
            <a:r>
              <a:rPr lang="en-US" sz="4400" dirty="0" smtClean="0"/>
              <a:t>Temporal Patterns</a:t>
            </a:r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9333" y="6555845"/>
            <a:ext cx="5600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F7F7F"/>
                </a:solidFill>
              </a:rPr>
              <a:t>http://</a:t>
            </a:r>
            <a:r>
              <a:rPr lang="en-US" sz="1200" dirty="0" err="1">
                <a:solidFill>
                  <a:srgbClr val="7F7F7F"/>
                </a:solidFill>
              </a:rPr>
              <a:t>epthinking.blogspot.com</a:t>
            </a:r>
            <a:r>
              <a:rPr lang="en-US" sz="1200" dirty="0">
                <a:solidFill>
                  <a:srgbClr val="7F7F7F"/>
                </a:solidFill>
              </a:rPr>
              <a:t>/2009/01/on-event-pattern-detection-</a:t>
            </a:r>
            <a:r>
              <a:rPr lang="en-US" sz="1200" dirty="0" err="1">
                <a:solidFill>
                  <a:srgbClr val="7F7F7F"/>
                </a:solidFill>
              </a:rPr>
              <a:t>vs</a:t>
            </a:r>
            <a:r>
              <a:rPr lang="en-US" sz="1200" dirty="0">
                <a:solidFill>
                  <a:srgbClr val="7F7F7F"/>
                </a:solidFill>
              </a:rPr>
              <a:t>-</a:t>
            </a:r>
            <a:r>
              <a:rPr lang="en-US" sz="1200" dirty="0" err="1">
                <a:solidFill>
                  <a:srgbClr val="7F7F7F"/>
                </a:solidFill>
              </a:rPr>
              <a:t>event.html</a:t>
            </a:r>
            <a:endParaRPr lang="en-US" sz="1200" dirty="0">
              <a:solidFill>
                <a:srgbClr val="7F7F7F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823" y="1168398"/>
            <a:ext cx="9139177" cy="5069680"/>
            <a:chOff x="4823" y="1168398"/>
            <a:chExt cx="9139177" cy="50696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3" y="1168398"/>
              <a:ext cx="9139177" cy="506968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368800" y="4435397"/>
              <a:ext cx="3335867" cy="176586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963" y="5347515"/>
            <a:ext cx="342900" cy="355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470400" y="2980274"/>
            <a:ext cx="1998134" cy="1439332"/>
          </a:xfrm>
          <a:prstGeom prst="roundRect">
            <a:avLst/>
          </a:prstGeom>
          <a:ln w="38100" cmpd="sng">
            <a:solidFill>
              <a:schemeClr val="accent4">
                <a:lumMod val="75000"/>
              </a:scheme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Pattern Detector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5317067" y="4436539"/>
            <a:ext cx="453228" cy="491067"/>
          </a:xfrm>
          <a:prstGeom prst="upArrow">
            <a:avLst/>
          </a:prstGeom>
          <a:effectLst>
            <a:innerShdw blurRad="50800" dist="25400" dir="13500000">
              <a:srgbClr val="000000">
                <a:alpha val="75000"/>
              </a:srgbClr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26004" y="4842941"/>
            <a:ext cx="1521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Patterns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4155" y="5341616"/>
            <a:ext cx="498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</a:t>
            </a:r>
            <a:r>
              <a:rPr lang="en-US" sz="2000" dirty="0" smtClean="0">
                <a:latin typeface="Arial"/>
                <a:cs typeface="Arial"/>
              </a:rPr>
              <a:t>1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5040" y="5341616"/>
            <a:ext cx="498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P</a:t>
            </a:r>
            <a:r>
              <a:rPr lang="en-US" sz="2000" dirty="0" smtClean="0">
                <a:latin typeface="Arial"/>
                <a:cs typeface="Arial"/>
              </a:rPr>
              <a:t>2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05" y="5209296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3" y="6045735"/>
            <a:ext cx="342900" cy="342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421" y="6045841"/>
            <a:ext cx="342900" cy="3429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87334" y="5547959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00679" y="5552729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2245" y="5190651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24791" y="5533271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72231" y="5514626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236" y="5368576"/>
            <a:ext cx="317500" cy="292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0427" y="6043724"/>
            <a:ext cx="342900" cy="342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194" y="6001796"/>
            <a:ext cx="495300" cy="3937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942667" y="5513172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43873" y="5501009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49291" y="5530638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66227" y="5852368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42670" y="5191448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43876" y="5179285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38678" y="5858247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84291" y="5863017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05213" y="5501009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05216" y="5196218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05216" y="5856605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900682" y="5197139"/>
            <a:ext cx="454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latin typeface="Arial"/>
                <a:cs typeface="Arial"/>
              </a:rPr>
              <a:t>*</a:t>
            </a:r>
            <a:endParaRPr lang="en-US" sz="5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5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398992"/>
          </a:xfrm>
        </p:spPr>
        <p:txBody>
          <a:bodyPr/>
          <a:lstStyle/>
          <a:p>
            <a:r>
              <a:rPr lang="en-US" dirty="0" smtClean="0"/>
              <a:t>Detecting Patterns in a Text String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14494"/>
            <a:ext cx="7662864" cy="3785751"/>
          </a:xfrm>
        </p:spPr>
        <p:txBody>
          <a:bodyPr>
            <a:normAutofit/>
          </a:bodyPr>
          <a:lstStyle/>
          <a:p>
            <a:r>
              <a:rPr lang="en-US" sz="3200" dirty="0" err="1"/>
              <a:t>a</a:t>
            </a:r>
            <a:r>
              <a:rPr lang="en-US" sz="3200" dirty="0" err="1" smtClean="0"/>
              <a:t>babababab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err="1"/>
              <a:t>a</a:t>
            </a:r>
            <a:r>
              <a:rPr lang="en-US" sz="3200" dirty="0" err="1" smtClean="0"/>
              <a:t>bcabcabcabc</a:t>
            </a:r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err="1" smtClean="0"/>
              <a:t>abcccccccabcccabccccccccccabcabccc</a:t>
            </a:r>
            <a:endParaRPr lang="en-US" sz="3200" dirty="0" smtClean="0"/>
          </a:p>
          <a:p>
            <a:pPr lvl="1"/>
            <a:endParaRPr lang="en-US" sz="3000" dirty="0" smtClean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1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 Pattern Language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14494"/>
            <a:ext cx="7662864" cy="3785751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ababababab</a:t>
            </a:r>
            <a:endParaRPr lang="en-US" sz="3200" dirty="0" smtClean="0"/>
          </a:p>
          <a:p>
            <a:pPr lvl="1"/>
            <a:r>
              <a:rPr lang="en-US" sz="3000" dirty="0" smtClean="0"/>
              <a:t>(</a:t>
            </a:r>
            <a:r>
              <a:rPr lang="en-US" sz="3000" dirty="0" err="1" smtClean="0"/>
              <a:t>ab</a:t>
            </a:r>
            <a:r>
              <a:rPr lang="en-US" sz="3000" dirty="0" smtClean="0"/>
              <a:t>)*</a:t>
            </a:r>
          </a:p>
          <a:p>
            <a:r>
              <a:rPr lang="en-US" sz="3200" dirty="0" err="1"/>
              <a:t>a</a:t>
            </a:r>
            <a:r>
              <a:rPr lang="en-US" sz="3200" dirty="0" err="1" smtClean="0"/>
              <a:t>bcabcabcabc</a:t>
            </a:r>
            <a:endParaRPr lang="en-US" sz="3200" dirty="0" smtClean="0"/>
          </a:p>
          <a:p>
            <a:pPr lvl="1"/>
            <a:r>
              <a:rPr lang="en-US" sz="3000" dirty="0" smtClean="0"/>
              <a:t>(</a:t>
            </a:r>
            <a:r>
              <a:rPr lang="en-US" sz="3000" dirty="0" err="1" smtClean="0"/>
              <a:t>abc</a:t>
            </a:r>
            <a:r>
              <a:rPr lang="en-US" sz="3000" dirty="0" smtClean="0"/>
              <a:t>)*</a:t>
            </a:r>
          </a:p>
          <a:p>
            <a:r>
              <a:rPr lang="en-US" sz="3200" dirty="0" err="1"/>
              <a:t>a</a:t>
            </a:r>
            <a:r>
              <a:rPr lang="en-US" sz="3200" dirty="0" err="1" smtClean="0"/>
              <a:t>bcccccccabcccabccccccccccabcabccc</a:t>
            </a:r>
            <a:endParaRPr lang="en-US" sz="3200" dirty="0" smtClean="0"/>
          </a:p>
          <a:p>
            <a:pPr lvl="1"/>
            <a:r>
              <a:rPr lang="en-US" sz="3000" dirty="0" smtClean="0"/>
              <a:t>((</a:t>
            </a:r>
            <a:r>
              <a:rPr lang="en-US" sz="3000" dirty="0" err="1" smtClean="0"/>
              <a:t>ab</a:t>
            </a:r>
            <a:r>
              <a:rPr lang="en-US" sz="3000" dirty="0" smtClean="0"/>
              <a:t>)(c)*)*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3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398992"/>
          </a:xfrm>
        </p:spPr>
        <p:txBody>
          <a:bodyPr/>
          <a:lstStyle/>
          <a:p>
            <a:r>
              <a:rPr lang="en-US" dirty="0" smtClean="0"/>
              <a:t>Detecting Patterns in </a:t>
            </a:r>
            <a:r>
              <a:rPr lang="en-US" dirty="0" smtClean="0">
                <a:solidFill>
                  <a:srgbClr val="FF0000"/>
                </a:solidFill>
              </a:rPr>
              <a:t>Streaming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14494"/>
            <a:ext cx="7662864" cy="378575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(</a:t>
            </a:r>
            <a:r>
              <a:rPr lang="en-US" sz="3200" dirty="0" err="1" smtClean="0"/>
              <a:t>ab</a:t>
            </a:r>
            <a:r>
              <a:rPr lang="en-US" sz="3200" dirty="0" smtClean="0"/>
              <a:t>)*x*</a:t>
            </a:r>
          </a:p>
          <a:p>
            <a:pPr lvl="1"/>
            <a:r>
              <a:rPr lang="en-US" sz="3000" dirty="0" err="1" smtClean="0">
                <a:solidFill>
                  <a:srgbClr val="D77C01"/>
                </a:solidFill>
              </a:rPr>
              <a:t>Ababab</a:t>
            </a:r>
            <a:r>
              <a:rPr lang="en-US" sz="3000" dirty="0" err="1" smtClean="0"/>
              <a:t>thsrthw</a:t>
            </a:r>
            <a:r>
              <a:rPr lang="en-US" sz="3000" dirty="0" err="1" smtClean="0">
                <a:solidFill>
                  <a:srgbClr val="D77C01"/>
                </a:solidFill>
              </a:rPr>
              <a:t>abab</a:t>
            </a:r>
            <a:r>
              <a:rPr lang="en-US" sz="3000" dirty="0" err="1" smtClean="0"/>
              <a:t>yertueyrtyerthe</a:t>
            </a:r>
            <a:r>
              <a:rPr lang="en-US" sz="3000" dirty="0" err="1" smtClean="0">
                <a:solidFill>
                  <a:srgbClr val="D77C01"/>
                </a:solidFill>
              </a:rPr>
              <a:t>ab</a:t>
            </a:r>
            <a:r>
              <a:rPr lang="en-US" sz="3000" dirty="0" err="1" smtClean="0"/>
              <a:t>sgd</a:t>
            </a:r>
            <a:endParaRPr lang="en-US" sz="3000" dirty="0" smtClean="0"/>
          </a:p>
          <a:p>
            <a:r>
              <a:rPr lang="en-US" sz="3200" dirty="0" err="1"/>
              <a:t>a</a:t>
            </a:r>
            <a:r>
              <a:rPr lang="en-US" sz="3200" dirty="0" err="1" smtClean="0"/>
              <a:t>bcabcabcabc</a:t>
            </a:r>
            <a:endParaRPr lang="en-US" sz="3200" dirty="0" smtClean="0"/>
          </a:p>
          <a:p>
            <a:pPr lvl="1"/>
            <a:r>
              <a:rPr lang="en-US" sz="3000" dirty="0" err="1">
                <a:solidFill>
                  <a:srgbClr val="D77C01"/>
                </a:solidFill>
              </a:rPr>
              <a:t>a</a:t>
            </a:r>
            <a:r>
              <a:rPr lang="en-US" sz="3000" dirty="0" err="1" smtClean="0">
                <a:solidFill>
                  <a:srgbClr val="D77C01"/>
                </a:solidFill>
              </a:rPr>
              <a:t>bcabc</a:t>
            </a:r>
            <a:r>
              <a:rPr lang="en-US" sz="3000" dirty="0" err="1" smtClean="0"/>
              <a:t>rgkskhgsnrhn</a:t>
            </a:r>
            <a:r>
              <a:rPr lang="en-US" sz="3000" dirty="0" err="1" smtClean="0">
                <a:solidFill>
                  <a:srgbClr val="D77C01"/>
                </a:solidFill>
              </a:rPr>
              <a:t>abcabcabcabc</a:t>
            </a:r>
            <a:r>
              <a:rPr lang="en-US" sz="3000" dirty="0" err="1" smtClean="0"/>
              <a:t>rjgjsrn</a:t>
            </a:r>
            <a:endParaRPr lang="en-US" sz="3000" dirty="0" smtClean="0"/>
          </a:p>
          <a:p>
            <a:pPr lvl="1"/>
            <a:endParaRPr lang="en-US" sz="3000" dirty="0" smtClean="0"/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9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886461"/>
          </a:xfrm>
        </p:spPr>
        <p:txBody>
          <a:bodyPr/>
          <a:lstStyle/>
          <a:p>
            <a:r>
              <a:rPr lang="en-US" dirty="0" smtClean="0"/>
              <a:t>Different Data Analysis Tasks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11644" y="2291863"/>
            <a:ext cx="3982763" cy="400364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Classification</a:t>
            </a:r>
            <a:endParaRPr lang="en-US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sz="2800" dirty="0" smtClean="0"/>
              <a:t>Assign a category (</a:t>
            </a:r>
            <a:r>
              <a:rPr lang="en-US" sz="2800" dirty="0" err="1" smtClean="0"/>
              <a:t>ie</a:t>
            </a:r>
            <a:r>
              <a:rPr lang="en-US" sz="2800" dirty="0" smtClean="0"/>
              <a:t>, a class) for a new instance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Clustering</a:t>
            </a:r>
            <a:endParaRPr lang="en-US" sz="2800" dirty="0" smtClean="0">
              <a:solidFill>
                <a:srgbClr val="74A510"/>
              </a:solidFill>
            </a:endParaRPr>
          </a:p>
          <a:p>
            <a:pPr lvl="1"/>
            <a:r>
              <a:rPr lang="en-US" sz="2800" dirty="0" smtClean="0"/>
              <a:t>Form clusters (</a:t>
            </a:r>
            <a:r>
              <a:rPr lang="en-US" sz="2800" dirty="0" err="1" smtClean="0"/>
              <a:t>ie</a:t>
            </a:r>
            <a:r>
              <a:rPr lang="en-US" sz="2800" dirty="0" smtClean="0"/>
              <a:t>, groups) with a set of instances</a:t>
            </a:r>
          </a:p>
          <a:p>
            <a:pPr lvl="1"/>
            <a:endParaRPr lang="en-US" sz="28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29090" y="2299551"/>
            <a:ext cx="4598455" cy="4389115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74A510"/>
                </a:solidFill>
              </a:rPr>
              <a:t>Pattern detection</a:t>
            </a:r>
            <a:endParaRPr lang="en-US" sz="2800" dirty="0" smtClean="0">
              <a:solidFill>
                <a:srgbClr val="74A510"/>
              </a:solidFill>
            </a:endParaRPr>
          </a:p>
          <a:p>
            <a:pPr lvl="1"/>
            <a:r>
              <a:rPr lang="en-US" sz="2800" dirty="0" smtClean="0"/>
              <a:t>Identify regularities (</a:t>
            </a:r>
            <a:r>
              <a:rPr lang="en-US" sz="2800" dirty="0" err="1" smtClean="0"/>
              <a:t>ie</a:t>
            </a:r>
            <a:r>
              <a:rPr lang="en-US" sz="2800" dirty="0" smtClean="0"/>
              <a:t>, patterns) in temporal or spatial data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Simulation</a:t>
            </a:r>
            <a:endParaRPr lang="en-US" sz="2800" dirty="0" smtClean="0">
              <a:solidFill>
                <a:srgbClr val="74A510"/>
              </a:solidFill>
            </a:endParaRPr>
          </a:p>
          <a:p>
            <a:pPr lvl="1"/>
            <a:r>
              <a:rPr lang="en-US" sz="2800" dirty="0" smtClean="0"/>
              <a:t>Define mathematical formulas that can generate data similar to observations collected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336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Concept Drift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Over time, the data source changes and the concepts that were learned in the past have now changed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3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Pattern Learning and Pattern Discovery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133" y="74213"/>
            <a:ext cx="8737599" cy="857120"/>
          </a:xfrm>
        </p:spPr>
        <p:txBody>
          <a:bodyPr/>
          <a:lstStyle/>
          <a:p>
            <a:r>
              <a:rPr lang="en-US" sz="4000" dirty="0" smtClean="0"/>
              <a:t>Pattern Detection </a:t>
            </a:r>
            <a:r>
              <a:rPr lang="en-US" sz="4000" dirty="0" err="1" smtClean="0"/>
              <a:t>vs</a:t>
            </a:r>
            <a:r>
              <a:rPr lang="en-US" sz="4000" dirty="0" smtClean="0"/>
              <a:t> Pattern Learning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2803" y="1286945"/>
            <a:ext cx="3767328" cy="1040421"/>
          </a:xfrm>
          <a:solidFill>
            <a:srgbClr val="F2F2F2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0000"/>
                </a:solidFill>
              </a:rPr>
              <a:t>Pattern Detection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2803" y="2567404"/>
            <a:ext cx="3767328" cy="3799529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Inputs: </a:t>
            </a:r>
          </a:p>
          <a:p>
            <a:pPr lvl="1"/>
            <a:r>
              <a:rPr lang="en-US" sz="2800" dirty="0" smtClean="0"/>
              <a:t>Data</a:t>
            </a:r>
          </a:p>
          <a:p>
            <a:pPr lvl="1"/>
            <a:r>
              <a:rPr lang="en-US" sz="2800" dirty="0"/>
              <a:t>A set of patterns </a:t>
            </a:r>
            <a:endParaRPr lang="en-US" sz="2800" dirty="0" smtClean="0"/>
          </a:p>
          <a:p>
            <a:r>
              <a:rPr lang="en-US" sz="2800" dirty="0" smtClean="0"/>
              <a:t>Output: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Matches</a:t>
            </a:r>
            <a:r>
              <a:rPr lang="en-US" sz="2800" dirty="0" smtClean="0"/>
              <a:t> of the patterns to the data  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14644" y="1286945"/>
            <a:ext cx="4106025" cy="1040421"/>
          </a:xfrm>
          <a:solidFill>
            <a:srgbClr val="F2F2F2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0000"/>
                </a:solidFill>
              </a:rPr>
              <a:t>Pattern 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0000"/>
                </a:solidFill>
              </a:rPr>
              <a:t>Learning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14644" y="2567404"/>
            <a:ext cx="4106025" cy="3799529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Inputs: </a:t>
            </a:r>
          </a:p>
          <a:p>
            <a:pPr lvl="1"/>
            <a:r>
              <a:rPr lang="en-US" sz="2800" dirty="0" smtClean="0"/>
              <a:t>Data annotated with a set of patterns</a:t>
            </a:r>
          </a:p>
          <a:p>
            <a:r>
              <a:rPr lang="en-US" sz="2800" dirty="0" smtClean="0"/>
              <a:t>Output:</a:t>
            </a:r>
          </a:p>
          <a:p>
            <a:pPr lvl="1"/>
            <a:r>
              <a:rPr lang="en-US" sz="2800" dirty="0" smtClean="0"/>
              <a:t>A set of patterns that appear in the data with some frequency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-213648"/>
            <a:ext cx="9025466" cy="1143000"/>
          </a:xfrm>
        </p:spPr>
        <p:txBody>
          <a:bodyPr/>
          <a:lstStyle/>
          <a:p>
            <a:r>
              <a:rPr lang="en-US" sz="3600" dirty="0" smtClean="0"/>
              <a:t>Pattern Detection </a:t>
            </a:r>
            <a:r>
              <a:rPr lang="en-US" sz="3600" dirty="0" err="1" smtClean="0"/>
              <a:t>vs</a:t>
            </a:r>
            <a:r>
              <a:rPr lang="en-US" sz="3600" dirty="0" smtClean="0"/>
              <a:t> Pattern Learning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2803" y="1286945"/>
            <a:ext cx="3767328" cy="1040421"/>
          </a:xfrm>
          <a:solidFill>
            <a:srgbClr val="F2F2F2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0000"/>
                </a:solidFill>
              </a:rPr>
              <a:t>Pattern Learning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2803" y="2567404"/>
            <a:ext cx="3767328" cy="3799529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fontScale="92500"/>
          </a:bodyPr>
          <a:lstStyle/>
          <a:p>
            <a:r>
              <a:rPr lang="en-US" sz="2800" dirty="0"/>
              <a:t>Inputs: </a:t>
            </a:r>
          </a:p>
          <a:p>
            <a:pPr lvl="1"/>
            <a:r>
              <a:rPr lang="en-US" sz="2800" dirty="0"/>
              <a:t>Data annotated with a set of patterns</a:t>
            </a:r>
          </a:p>
          <a:p>
            <a:r>
              <a:rPr lang="en-US" sz="2800" dirty="0"/>
              <a:t>Output:</a:t>
            </a:r>
          </a:p>
          <a:p>
            <a:pPr lvl="1"/>
            <a:r>
              <a:rPr lang="en-US" sz="2800" dirty="0"/>
              <a:t>A set of patterns that appear in the data with some frequency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14644" y="1286945"/>
            <a:ext cx="4106025" cy="1040421"/>
          </a:xfrm>
          <a:solidFill>
            <a:srgbClr val="F2F2F2"/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0000"/>
                </a:solidFill>
              </a:rPr>
              <a:t>Pattern Discovery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14644" y="2567404"/>
            <a:ext cx="4106025" cy="3799529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Inputs: </a:t>
            </a:r>
          </a:p>
          <a:p>
            <a:pPr lvl="1"/>
            <a:r>
              <a:rPr lang="en-US" sz="2800" dirty="0" smtClean="0"/>
              <a:t>Data</a:t>
            </a:r>
          </a:p>
          <a:p>
            <a:pPr lvl="1"/>
            <a:endParaRPr lang="en-US" sz="2800" dirty="0" smtClean="0"/>
          </a:p>
          <a:p>
            <a:r>
              <a:rPr lang="en-US" sz="2800" dirty="0" smtClean="0"/>
              <a:t>Output:</a:t>
            </a:r>
          </a:p>
          <a:p>
            <a:pPr lvl="1"/>
            <a:r>
              <a:rPr lang="en-US" sz="2800" dirty="0" smtClean="0"/>
              <a:t>A set of patterns that appear in the data with some frequency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Clustering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3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727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Clustering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0933" y="1744133"/>
            <a:ext cx="5507040" cy="4572000"/>
          </a:xfrm>
          <a:solidFill>
            <a:schemeClr val="bg1">
              <a:lumMod val="95000"/>
            </a:schemeClr>
          </a:solidFill>
          <a:ln>
            <a:solidFill>
              <a:srgbClr val="74A51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Find patterns based on features of instances</a:t>
            </a:r>
          </a:p>
          <a:p>
            <a:r>
              <a:rPr lang="en-US" sz="2800" dirty="0" smtClean="0"/>
              <a:t>Given: </a:t>
            </a:r>
          </a:p>
          <a:p>
            <a:pPr lvl="1"/>
            <a:r>
              <a:rPr lang="en-US" sz="2600" dirty="0" smtClean="0"/>
              <a:t>A set of instances (</a:t>
            </a:r>
            <a:r>
              <a:rPr lang="en-US" sz="2600" dirty="0" err="1" smtClean="0"/>
              <a:t>datapoints</a:t>
            </a:r>
            <a:r>
              <a:rPr lang="en-US" sz="2600" dirty="0" smtClean="0"/>
              <a:t>), with feature values</a:t>
            </a:r>
          </a:p>
          <a:p>
            <a:pPr lvl="2"/>
            <a:r>
              <a:rPr lang="en-US" sz="2400" dirty="0" smtClean="0">
                <a:solidFill>
                  <a:srgbClr val="FF0000"/>
                </a:solidFill>
              </a:rPr>
              <a:t>Feature vectors</a:t>
            </a:r>
          </a:p>
          <a:p>
            <a:pPr lvl="1"/>
            <a:r>
              <a:rPr lang="en-US" sz="2600" dirty="0" smtClean="0"/>
              <a:t>A target number of clusters (k)</a:t>
            </a:r>
          </a:p>
          <a:p>
            <a:r>
              <a:rPr lang="en-US" sz="2800" dirty="0" smtClean="0"/>
              <a:t>Find: </a:t>
            </a:r>
          </a:p>
          <a:p>
            <a:pPr lvl="1"/>
            <a:r>
              <a:rPr lang="en-US" sz="2600" dirty="0" smtClean="0"/>
              <a:t>The “best” assignment of instances (</a:t>
            </a:r>
            <a:r>
              <a:rPr lang="en-US" sz="2600" dirty="0" err="1" smtClean="0"/>
              <a:t>datapoints</a:t>
            </a:r>
            <a:r>
              <a:rPr lang="en-US" sz="2600" dirty="0" smtClean="0"/>
              <a:t>) to clusters </a:t>
            </a:r>
          </a:p>
          <a:p>
            <a:pPr lvl="2"/>
            <a:r>
              <a:rPr lang="en-US" sz="2400" dirty="0" smtClean="0"/>
              <a:t>“Best”: satisfies some optimization criteria</a:t>
            </a:r>
          </a:p>
          <a:p>
            <a:pPr lvl="2"/>
            <a:r>
              <a:rPr lang="en-US" sz="2400" dirty="0" smtClean="0"/>
              <a:t>“clusters” represent similar instances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509" y="2540001"/>
            <a:ext cx="3228491" cy="3473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38" y="6505046"/>
            <a:ext cx="5764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File:DBSCAN-Gaussian-data.svg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6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409"/>
            <a:ext cx="8229600" cy="90792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K-Means Clustering Algorithm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733925" y="1658937"/>
            <a:ext cx="4206875" cy="4896907"/>
          </a:xfr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User specifies a target number of clusters (k)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Place randomly k </a:t>
            </a:r>
            <a:r>
              <a:rPr lang="en-US" dirty="0" smtClean="0">
                <a:solidFill>
                  <a:srgbClr val="FF0000"/>
                </a:solidFill>
              </a:rPr>
              <a:t>cluster centers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For each </a:t>
            </a:r>
            <a:r>
              <a:rPr lang="en-US" dirty="0" err="1" smtClean="0"/>
              <a:t>datapoint</a:t>
            </a:r>
            <a:r>
              <a:rPr lang="en-US" dirty="0" smtClean="0"/>
              <a:t>, attach it to the nearest cluster center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For each center, find the </a:t>
            </a:r>
            <a:r>
              <a:rPr lang="en-US" dirty="0" smtClean="0">
                <a:solidFill>
                  <a:srgbClr val="FF0000"/>
                </a:solidFill>
              </a:rPr>
              <a:t>centroid</a:t>
            </a:r>
            <a:r>
              <a:rPr lang="en-US" dirty="0" smtClean="0"/>
              <a:t> of all the </a:t>
            </a:r>
            <a:r>
              <a:rPr lang="en-US" dirty="0" err="1" smtClean="0"/>
              <a:t>datapoints</a:t>
            </a:r>
            <a:r>
              <a:rPr lang="en-US" dirty="0" smtClean="0"/>
              <a:t> attached to it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Turn the centroids into cluster centers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Repeat until the sum of all the </a:t>
            </a:r>
            <a:r>
              <a:rPr lang="en-US" dirty="0" err="1" smtClean="0"/>
              <a:t>datapoint</a:t>
            </a:r>
            <a:r>
              <a:rPr lang="en-US" dirty="0" smtClean="0"/>
              <a:t> distances to the cluster centers is minimized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69" y="2421467"/>
            <a:ext cx="4375155" cy="31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8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5811"/>
            <a:ext cx="8229600" cy="992589"/>
          </a:xfrm>
        </p:spPr>
        <p:txBody>
          <a:bodyPr/>
          <a:lstStyle/>
          <a:p>
            <a:r>
              <a:rPr lang="en-US" dirty="0" smtClean="0"/>
              <a:t>K-Means Clustering (1)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5046"/>
            <a:ext cx="7301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https://</a:t>
            </a:r>
            <a:r>
              <a:rPr lang="en-US" sz="1400" dirty="0" err="1">
                <a:solidFill>
                  <a:srgbClr val="7F7F7F"/>
                </a:solidFill>
              </a:rPr>
              <a:t>commons.wikimedia.org</a:t>
            </a:r>
            <a:r>
              <a:rPr lang="en-US" sz="1400" dirty="0">
                <a:solidFill>
                  <a:srgbClr val="7F7F7F"/>
                </a:solidFill>
              </a:rPr>
              <a:t>/wiki/</a:t>
            </a:r>
            <a:r>
              <a:rPr lang="en-US" sz="1400" dirty="0" err="1">
                <a:solidFill>
                  <a:srgbClr val="7F7F7F"/>
                </a:solidFill>
              </a:rPr>
              <a:t>File:K-means_convergence_to_a_local_minimum.png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50" y="1308099"/>
            <a:ext cx="7343946" cy="52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5811"/>
            <a:ext cx="8229600" cy="992589"/>
          </a:xfrm>
        </p:spPr>
        <p:txBody>
          <a:bodyPr/>
          <a:lstStyle/>
          <a:p>
            <a:r>
              <a:rPr lang="en-US" dirty="0" smtClean="0"/>
              <a:t>K-Means Clustering (2)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5046"/>
            <a:ext cx="7301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https://</a:t>
            </a:r>
            <a:r>
              <a:rPr lang="en-US" sz="1400" dirty="0" err="1">
                <a:solidFill>
                  <a:srgbClr val="7F7F7F"/>
                </a:solidFill>
              </a:rPr>
              <a:t>commons.wikimedia.org</a:t>
            </a:r>
            <a:r>
              <a:rPr lang="en-US" sz="1400" dirty="0">
                <a:solidFill>
                  <a:srgbClr val="7F7F7F"/>
                </a:solidFill>
              </a:rPr>
              <a:t>/wiki/</a:t>
            </a:r>
            <a:r>
              <a:rPr lang="en-US" sz="1400" dirty="0" err="1">
                <a:solidFill>
                  <a:srgbClr val="7F7F7F"/>
                </a:solidFill>
              </a:rPr>
              <a:t>File:K-means_convergence_to_a_local_minimum.png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68" y="1308099"/>
            <a:ext cx="7163220" cy="506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4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5811"/>
            <a:ext cx="8229600" cy="992589"/>
          </a:xfrm>
        </p:spPr>
        <p:txBody>
          <a:bodyPr/>
          <a:lstStyle/>
          <a:p>
            <a:r>
              <a:rPr lang="en-US" dirty="0" smtClean="0"/>
              <a:t>K-Means Clustering (3)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5046"/>
            <a:ext cx="7301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https://</a:t>
            </a:r>
            <a:r>
              <a:rPr lang="en-US" sz="1400" dirty="0" err="1">
                <a:solidFill>
                  <a:srgbClr val="7F7F7F"/>
                </a:solidFill>
              </a:rPr>
              <a:t>commons.wikimedia.org</a:t>
            </a:r>
            <a:r>
              <a:rPr lang="en-US" sz="1400" dirty="0">
                <a:solidFill>
                  <a:srgbClr val="7F7F7F"/>
                </a:solidFill>
              </a:rPr>
              <a:t>/wiki/</a:t>
            </a:r>
            <a:r>
              <a:rPr lang="en-US" sz="1400" dirty="0" err="1">
                <a:solidFill>
                  <a:srgbClr val="7F7F7F"/>
                </a:solidFill>
              </a:rPr>
              <a:t>File:K-means_convergence_to_a_local_minimum.png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38" y="1308099"/>
            <a:ext cx="7026470" cy="49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6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Data Analysis Tasks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740664" y="2564345"/>
            <a:ext cx="3767328" cy="3991499"/>
          </a:xfrm>
          <a:ln>
            <a:solidFill>
              <a:schemeClr val="bg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74A510"/>
                </a:solidFill>
              </a:rPr>
              <a:t>Classification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Clustering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Pattern detection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Causal discovery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Simulation</a:t>
            </a:r>
          </a:p>
          <a:p>
            <a:r>
              <a:rPr lang="en-US" sz="2800" b="1" dirty="0" smtClean="0">
                <a:solidFill>
                  <a:srgbClr val="74A510"/>
                </a:solidFill>
              </a:rPr>
              <a:t>…</a:t>
            </a:r>
            <a:endParaRPr lang="en-US" sz="2800" b="1" dirty="0">
              <a:solidFill>
                <a:srgbClr val="74A51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34752" y="2784475"/>
            <a:ext cx="4052047" cy="3599392"/>
          </a:xfrm>
        </p:spPr>
        <p:txBody>
          <a:bodyPr>
            <a:noAutofit/>
          </a:bodyPr>
          <a:lstStyle/>
          <a:p>
            <a:r>
              <a:rPr lang="en-US" sz="2800" dirty="0"/>
              <a:t>Each type of task is </a:t>
            </a:r>
            <a:r>
              <a:rPr lang="en-US" sz="2800" dirty="0" smtClean="0"/>
              <a:t>characterized by </a:t>
            </a:r>
            <a:r>
              <a:rPr lang="en-US" sz="2800" dirty="0"/>
              <a:t>the kinds of data they require and the kinds of output they generate</a:t>
            </a:r>
          </a:p>
          <a:p>
            <a:r>
              <a:rPr lang="en-US" sz="2800" dirty="0"/>
              <a:t>Each type of task uses different </a:t>
            </a:r>
            <a:r>
              <a:rPr lang="en-US" sz="2800" dirty="0" smtClean="0"/>
              <a:t>algorithms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9917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5811"/>
            <a:ext cx="8229600" cy="992589"/>
          </a:xfrm>
        </p:spPr>
        <p:txBody>
          <a:bodyPr/>
          <a:lstStyle/>
          <a:p>
            <a:r>
              <a:rPr lang="en-US" dirty="0" smtClean="0"/>
              <a:t>K-Means Clustering (4)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5046"/>
            <a:ext cx="7301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https://</a:t>
            </a:r>
            <a:r>
              <a:rPr lang="en-US" sz="1400" dirty="0" err="1">
                <a:solidFill>
                  <a:srgbClr val="7F7F7F"/>
                </a:solidFill>
              </a:rPr>
              <a:t>commons.wikimedia.org</a:t>
            </a:r>
            <a:r>
              <a:rPr lang="en-US" sz="1400" dirty="0">
                <a:solidFill>
                  <a:srgbClr val="7F7F7F"/>
                </a:solidFill>
              </a:rPr>
              <a:t>/wiki/</a:t>
            </a:r>
            <a:r>
              <a:rPr lang="en-US" sz="1400" dirty="0" err="1">
                <a:solidFill>
                  <a:srgbClr val="7F7F7F"/>
                </a:solidFill>
              </a:rPr>
              <a:t>File:K-means_convergence_to_a_local_minimum.png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97" y="1346199"/>
            <a:ext cx="7047597" cy="49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8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5811"/>
            <a:ext cx="8229600" cy="992589"/>
          </a:xfrm>
        </p:spPr>
        <p:txBody>
          <a:bodyPr/>
          <a:lstStyle/>
          <a:p>
            <a:r>
              <a:rPr lang="en-US" dirty="0" smtClean="0"/>
              <a:t>K-Means Clustering (5)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5046"/>
            <a:ext cx="7301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https://</a:t>
            </a:r>
            <a:r>
              <a:rPr lang="en-US" sz="1400" dirty="0" err="1">
                <a:solidFill>
                  <a:srgbClr val="7F7F7F"/>
                </a:solidFill>
              </a:rPr>
              <a:t>commons.wikimedia.org</a:t>
            </a:r>
            <a:r>
              <a:rPr lang="en-US" sz="1400" dirty="0">
                <a:solidFill>
                  <a:srgbClr val="7F7F7F"/>
                </a:solidFill>
              </a:rPr>
              <a:t>/wiki/</a:t>
            </a:r>
            <a:r>
              <a:rPr lang="en-US" sz="1400" dirty="0" err="1">
                <a:solidFill>
                  <a:srgbClr val="7F7F7F"/>
                </a:solidFill>
              </a:rPr>
              <a:t>File:K-means_convergence_to_a_local_minimum.png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72" y="1295399"/>
            <a:ext cx="6857996" cy="49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2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75811"/>
            <a:ext cx="8229600" cy="992589"/>
          </a:xfrm>
        </p:spPr>
        <p:txBody>
          <a:bodyPr/>
          <a:lstStyle/>
          <a:p>
            <a:r>
              <a:rPr lang="en-US" dirty="0" smtClean="0"/>
              <a:t>K-Means Clustering (6)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05046"/>
            <a:ext cx="7301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https://</a:t>
            </a:r>
            <a:r>
              <a:rPr lang="en-US" sz="1400" dirty="0" err="1">
                <a:solidFill>
                  <a:srgbClr val="7F7F7F"/>
                </a:solidFill>
              </a:rPr>
              <a:t>commons.wikimedia.org</a:t>
            </a:r>
            <a:r>
              <a:rPr lang="en-US" sz="1400" dirty="0">
                <a:solidFill>
                  <a:srgbClr val="7F7F7F"/>
                </a:solidFill>
              </a:rPr>
              <a:t>/wiki/</a:t>
            </a:r>
            <a:r>
              <a:rPr lang="en-US" sz="1400" dirty="0" err="1">
                <a:solidFill>
                  <a:srgbClr val="7F7F7F"/>
                </a:solidFill>
              </a:rPr>
              <a:t>File:K-means_convergence_to_a_local_minimum.png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06" y="1308099"/>
            <a:ext cx="6901537" cy="49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Methods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7867" y="1667900"/>
            <a:ext cx="4220125" cy="4887945"/>
          </a:xfrm>
          <a:solidFill>
            <a:srgbClr val="FFFFFF"/>
          </a:solidFill>
          <a:ln>
            <a:solidFill>
              <a:srgbClr val="74A51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K-Means clustering</a:t>
            </a:r>
          </a:p>
          <a:p>
            <a:pPr lvl="1"/>
            <a:r>
              <a:rPr lang="en-US" sz="2800" dirty="0" smtClean="0"/>
              <a:t>Centroid-based</a:t>
            </a:r>
          </a:p>
          <a:p>
            <a:r>
              <a:rPr lang="en-US" sz="2800" dirty="0" smtClean="0"/>
              <a:t>Hierarchical clustering</a:t>
            </a:r>
          </a:p>
          <a:p>
            <a:pPr lvl="1"/>
            <a:r>
              <a:rPr lang="en-US" sz="2800" dirty="0" smtClean="0"/>
              <a:t>Attach </a:t>
            </a:r>
            <a:r>
              <a:rPr lang="en-US" sz="2800" dirty="0" err="1" smtClean="0"/>
              <a:t>datapoints</a:t>
            </a:r>
            <a:r>
              <a:rPr lang="en-US" sz="2800" dirty="0" smtClean="0"/>
              <a:t> to root points</a:t>
            </a:r>
          </a:p>
          <a:p>
            <a:r>
              <a:rPr lang="en-US" sz="2800" dirty="0" smtClean="0"/>
              <a:t>Density-based methods</a:t>
            </a:r>
          </a:p>
          <a:p>
            <a:pPr lvl="1"/>
            <a:r>
              <a:rPr lang="en-US" sz="2800" dirty="0" smtClean="0"/>
              <a:t>Clusters contain a minimal number of </a:t>
            </a:r>
            <a:r>
              <a:rPr lang="en-US" sz="2800" dirty="0" err="1" smtClean="0"/>
              <a:t>datapoints</a:t>
            </a:r>
            <a:endParaRPr lang="en-US" sz="2800" dirty="0" smtClean="0"/>
          </a:p>
          <a:p>
            <a:r>
              <a:rPr lang="en-US" sz="2800" dirty="0" smtClean="0"/>
              <a:t>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861" y="1667900"/>
            <a:ext cx="5122339" cy="55118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38" y="6505046"/>
            <a:ext cx="5764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File:DBSCAN-Gaussian-data.svg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0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0"/>
            <a:ext cx="8229600" cy="1415715"/>
          </a:xfrm>
        </p:spPr>
        <p:txBody>
          <a:bodyPr/>
          <a:lstStyle/>
          <a:p>
            <a:r>
              <a:rPr lang="en-US" sz="2800" dirty="0" smtClean="0"/>
              <a:t>Part III:</a:t>
            </a:r>
            <a:r>
              <a:rPr lang="en-US" sz="2800" dirty="0"/>
              <a:t> </a:t>
            </a:r>
            <a:r>
              <a:rPr lang="en-US" sz="2800" dirty="0" smtClean="0"/>
              <a:t>Pattern Learning and Clustering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Summary of Topics 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21466"/>
            <a:ext cx="7662864" cy="4097867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Pattern detection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Pattern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P</a:t>
            </a:r>
            <a:r>
              <a:rPr lang="en-US" sz="2800" dirty="0" smtClean="0"/>
              <a:t>attern discovery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Clustering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9400" y="243541"/>
            <a:ext cx="8407400" cy="1143000"/>
          </a:xfrm>
        </p:spPr>
        <p:txBody>
          <a:bodyPr/>
          <a:lstStyle/>
          <a:p>
            <a:r>
              <a:rPr lang="en-US" sz="1800" dirty="0"/>
              <a:t>Part II: </a:t>
            </a:r>
            <a:r>
              <a:rPr lang="en-US" sz="1800" dirty="0" smtClean="0"/>
              <a:t>Pattern Learning and Clustering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dirty="0" smtClean="0"/>
              <a:t>Summary of Major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85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746625" y="2070100"/>
            <a:ext cx="4117975" cy="4394200"/>
          </a:xfrm>
          <a:solidFill>
            <a:schemeClr val="bg1"/>
          </a:solidFill>
          <a:ln>
            <a:solidFill>
              <a:srgbClr val="74A510"/>
            </a:solidFill>
          </a:ln>
        </p:spPr>
        <p:txBody>
          <a:bodyPr>
            <a:normAutofit/>
          </a:bodyPr>
          <a:lstStyle/>
          <a:p>
            <a:r>
              <a:rPr lang="en-US" sz="2400" dirty="0" smtClean="0"/>
              <a:t>Clustering</a:t>
            </a:r>
          </a:p>
          <a:p>
            <a:pPr lvl="1"/>
            <a:r>
              <a:rPr lang="en-US" dirty="0" smtClean="0"/>
              <a:t>Feature vectors</a:t>
            </a:r>
          </a:p>
          <a:p>
            <a:r>
              <a:rPr lang="en-US" dirty="0" smtClean="0"/>
              <a:t>Algorithms:</a:t>
            </a:r>
          </a:p>
          <a:p>
            <a:pPr lvl="1"/>
            <a:r>
              <a:rPr lang="en-US" dirty="0" smtClean="0"/>
              <a:t>K-means: cluster centers, centroids</a:t>
            </a:r>
          </a:p>
          <a:p>
            <a:pPr lvl="1"/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279400" y="2070100"/>
            <a:ext cx="4016375" cy="4394200"/>
          </a:xfrm>
          <a:solidFill>
            <a:schemeClr val="bg1"/>
          </a:solidFill>
          <a:ln>
            <a:solidFill>
              <a:srgbClr val="74A510"/>
            </a:solidFill>
          </a:ln>
        </p:spPr>
        <p:txBody>
          <a:bodyPr>
            <a:noAutofit/>
          </a:bodyPr>
          <a:lstStyle/>
          <a:p>
            <a:r>
              <a:rPr lang="en-US" sz="2400" dirty="0" smtClean="0"/>
              <a:t>Supervised learning, unsupervised learning, semi-supervised learning</a:t>
            </a:r>
          </a:p>
          <a:p>
            <a:r>
              <a:rPr lang="en-US" sz="2400" dirty="0" smtClean="0"/>
              <a:t>Patterns</a:t>
            </a:r>
          </a:p>
          <a:p>
            <a:pPr lvl="1"/>
            <a:r>
              <a:rPr lang="en-US" dirty="0" smtClean="0"/>
              <a:t>Pattern language</a:t>
            </a:r>
          </a:p>
          <a:p>
            <a:r>
              <a:rPr lang="en-US" dirty="0" smtClean="0"/>
              <a:t>Streaming data</a:t>
            </a:r>
          </a:p>
          <a:p>
            <a:r>
              <a:rPr lang="en-US" dirty="0" smtClean="0"/>
              <a:t>Concept drift</a:t>
            </a:r>
          </a:p>
          <a:p>
            <a:r>
              <a:rPr lang="en-US" dirty="0" smtClean="0"/>
              <a:t>Pattern detection, pattern learning, pattern discovery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081504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1752600"/>
            <a:ext cx="8228013" cy="2622176"/>
          </a:xfrm>
        </p:spPr>
        <p:txBody>
          <a:bodyPr>
            <a:noAutofit/>
          </a:bodyPr>
          <a:lstStyle/>
          <a:p>
            <a:r>
              <a:rPr lang="en-US" sz="4800" dirty="0"/>
              <a:t>PART IV:</a:t>
            </a:r>
            <a:br>
              <a:rPr lang="en-US" sz="4800" dirty="0"/>
            </a:br>
            <a:r>
              <a:rPr lang="en-US" sz="4800" dirty="0" smtClean="0"/>
              <a:t>Causal Discovery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56484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770094"/>
            <a:ext cx="7662864" cy="3749239"/>
          </a:xfrm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Correlation</a:t>
            </a:r>
            <a:r>
              <a:rPr lang="en-US" sz="2800" dirty="0"/>
              <a:t> </a:t>
            </a:r>
            <a:r>
              <a:rPr lang="en-US" sz="2800" dirty="0" smtClean="0"/>
              <a:t>and causation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Causal models</a:t>
            </a:r>
          </a:p>
          <a:p>
            <a:pPr marL="800100" lvl="1" indent="-457200"/>
            <a:r>
              <a:rPr lang="en-US" sz="2600" dirty="0" smtClean="0"/>
              <a:t>Bayesian networks</a:t>
            </a:r>
          </a:p>
          <a:p>
            <a:pPr marL="800100" lvl="1" indent="-457200"/>
            <a:r>
              <a:rPr lang="en-US" sz="2600" dirty="0" smtClean="0"/>
              <a:t>Markov networks</a:t>
            </a:r>
          </a:p>
          <a:p>
            <a:pPr marL="800100" lvl="1" indent="-457200">
              <a:buFont typeface="+mj-lt"/>
              <a:buAutoNum type="arabicPeriod"/>
            </a:pPr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5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. Correlation and Causation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8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Correlation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35870" y="2455333"/>
            <a:ext cx="3767328" cy="4100512"/>
          </a:xfrm>
          <a:ln>
            <a:solidFill>
              <a:srgbClr val="74A510"/>
            </a:solidFill>
          </a:ln>
        </p:spPr>
        <p:txBody>
          <a:bodyPr>
            <a:normAutofit/>
          </a:bodyPr>
          <a:lstStyle/>
          <a:p>
            <a:r>
              <a:rPr lang="en-US" sz="2800" dirty="0"/>
              <a:t>Two variables are correlated </a:t>
            </a:r>
            <a:r>
              <a:rPr lang="en-US" sz="2800" dirty="0" smtClean="0"/>
              <a:t>(associated) when </a:t>
            </a:r>
            <a:r>
              <a:rPr lang="en-US" sz="2800" dirty="0"/>
              <a:t>their values are not </a:t>
            </a:r>
            <a:r>
              <a:rPr lang="en-US" sz="2800" dirty="0" smtClean="0"/>
              <a:t>independent</a:t>
            </a:r>
          </a:p>
          <a:p>
            <a:pPr lvl="1"/>
            <a:r>
              <a:rPr lang="en-US" sz="2800" dirty="0" smtClean="0"/>
              <a:t>Probabilistically speaking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54882" y="2455333"/>
            <a:ext cx="3767328" cy="4100512"/>
          </a:xfrm>
          <a:ln>
            <a:solidFill>
              <a:srgbClr val="74A510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Examples:</a:t>
            </a:r>
          </a:p>
          <a:p>
            <a:pPr lvl="1"/>
            <a:r>
              <a:rPr lang="en-US" sz="2800" dirty="0" smtClean="0"/>
              <a:t>When </a:t>
            </a:r>
            <a:r>
              <a:rPr lang="en-US" sz="2800" dirty="0"/>
              <a:t>people buy </a:t>
            </a:r>
            <a:r>
              <a:rPr lang="en-US" sz="2800" dirty="0" smtClean="0"/>
              <a:t>chips they are very likely to buy beer</a:t>
            </a:r>
            <a:endParaRPr lang="en-US" sz="2800" dirty="0"/>
          </a:p>
          <a:p>
            <a:pPr lvl="1"/>
            <a:r>
              <a:rPr lang="en-US" sz="2800" dirty="0" smtClean="0"/>
              <a:t>When people have yellow fingers, they are very likely to smoke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8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75811"/>
            <a:ext cx="8229600" cy="738592"/>
          </a:xfrm>
        </p:spPr>
        <p:txBody>
          <a:bodyPr/>
          <a:lstStyle/>
          <a:p>
            <a:r>
              <a:rPr lang="en-US" dirty="0" smtClean="0"/>
              <a:t>Learning Approaches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2133" y="1422412"/>
            <a:ext cx="3767328" cy="9622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Supervised Learning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22133" y="2550472"/>
            <a:ext cx="3767328" cy="2486644"/>
          </a:xfrm>
          <a:ln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r>
              <a:rPr lang="en-US" sz="2800" dirty="0" smtClean="0"/>
              <a:t>The training data is annotated with information to help the learning system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00908" y="1439345"/>
            <a:ext cx="3767328" cy="9622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Unsupervised Learning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800908" y="2567405"/>
            <a:ext cx="3767328" cy="2486644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/>
              <a:t>The training data is not annotated with any extra information to help the learning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</a:t>
            </a:fld>
            <a:endParaRPr lang="en-US"/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2641261" y="5452433"/>
            <a:ext cx="3767328" cy="962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lnSpc>
                <a:spcPts val="26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Wingdings" charset="2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None/>
              <a:defRPr sz="20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charset="2"/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None/>
              <a:defRPr lang="en-US"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None/>
              <a:defRPr lang="en-US"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charset="2"/>
              <a:buNone/>
              <a:defRPr lang="en-US"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charset="2"/>
              <a:buNone/>
              <a:defRPr lang="en-US"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3200" dirty="0" smtClean="0">
                <a:solidFill>
                  <a:srgbClr val="FF0000"/>
                </a:solidFill>
              </a:rPr>
              <a:t>Semi-Supervised Learning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3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Predictive Variables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334930" y="1488141"/>
            <a:ext cx="4690534" cy="5067704"/>
          </a:xfrm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Some variables are </a:t>
            </a:r>
            <a:r>
              <a:rPr lang="en-US" sz="2800" dirty="0" smtClean="0">
                <a:solidFill>
                  <a:srgbClr val="FF0000"/>
                </a:solidFill>
              </a:rPr>
              <a:t>predictive variables</a:t>
            </a:r>
            <a:r>
              <a:rPr lang="en-US" sz="2800" dirty="0" smtClean="0"/>
              <a:t> because they are </a:t>
            </a:r>
            <a:r>
              <a:rPr lang="en-US" sz="2800" u="sng" dirty="0" smtClean="0"/>
              <a:t>correlated</a:t>
            </a:r>
            <a:r>
              <a:rPr lang="en-US" sz="2800" dirty="0" smtClean="0"/>
              <a:t> with other target independent variables</a:t>
            </a:r>
          </a:p>
          <a:p>
            <a:pPr lvl="1"/>
            <a:r>
              <a:rPr lang="en-US" sz="2800" dirty="0" smtClean="0"/>
              <a:t>Smoking and coughing are predictive variables for respiratory disease</a:t>
            </a:r>
          </a:p>
          <a:p>
            <a:r>
              <a:rPr lang="en-US" sz="2800" dirty="0" smtClean="0"/>
              <a:t>BUT: Do predictive variables indicate the causes?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90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7867" y="2784475"/>
            <a:ext cx="1964266" cy="5852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90"/>
                </a:solidFill>
              </a:rPr>
              <a:t>S</a:t>
            </a:r>
            <a:r>
              <a:rPr lang="en-US" sz="2400" b="1" dirty="0" smtClean="0">
                <a:solidFill>
                  <a:srgbClr val="000090"/>
                </a:solidFill>
              </a:rPr>
              <a:t>moking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252133" y="3369733"/>
            <a:ext cx="1964266" cy="5852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Cough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80533" y="5232402"/>
            <a:ext cx="2743200" cy="85619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Respiratory disease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70000" y="3369733"/>
            <a:ext cx="745067" cy="1828800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455333" y="3954991"/>
            <a:ext cx="778934" cy="1243542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9959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Cause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Effect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77137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A variable v1 is a </a:t>
            </a:r>
            <a:r>
              <a:rPr lang="en-US" sz="2400" dirty="0" smtClean="0">
                <a:solidFill>
                  <a:srgbClr val="FF0000"/>
                </a:solidFill>
              </a:rPr>
              <a:t>cause </a:t>
            </a:r>
            <a:r>
              <a:rPr lang="en-US" sz="2400" dirty="0" smtClean="0"/>
              <a:t>for variable v2 if changing v1 changes v2</a:t>
            </a:r>
          </a:p>
          <a:p>
            <a:pPr lvl="1"/>
            <a:r>
              <a:rPr lang="en-US" sz="2400" dirty="0" smtClean="0"/>
              <a:t>Smoking is a cause for respiratory disease</a:t>
            </a:r>
          </a:p>
          <a:p>
            <a:r>
              <a:rPr lang="en-US" sz="2400" dirty="0" smtClean="0"/>
              <a:t>A variable v3 is an </a:t>
            </a:r>
            <a:r>
              <a:rPr lang="en-US" sz="2400" dirty="0" smtClean="0">
                <a:solidFill>
                  <a:srgbClr val="FF0000"/>
                </a:solidFill>
              </a:rPr>
              <a:t>effect</a:t>
            </a:r>
            <a:r>
              <a:rPr lang="en-US" sz="2400" dirty="0" smtClean="0"/>
              <a:t> of variable v2 if changing v3 does not change v1</a:t>
            </a:r>
          </a:p>
          <a:p>
            <a:pPr lvl="1"/>
            <a:r>
              <a:rPr lang="en-US" sz="2400" dirty="0" smtClean="0"/>
              <a:t>Cough is an effect of respiratory disease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91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87867" y="2361150"/>
            <a:ext cx="1964266" cy="58525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90"/>
                </a:solidFill>
              </a:rPr>
              <a:t>S</a:t>
            </a:r>
            <a:r>
              <a:rPr lang="en-US" sz="2400" b="1" dirty="0" smtClean="0">
                <a:solidFill>
                  <a:srgbClr val="000090"/>
                </a:solidFill>
              </a:rPr>
              <a:t>moking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91067" y="5752571"/>
            <a:ext cx="1964266" cy="585258"/>
          </a:xfrm>
          <a:prstGeom prst="ellipse">
            <a:avLst/>
          </a:prstGeom>
          <a:solidFill>
            <a:srgbClr val="9BD3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90"/>
                </a:solidFill>
              </a:rPr>
              <a:t>C</a:t>
            </a:r>
            <a:r>
              <a:rPr lang="en-US" sz="2400" b="1" dirty="0" smtClean="0">
                <a:solidFill>
                  <a:srgbClr val="000090"/>
                </a:solidFill>
              </a:rPr>
              <a:t>ough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5464" y="4199469"/>
            <a:ext cx="2658536" cy="85619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Respiratory disease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270000" y="2946408"/>
            <a:ext cx="203213" cy="1253059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73213" y="5055661"/>
            <a:ext cx="0" cy="696910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94000" y="2361150"/>
            <a:ext cx="12532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/>
                </a:solidFill>
              </a:rPr>
              <a:t>Cause</a:t>
            </a:r>
            <a:endParaRPr lang="en-US" sz="3200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6400" y="5612350"/>
            <a:ext cx="12105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9BD3E9"/>
                </a:solidFill>
              </a:rPr>
              <a:t>Effect</a:t>
            </a:r>
            <a:endParaRPr lang="en-US" sz="3200" dirty="0">
              <a:solidFill>
                <a:srgbClr val="9BD3E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5961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Latent</a:t>
            </a:r>
            <a:r>
              <a:rPr lang="en-US" dirty="0" smtClean="0"/>
              <a:t> Variables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667" y="2201333"/>
            <a:ext cx="4185680" cy="435451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Latent variables are variables that cannot be directly observed, only inferred through a model</a:t>
            </a:r>
          </a:p>
          <a:p>
            <a:pPr lvl="1"/>
            <a:r>
              <a:rPr lang="en-US" sz="2400" dirty="0" err="1" smtClean="0"/>
              <a:t>Eg</a:t>
            </a:r>
            <a:r>
              <a:rPr lang="en-US" sz="2400" dirty="0" smtClean="0"/>
              <a:t> DNA damage</a:t>
            </a:r>
          </a:p>
          <a:p>
            <a:pPr lvl="1"/>
            <a:r>
              <a:rPr lang="en-US" sz="2400" dirty="0" err="1" smtClean="0"/>
              <a:t>Eg</a:t>
            </a:r>
            <a:r>
              <a:rPr lang="en-US" sz="2400" dirty="0" smtClean="0"/>
              <a:t> Carbon monoxide inhalation </a:t>
            </a:r>
          </a:p>
          <a:p>
            <a:r>
              <a:rPr lang="en-US" sz="2400" dirty="0" smtClean="0"/>
              <a:t>Latent variables can be hard to identify, even harder to learn automatically from data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92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1080" y="1775892"/>
            <a:ext cx="1964266" cy="58525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90"/>
                </a:solidFill>
              </a:rPr>
              <a:t>S</a:t>
            </a:r>
            <a:r>
              <a:rPr lang="en-US" sz="2400" b="1" dirty="0" smtClean="0">
                <a:solidFill>
                  <a:srgbClr val="000090"/>
                </a:solidFill>
              </a:rPr>
              <a:t>moking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91067" y="5752571"/>
            <a:ext cx="1964266" cy="585258"/>
          </a:xfrm>
          <a:prstGeom prst="ellipse">
            <a:avLst/>
          </a:prstGeom>
          <a:solidFill>
            <a:srgbClr val="9BD3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90"/>
                </a:solidFill>
              </a:rPr>
              <a:t>C</a:t>
            </a:r>
            <a:r>
              <a:rPr lang="en-US" sz="2400" b="1" dirty="0" smtClean="0">
                <a:solidFill>
                  <a:srgbClr val="000090"/>
                </a:solidFill>
              </a:rPr>
              <a:t>ough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35464" y="4199469"/>
            <a:ext cx="2658536" cy="85619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Respiratory disease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794934" y="2361150"/>
            <a:ext cx="999066" cy="568333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73213" y="5055661"/>
            <a:ext cx="0" cy="696910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2099729" y="2946408"/>
            <a:ext cx="2116669" cy="79586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Carbon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monoxide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794934" y="3742275"/>
            <a:ext cx="863599" cy="457192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9267" y="2929483"/>
            <a:ext cx="1735666" cy="79586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DNA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</a:rPr>
              <a:t>damage</a:t>
            </a:r>
            <a:endParaRPr lang="en-US" sz="2400" b="1" dirty="0">
              <a:solidFill>
                <a:srgbClr val="00009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812800" y="2361150"/>
            <a:ext cx="254000" cy="568333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8" idx="0"/>
          </p:cNvCxnSpPr>
          <p:nvPr/>
        </p:nvCxnSpPr>
        <p:spPr>
          <a:xfrm>
            <a:off x="1066800" y="3742275"/>
            <a:ext cx="397932" cy="457194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9566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347"/>
            <a:ext cx="8229600" cy="890986"/>
          </a:xfrm>
        </p:spPr>
        <p:txBody>
          <a:bodyPr/>
          <a:lstStyle/>
          <a:p>
            <a:r>
              <a:rPr lang="en-US" dirty="0" smtClean="0"/>
              <a:t>Correlation </a:t>
            </a:r>
            <a:r>
              <a:rPr lang="en-US" dirty="0" err="1" smtClean="0"/>
              <a:t>vs</a:t>
            </a:r>
            <a:r>
              <a:rPr lang="en-US" dirty="0" smtClean="0"/>
              <a:t> Causation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49607" y="1267030"/>
            <a:ext cx="3767328" cy="762000"/>
          </a:xfrm>
          <a:solidFill>
            <a:schemeClr val="bg1">
              <a:lumMod val="85000"/>
            </a:schemeClr>
          </a:solidFill>
          <a:ln>
            <a:solidFill>
              <a:srgbClr val="74A510"/>
            </a:solidFill>
          </a:ln>
        </p:spPr>
        <p:txBody>
          <a:bodyPr/>
          <a:lstStyle/>
          <a:p>
            <a:r>
              <a:rPr lang="en-US" sz="4000" dirty="0" smtClean="0"/>
              <a:t>Correlation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49607" y="2194878"/>
            <a:ext cx="3767328" cy="4510722"/>
          </a:xfrm>
          <a:solidFill>
            <a:srgbClr val="FFFFFF"/>
          </a:solidFill>
          <a:ln>
            <a:solidFill>
              <a:srgbClr val="74A510"/>
            </a:solidFill>
          </a:ln>
        </p:spPr>
        <p:txBody>
          <a:bodyPr>
            <a:normAutofit/>
          </a:bodyPr>
          <a:lstStyle/>
          <a:p>
            <a:r>
              <a:rPr lang="en-US" sz="2400" dirty="0" smtClean="0"/>
              <a:t>Knowledge of v1 provides information for v2</a:t>
            </a:r>
          </a:p>
          <a:p>
            <a:pPr lvl="1"/>
            <a:r>
              <a:rPr lang="en-US" sz="2400" dirty="0" err="1" smtClean="0"/>
              <a:t>Eg</a:t>
            </a:r>
            <a:r>
              <a:rPr lang="en-US" sz="2400" dirty="0" smtClean="0"/>
              <a:t>: yellow fingers, cough, smoking, lung cancer</a:t>
            </a:r>
          </a:p>
          <a:p>
            <a:r>
              <a:rPr lang="en-US" sz="2400" dirty="0" smtClean="0"/>
              <a:t>Can use any data collected (</a:t>
            </a:r>
            <a:r>
              <a:rPr lang="en-US" sz="2400" dirty="0" err="1" smtClean="0"/>
              <a:t>ie</a:t>
            </a:r>
            <a:r>
              <a:rPr lang="en-US" sz="2400" dirty="0" smtClean="0"/>
              <a:t>, by  simple observation) and do statistical analysis</a:t>
            </a:r>
          </a:p>
          <a:p>
            <a:endParaRPr lang="en-US" sz="24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487336" y="1267030"/>
            <a:ext cx="4351866" cy="762000"/>
          </a:xfrm>
          <a:solidFill>
            <a:schemeClr val="bg1">
              <a:lumMod val="85000"/>
            </a:schemeClr>
          </a:solidFill>
          <a:ln>
            <a:solidFill>
              <a:srgbClr val="74A510"/>
            </a:solidFill>
          </a:ln>
        </p:spPr>
        <p:txBody>
          <a:bodyPr/>
          <a:lstStyle/>
          <a:p>
            <a:r>
              <a:rPr lang="en-US" sz="4000" dirty="0" smtClean="0"/>
              <a:t>Causation</a:t>
            </a:r>
            <a:endParaRPr lang="en-US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487336" y="2194878"/>
            <a:ext cx="4351866" cy="4510722"/>
          </a:xfrm>
          <a:solidFill>
            <a:srgbClr val="FFFFFF"/>
          </a:solidFill>
          <a:ln>
            <a:solidFill>
              <a:srgbClr val="74A51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Requires being able to collect specific data that helps show causality (</a:t>
            </a:r>
            <a:r>
              <a:rPr lang="en-US" sz="2400" dirty="0" err="1" smtClean="0"/>
              <a:t>ie</a:t>
            </a:r>
            <a:r>
              <a:rPr lang="en-US" sz="2400" dirty="0" smtClean="0"/>
              <a:t>, do experiments)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Randomized controlled trial</a:t>
            </a:r>
          </a:p>
          <a:p>
            <a:pPr lvl="2"/>
            <a:r>
              <a:rPr lang="en-US" sz="2400" dirty="0" smtClean="0"/>
              <a:t>Select 1000 people, split evenly</a:t>
            </a:r>
          </a:p>
          <a:p>
            <a:pPr lvl="3"/>
            <a:r>
              <a:rPr lang="en-US" sz="2400" dirty="0" smtClean="0"/>
              <a:t>500 (</a:t>
            </a:r>
            <a:r>
              <a:rPr lang="en-US" sz="2400" dirty="0" smtClean="0">
                <a:solidFill>
                  <a:srgbClr val="FF0000"/>
                </a:solidFill>
              </a:rPr>
              <a:t>control</a:t>
            </a:r>
            <a:r>
              <a:rPr lang="en-US" sz="2400" dirty="0" smtClean="0"/>
              <a:t>) </a:t>
            </a:r>
          </a:p>
          <a:p>
            <a:pPr lvl="4"/>
            <a:r>
              <a:rPr lang="en-US" sz="2400" dirty="0" err="1" smtClean="0"/>
              <a:t>Eg</a:t>
            </a:r>
            <a:r>
              <a:rPr lang="en-US" sz="2400" dirty="0" smtClean="0"/>
              <a:t> forced to smoke</a:t>
            </a:r>
          </a:p>
          <a:p>
            <a:pPr lvl="3"/>
            <a:r>
              <a:rPr lang="en-US" sz="2400" dirty="0" smtClean="0"/>
              <a:t>500 (</a:t>
            </a:r>
            <a:r>
              <a:rPr lang="en-US" sz="2400" dirty="0" smtClean="0">
                <a:solidFill>
                  <a:srgbClr val="FF0000"/>
                </a:solidFill>
              </a:rPr>
              <a:t>treatment</a:t>
            </a:r>
            <a:r>
              <a:rPr lang="en-US" sz="2400" dirty="0" smtClean="0"/>
              <a:t>) </a:t>
            </a:r>
          </a:p>
          <a:p>
            <a:pPr lvl="4"/>
            <a:r>
              <a:rPr lang="en-US" sz="2400" dirty="0" err="1" smtClean="0"/>
              <a:t>Eg</a:t>
            </a:r>
            <a:r>
              <a:rPr lang="en-US" sz="2400" dirty="0" smtClean="0"/>
              <a:t> forced not to smoke</a:t>
            </a:r>
          </a:p>
          <a:p>
            <a:pPr lvl="2"/>
            <a:r>
              <a:rPr lang="en-US" sz="2400" dirty="0" smtClean="0"/>
              <a:t>Collect data </a:t>
            </a:r>
          </a:p>
          <a:p>
            <a:pPr lvl="2"/>
            <a:r>
              <a:rPr lang="en-US" sz="2400" dirty="0" smtClean="0"/>
              <a:t>Association persists only when causal relation</a:t>
            </a:r>
          </a:p>
          <a:p>
            <a:pPr lvl="2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236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Causal Models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261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610"/>
            <a:ext cx="8229600" cy="1143000"/>
          </a:xfrm>
        </p:spPr>
        <p:txBody>
          <a:bodyPr/>
          <a:lstStyle/>
          <a:p>
            <a:r>
              <a:rPr lang="en-US" sz="4400" dirty="0" smtClean="0">
                <a:solidFill>
                  <a:srgbClr val="FF0000"/>
                </a:solidFill>
              </a:rPr>
              <a:t>(Probabilistic) Graphical Model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9472" y="2733675"/>
            <a:ext cx="3767328" cy="3252788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Graph that captures dependencies among variables</a:t>
            </a:r>
          </a:p>
          <a:p>
            <a:pPr lvl="1"/>
            <a:r>
              <a:rPr lang="en-US" sz="2800" dirty="0" smtClean="0"/>
              <a:t>Nodes are variables</a:t>
            </a:r>
          </a:p>
          <a:p>
            <a:pPr lvl="1"/>
            <a:r>
              <a:rPr lang="en-US" sz="2800" dirty="0" smtClean="0"/>
              <a:t>Links indicate dependencies</a:t>
            </a:r>
          </a:p>
          <a:p>
            <a:pPr lvl="1"/>
            <a:r>
              <a:rPr lang="en-US" sz="2800" dirty="0" smtClean="0"/>
              <a:t>Probabilities that represent how the dependencies work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7" y="2319866"/>
            <a:ext cx="4060273" cy="3992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05046"/>
            <a:ext cx="5655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http://</a:t>
            </a:r>
            <a:r>
              <a:rPr lang="en-US" sz="1400" dirty="0" err="1">
                <a:solidFill>
                  <a:srgbClr val="7F7F7F"/>
                </a:solidFill>
              </a:rPr>
              <a:t>www.eecs.berkeley.edu</a:t>
            </a:r>
            <a:r>
              <a:rPr lang="en-US" sz="1400" dirty="0">
                <a:solidFill>
                  <a:srgbClr val="7F7F7F"/>
                </a:solidFill>
              </a:rPr>
              <a:t>/~</a:t>
            </a:r>
            <a:r>
              <a:rPr lang="en-US" sz="1400" dirty="0" err="1">
                <a:solidFill>
                  <a:srgbClr val="7F7F7F"/>
                </a:solidFill>
              </a:rPr>
              <a:t>wainwrig</a:t>
            </a:r>
            <a:r>
              <a:rPr lang="en-US" sz="1400" dirty="0">
                <a:solidFill>
                  <a:srgbClr val="7F7F7F"/>
                </a:solidFill>
              </a:rPr>
              <a:t>/icml08/tutorial_icml08.html</a:t>
            </a:r>
          </a:p>
        </p:txBody>
      </p:sp>
    </p:spTree>
    <p:extLst>
      <p:ext uri="{BB962C8B-B14F-4D97-AF65-F5344CB8AC3E}">
        <p14:creationId xmlns:p14="http://schemas.microsoft.com/office/powerpoint/2010/main" val="33414524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Models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59128" y="2228138"/>
            <a:ext cx="3767328" cy="762000"/>
          </a:xfrm>
          <a:ln>
            <a:solidFill>
              <a:srgbClr val="000090"/>
            </a:solidFill>
          </a:ln>
        </p:spPr>
        <p:txBody>
          <a:bodyPr/>
          <a:lstStyle/>
          <a:p>
            <a:r>
              <a:rPr lang="en-US" sz="3200" dirty="0" smtClean="0"/>
              <a:t>Bayesian Networks</a:t>
            </a:r>
            <a:endParaRPr lang="en-US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59128" y="3155986"/>
            <a:ext cx="3767328" cy="3532741"/>
          </a:xfrm>
          <a:ln>
            <a:solidFill>
              <a:srgbClr val="000090"/>
            </a:solidFill>
          </a:ln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 smtClean="0"/>
              <a:t>Graph links have a direction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Cycles not allowed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877138" y="2225752"/>
            <a:ext cx="3767328" cy="762000"/>
          </a:xfrm>
          <a:ln>
            <a:solidFill>
              <a:srgbClr val="000090"/>
            </a:solidFill>
          </a:ln>
        </p:spPr>
        <p:txBody>
          <a:bodyPr/>
          <a:lstStyle/>
          <a:p>
            <a:r>
              <a:rPr lang="en-US" sz="3200" dirty="0" smtClean="0"/>
              <a:t>Markov Networks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877138" y="3153600"/>
            <a:ext cx="3767328" cy="2891491"/>
          </a:xfrm>
          <a:ln>
            <a:solidFill>
              <a:srgbClr val="000090"/>
            </a:solidFill>
          </a:ln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dirty="0" smtClean="0"/>
              <a:t>Graph links do not have direction</a:t>
            </a:r>
          </a:p>
          <a:p>
            <a:pPr>
              <a:spcBef>
                <a:spcPts val="800"/>
              </a:spcBef>
            </a:pPr>
            <a:r>
              <a:rPr lang="en-US" dirty="0" smtClean="0"/>
              <a:t>Cycles are allowed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734" y="4582464"/>
            <a:ext cx="3522134" cy="1189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0462" y="6489824"/>
            <a:ext cx="3545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F7F7F"/>
                </a:solidFill>
              </a:rPr>
              <a:t>http://</a:t>
            </a:r>
            <a:r>
              <a:rPr lang="en-US" sz="1400" dirty="0" err="1">
                <a:solidFill>
                  <a:srgbClr val="7F7F7F"/>
                </a:solidFill>
              </a:rPr>
              <a:t>gordam.themillimetertomylens.com</a:t>
            </a:r>
            <a:r>
              <a:rPr lang="en-US" sz="1400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19" name="Oval 18"/>
          <p:cNvSpPr/>
          <p:nvPr/>
        </p:nvSpPr>
        <p:spPr>
          <a:xfrm>
            <a:off x="665123" y="4132885"/>
            <a:ext cx="1591733" cy="36207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moking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18656" y="6078957"/>
            <a:ext cx="1439333" cy="445029"/>
          </a:xfrm>
          <a:prstGeom prst="ellipse">
            <a:avLst/>
          </a:prstGeom>
          <a:solidFill>
            <a:srgbClr val="9BD3E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90"/>
                </a:solidFill>
              </a:rPr>
              <a:t>C</a:t>
            </a:r>
            <a:r>
              <a:rPr lang="en-US" b="1" dirty="0" smtClean="0">
                <a:solidFill>
                  <a:srgbClr val="000090"/>
                </a:solidFill>
              </a:rPr>
              <a:t>ough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46121" y="4988744"/>
            <a:ext cx="2184403" cy="63367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Respiratory disease</a:t>
            </a:r>
            <a:endParaRPr lang="en-US" b="1" dirty="0">
              <a:solidFill>
                <a:srgbClr val="00009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545656" y="4534055"/>
            <a:ext cx="440280" cy="476517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1" idx="4"/>
          </p:cNvCxnSpPr>
          <p:nvPr/>
        </p:nvCxnSpPr>
        <p:spPr>
          <a:xfrm>
            <a:off x="2138323" y="5622422"/>
            <a:ext cx="0" cy="380071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582316" y="4164372"/>
            <a:ext cx="1583535" cy="445029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Exposure</a:t>
            </a:r>
            <a:endParaRPr lang="en-US" b="1" dirty="0">
              <a:solidFill>
                <a:srgbClr val="00009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582316" y="4609401"/>
            <a:ext cx="826008" cy="379343"/>
          </a:xfrm>
          <a:prstGeom prst="line">
            <a:avLst/>
          </a:prstGeom>
          <a:ln>
            <a:solidFill>
              <a:srgbClr val="000090"/>
            </a:solidFill>
            <a:headEnd type="none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2852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5665" y="84670"/>
            <a:ext cx="8229600" cy="82774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Bayesian Networks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2" y="1049867"/>
            <a:ext cx="7243497" cy="4905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" name="TextBox 9"/>
          <p:cNvSpPr txBox="1"/>
          <p:nvPr/>
        </p:nvSpPr>
        <p:spPr>
          <a:xfrm>
            <a:off x="186267" y="6555845"/>
            <a:ext cx="50321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Bayesian_network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#/media/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File:SimpleBayesNet.svg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503333" y="2540000"/>
            <a:ext cx="3640668" cy="4015845"/>
          </a:xfrm>
          <a:solidFill>
            <a:schemeClr val="bg1">
              <a:lumMod val="85000"/>
            </a:schemeClr>
          </a:solidFill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r>
              <a:rPr lang="en-US" dirty="0" smtClean="0"/>
              <a:t>A Bayesian network is a graph </a:t>
            </a:r>
          </a:p>
          <a:p>
            <a:pPr lvl="1"/>
            <a:r>
              <a:rPr lang="en-US" dirty="0" smtClean="0"/>
              <a:t>Directed edges show how variables influence others</a:t>
            </a:r>
          </a:p>
          <a:p>
            <a:pPr lvl="2"/>
            <a:r>
              <a:rPr lang="en-US" dirty="0" smtClean="0"/>
              <a:t>No cycles allowed</a:t>
            </a:r>
          </a:p>
          <a:p>
            <a:pPr lvl="1"/>
            <a:r>
              <a:rPr lang="en-US" dirty="0" smtClean="0"/>
              <a:t>Conditional probability distribution (tables or functions) show the probability of the value of a variable given the values of its parent variables</a:t>
            </a:r>
          </a:p>
          <a:p>
            <a:pPr lvl="1"/>
            <a:r>
              <a:rPr lang="en-US" dirty="0" smtClean="0"/>
              <a:t>A variable is only dependent on its parent variables, not on its earlier ancestors </a:t>
            </a:r>
          </a:p>
        </p:txBody>
      </p:sp>
    </p:spTree>
    <p:extLst>
      <p:ext uri="{BB962C8B-B14F-4D97-AF65-F5344CB8AC3E}">
        <p14:creationId xmlns:p14="http://schemas.microsoft.com/office/powerpoint/2010/main" val="25438489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5665" y="84670"/>
            <a:ext cx="8229600" cy="82774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Bayesian Inference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2" y="1049867"/>
            <a:ext cx="7243497" cy="4905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" name="TextBox 9"/>
          <p:cNvSpPr txBox="1"/>
          <p:nvPr/>
        </p:nvSpPr>
        <p:spPr>
          <a:xfrm>
            <a:off x="186267" y="6555845"/>
            <a:ext cx="50321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en.wikipedia.org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Bayesian_network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#/media/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File:SimpleBayesNet.svg</a:t>
            </a:r>
            <a:endParaRPr lang="en-US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503333" y="2760130"/>
            <a:ext cx="3640668" cy="3386670"/>
          </a:xfrm>
          <a:solidFill>
            <a:schemeClr val="bg1">
              <a:lumMod val="85000"/>
            </a:schemeClr>
          </a:solidFill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r>
              <a:rPr lang="en-US" sz="2000" dirty="0" smtClean="0"/>
              <a:t>Bayesian inference is used to reason over a Bayesian network to determine the probabilities of some variables given some observed variables</a:t>
            </a:r>
          </a:p>
          <a:p>
            <a:pPr lvl="1"/>
            <a:r>
              <a:rPr lang="en-US" sz="2000" dirty="0" err="1" smtClean="0"/>
              <a:t>Eg</a:t>
            </a:r>
            <a:r>
              <a:rPr lang="en-US" sz="2000" dirty="0" smtClean="0"/>
              <a:t>: Given that the grass is wet, what is the probability that it is raining?</a:t>
            </a:r>
          </a:p>
        </p:txBody>
      </p:sp>
    </p:spTree>
    <p:extLst>
      <p:ext uri="{BB962C8B-B14F-4D97-AF65-F5344CB8AC3E}">
        <p14:creationId xmlns:p14="http://schemas.microsoft.com/office/powerpoint/2010/main" val="36674003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Markov Networks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393268" y="1891404"/>
            <a:ext cx="3462866" cy="1626394"/>
          </a:xfrm>
          <a:solidFill>
            <a:schemeClr val="bg1">
              <a:lumMod val="95000"/>
            </a:schemeClr>
          </a:solidFill>
          <a:ln>
            <a:solidFill>
              <a:srgbClr val="000090"/>
            </a:solidFill>
          </a:ln>
        </p:spPr>
        <p:txBody>
          <a:bodyPr>
            <a:normAutofit/>
          </a:bodyPr>
          <a:lstStyle/>
          <a:p>
            <a:r>
              <a:rPr lang="en-US" sz="2000" dirty="0" smtClean="0"/>
              <a:t>A Markov network is an undirected graphical model that includes a </a:t>
            </a:r>
            <a:r>
              <a:rPr lang="en-US" sz="2000" i="1" dirty="0" smtClean="0"/>
              <a:t>potential function</a:t>
            </a:r>
            <a:r>
              <a:rPr lang="en-US" sz="2000" dirty="0" smtClean="0"/>
              <a:t> for each clique of interconnected nodes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" y="3097070"/>
            <a:ext cx="5063067" cy="1437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0" y="6455844"/>
            <a:ext cx="4025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</a:rPr>
              <a:t>http://</a:t>
            </a:r>
            <a:r>
              <a:rPr lang="en-US" sz="1600" dirty="0" err="1">
                <a:solidFill>
                  <a:srgbClr val="7F7F7F"/>
                </a:solidFill>
              </a:rPr>
              <a:t>gordam.themillimetertomylens.com</a:t>
            </a:r>
            <a:r>
              <a:rPr lang="en-US" sz="1600" dirty="0">
                <a:solidFill>
                  <a:srgbClr val="7F7F7F"/>
                </a:solidFill>
              </a:rPr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799" y="3781180"/>
            <a:ext cx="2957352" cy="26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616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7132</TotalTime>
  <Words>5064</Words>
  <Application>Microsoft Macintosh PowerPoint</Application>
  <PresentationFormat>On-screen Show (4:3)</PresentationFormat>
  <Paragraphs>908</Paragraphs>
  <Slides>118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19" baseType="lpstr">
      <vt:lpstr>Genesis</vt:lpstr>
      <vt:lpstr> </vt:lpstr>
      <vt:lpstr>Intended Audience</vt:lpstr>
      <vt:lpstr>These materials are released under a CC-BY License </vt:lpstr>
      <vt:lpstr>Acknowledgments</vt:lpstr>
      <vt:lpstr>Introdcuction to Machine Learning and Data Analytics: Topics Covered</vt:lpstr>
      <vt:lpstr> </vt:lpstr>
      <vt:lpstr>Different Data Analysis Tasks</vt:lpstr>
      <vt:lpstr>Different Data Analysis Tasks</vt:lpstr>
      <vt:lpstr>Learning Approaches</vt:lpstr>
      <vt:lpstr>PowerPoint Presentation</vt:lpstr>
      <vt:lpstr>datascience4all Treat Programs as “Black Boxes”</vt:lpstr>
      <vt:lpstr>datascience4all Programs as Functions: Inputs, Outputs, and Parameters</vt:lpstr>
      <vt:lpstr>datascience4all: Basic Background Workflow as a Composition of Functions</vt:lpstr>
      <vt:lpstr> </vt:lpstr>
      <vt:lpstr>Part II: Classification Topics</vt:lpstr>
      <vt:lpstr>Classifying Mushrooms</vt:lpstr>
      <vt:lpstr>Classifying Iris Plants</vt:lpstr>
      <vt:lpstr>1. Classification Tasks</vt:lpstr>
      <vt:lpstr>Classification Tasks</vt:lpstr>
      <vt:lpstr>Classification Tasks</vt:lpstr>
      <vt:lpstr>Possible Features</vt:lpstr>
      <vt:lpstr>Describing an Instance</vt:lpstr>
      <vt:lpstr>Iris Classification: “Continuous” Feature Values</vt:lpstr>
      <vt:lpstr>Describing Many Instances</vt:lpstr>
      <vt:lpstr>Classification Tasks</vt:lpstr>
      <vt:lpstr>Example of a Model:  A Decision Tree</vt:lpstr>
      <vt:lpstr>Using a Decision Tree</vt:lpstr>
      <vt:lpstr>High-Level Algorithm to  Learn a Decision Tree</vt:lpstr>
      <vt:lpstr>Classifying a New Instance</vt:lpstr>
      <vt:lpstr>Classifying New Instances</vt:lpstr>
      <vt:lpstr>Training and Test Sets</vt:lpstr>
      <vt:lpstr>Contamination</vt:lpstr>
      <vt:lpstr>About Classification Tasks</vt:lpstr>
      <vt:lpstr>2. Building a Classifier</vt:lpstr>
      <vt:lpstr>What is a Modeler?</vt:lpstr>
      <vt:lpstr>Types of Modelers/Models</vt:lpstr>
      <vt:lpstr>Explanations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Modeler to Choose?</vt:lpstr>
      <vt:lpstr>Ensembles</vt:lpstr>
      <vt:lpstr>PowerPoint Presentation</vt:lpstr>
      <vt:lpstr>3. Evaluating a Classifier</vt:lpstr>
      <vt:lpstr>Classification Accuracy</vt:lpstr>
      <vt:lpstr>Evaluating a Classifier: n-fold Cross Validation</vt:lpstr>
      <vt:lpstr>Evaluating a Classifier: Confusion Matrix</vt:lpstr>
      <vt:lpstr>Evaluating a Classifier: Precision and Recall</vt:lpstr>
      <vt:lpstr>Evaluating a Classifier: Other Metrics</vt:lpstr>
      <vt:lpstr>Evaluating a Classifier: Other Metrics</vt:lpstr>
      <vt:lpstr>Evaluating a Classifier:  What Affects the Performance </vt:lpstr>
      <vt:lpstr>Overfitting</vt:lpstr>
      <vt:lpstr>Induction</vt:lpstr>
      <vt:lpstr>When Facing a Classification Task</vt:lpstr>
      <vt:lpstr>Part II: Classification Summary of Topics Covered</vt:lpstr>
      <vt:lpstr>Part II: Classification Summary of Major Concepts</vt:lpstr>
      <vt:lpstr> </vt:lpstr>
      <vt:lpstr>Part III: Pattern Learning and Clustering Topics</vt:lpstr>
      <vt:lpstr>Different Data Analysis Tasks</vt:lpstr>
      <vt:lpstr>Learning Approaches</vt:lpstr>
      <vt:lpstr>1. Pattern Detection</vt:lpstr>
      <vt:lpstr>Network Patterns</vt:lpstr>
      <vt:lpstr>Spatial Patterns</vt:lpstr>
      <vt:lpstr>Temporal Patterns</vt:lpstr>
      <vt:lpstr>Detecting Patterns in a Text String</vt:lpstr>
      <vt:lpstr>A Pattern Language</vt:lpstr>
      <vt:lpstr>Detecting Patterns in Streaming Data</vt:lpstr>
      <vt:lpstr>Concept Drift</vt:lpstr>
      <vt:lpstr>2. Pattern Learning and Pattern Discovery</vt:lpstr>
      <vt:lpstr>Pattern Detection vs Pattern Learning</vt:lpstr>
      <vt:lpstr>Pattern Detection vs Pattern Learning</vt:lpstr>
      <vt:lpstr>3. Clustering</vt:lpstr>
      <vt:lpstr>Clustering</vt:lpstr>
      <vt:lpstr>K-Means Clustering Algorithm</vt:lpstr>
      <vt:lpstr>K-Means Clustering (1)</vt:lpstr>
      <vt:lpstr>K-Means Clustering (2)</vt:lpstr>
      <vt:lpstr>K-Means Clustering (3)</vt:lpstr>
      <vt:lpstr>K-Means Clustering (4)</vt:lpstr>
      <vt:lpstr>K-Means Clustering (5)</vt:lpstr>
      <vt:lpstr>K-Means Clustering (6)</vt:lpstr>
      <vt:lpstr>Clustering Methods</vt:lpstr>
      <vt:lpstr>Part III: Pattern Learning and Clustering Summary of Topics Covered</vt:lpstr>
      <vt:lpstr>Part II: Pattern Learning and Clustering Summary of Major Concepts</vt:lpstr>
      <vt:lpstr> </vt:lpstr>
      <vt:lpstr>Today’s Topics</vt:lpstr>
      <vt:lpstr>1. Correlation and Causation</vt:lpstr>
      <vt:lpstr>Correlation</vt:lpstr>
      <vt:lpstr>Predictive Variables</vt:lpstr>
      <vt:lpstr>Cause and Effect</vt:lpstr>
      <vt:lpstr>Latent Variables</vt:lpstr>
      <vt:lpstr>Correlation vs Causation</vt:lpstr>
      <vt:lpstr>2. Causal Models</vt:lpstr>
      <vt:lpstr>(Probabilistic) Graphical Model</vt:lpstr>
      <vt:lpstr>Graphical Models</vt:lpstr>
      <vt:lpstr>Bayesian Networks</vt:lpstr>
      <vt:lpstr>Bayesian Inference</vt:lpstr>
      <vt:lpstr>Markov Networks</vt:lpstr>
      <vt:lpstr>Causal Models</vt:lpstr>
      <vt:lpstr>Learning Causal Models</vt:lpstr>
      <vt:lpstr>Part IV: Causal Discovery Summary of Topics Covered</vt:lpstr>
      <vt:lpstr>Part IV: Causal Discovery Summary of Major Concepts</vt:lpstr>
      <vt:lpstr> </vt:lpstr>
      <vt:lpstr>Simulation</vt:lpstr>
      <vt:lpstr>Example: Landscape Evolution</vt:lpstr>
      <vt:lpstr>Example: Landscape Evolution</vt:lpstr>
      <vt:lpstr>Example: Analyzing Water Quality</vt:lpstr>
      <vt:lpstr>An Example Workflow Sketch for Analyzing Environmental Data [Gil et al 2011]</vt:lpstr>
      <vt:lpstr>Workflow Sketch</vt:lpstr>
      <vt:lpstr>From a Workflow Sketch to a Computational Workflow</vt:lpstr>
      <vt:lpstr> </vt:lpstr>
      <vt:lpstr>RECAP:  Different Data Analysis Tasks</vt:lpstr>
      <vt:lpstr>RECAP:  Different Data Analysis Tasks</vt:lpstr>
      <vt:lpstr>When Facing a Learning Task</vt:lpstr>
      <vt:lpstr>Recent Trends: Neural Networks and “Deep Learning”</vt:lpstr>
      <vt:lpstr>Trends: Deep Learning in AlphaGo</vt:lpstr>
      <vt:lpstr>Introdcuction to Machine Learning and Data Analytics: Topics Covered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Yolanda Gil</dc:creator>
  <cp:lastModifiedBy>Yolanda Gil</cp:lastModifiedBy>
  <cp:revision>214</cp:revision>
  <cp:lastPrinted>2016-01-28T18:57:37Z</cp:lastPrinted>
  <dcterms:created xsi:type="dcterms:W3CDTF">2015-06-10T16:51:26Z</dcterms:created>
  <dcterms:modified xsi:type="dcterms:W3CDTF">2017-02-25T18:46:38Z</dcterms:modified>
</cp:coreProperties>
</file>