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7"/>
  </p:notesMasterIdLst>
  <p:handoutMasterIdLst>
    <p:handoutMasterId r:id="rId138"/>
  </p:handoutMasterIdLst>
  <p:sldIdLst>
    <p:sldId id="346" r:id="rId2"/>
    <p:sldId id="347" r:id="rId3"/>
    <p:sldId id="348" r:id="rId4"/>
    <p:sldId id="349" r:id="rId5"/>
    <p:sldId id="351" r:id="rId6"/>
    <p:sldId id="352" r:id="rId7"/>
    <p:sldId id="339" r:id="rId8"/>
    <p:sldId id="281" r:id="rId9"/>
    <p:sldId id="284" r:id="rId10"/>
    <p:sldId id="285" r:id="rId11"/>
    <p:sldId id="261" r:id="rId12"/>
    <p:sldId id="287" r:id="rId13"/>
    <p:sldId id="266" r:id="rId14"/>
    <p:sldId id="267" r:id="rId15"/>
    <p:sldId id="262" r:id="rId16"/>
    <p:sldId id="290" r:id="rId17"/>
    <p:sldId id="288" r:id="rId18"/>
    <p:sldId id="289" r:id="rId19"/>
    <p:sldId id="291" r:id="rId20"/>
    <p:sldId id="292" r:id="rId21"/>
    <p:sldId id="300" r:id="rId22"/>
    <p:sldId id="302" r:id="rId23"/>
    <p:sldId id="301" r:id="rId24"/>
    <p:sldId id="299" r:id="rId25"/>
    <p:sldId id="314" r:id="rId26"/>
    <p:sldId id="275" r:id="rId27"/>
    <p:sldId id="304" r:id="rId28"/>
    <p:sldId id="305" r:id="rId29"/>
    <p:sldId id="306" r:id="rId30"/>
    <p:sldId id="315" r:id="rId31"/>
    <p:sldId id="307" r:id="rId32"/>
    <p:sldId id="308" r:id="rId33"/>
    <p:sldId id="312" r:id="rId34"/>
    <p:sldId id="342" r:id="rId35"/>
    <p:sldId id="344" r:id="rId36"/>
    <p:sldId id="311" r:id="rId37"/>
    <p:sldId id="316" r:id="rId38"/>
    <p:sldId id="313" r:id="rId39"/>
    <p:sldId id="321" r:id="rId40"/>
    <p:sldId id="323" r:id="rId41"/>
    <p:sldId id="324" r:id="rId42"/>
    <p:sldId id="328" r:id="rId43"/>
    <p:sldId id="327" r:id="rId44"/>
    <p:sldId id="331" r:id="rId45"/>
    <p:sldId id="322" r:id="rId46"/>
    <p:sldId id="332" r:id="rId47"/>
    <p:sldId id="337" r:id="rId48"/>
    <p:sldId id="333" r:id="rId49"/>
    <p:sldId id="336" r:id="rId50"/>
    <p:sldId id="334" r:id="rId51"/>
    <p:sldId id="335" r:id="rId52"/>
    <p:sldId id="340" r:id="rId53"/>
    <p:sldId id="341" r:id="rId54"/>
    <p:sldId id="345" r:id="rId55"/>
    <p:sldId id="343" r:id="rId56"/>
    <p:sldId id="401" r:id="rId57"/>
    <p:sldId id="353" r:id="rId58"/>
    <p:sldId id="355" r:id="rId59"/>
    <p:sldId id="356" r:id="rId60"/>
    <p:sldId id="357" r:id="rId61"/>
    <p:sldId id="358" r:id="rId62"/>
    <p:sldId id="359" r:id="rId63"/>
    <p:sldId id="360" r:id="rId64"/>
    <p:sldId id="361" r:id="rId65"/>
    <p:sldId id="362" r:id="rId66"/>
    <p:sldId id="363" r:id="rId67"/>
    <p:sldId id="364" r:id="rId68"/>
    <p:sldId id="365" r:id="rId69"/>
    <p:sldId id="366" r:id="rId70"/>
    <p:sldId id="367" r:id="rId71"/>
    <p:sldId id="368" r:id="rId72"/>
    <p:sldId id="369" r:id="rId73"/>
    <p:sldId id="370" r:id="rId74"/>
    <p:sldId id="371" r:id="rId75"/>
    <p:sldId id="372" r:id="rId76"/>
    <p:sldId id="373" r:id="rId77"/>
    <p:sldId id="374" r:id="rId78"/>
    <p:sldId id="375" r:id="rId79"/>
    <p:sldId id="376" r:id="rId80"/>
    <p:sldId id="377" r:id="rId81"/>
    <p:sldId id="378" r:id="rId82"/>
    <p:sldId id="379" r:id="rId83"/>
    <p:sldId id="380" r:id="rId84"/>
    <p:sldId id="381" r:id="rId85"/>
    <p:sldId id="382" r:id="rId86"/>
    <p:sldId id="383" r:id="rId87"/>
    <p:sldId id="384" r:id="rId88"/>
    <p:sldId id="385" r:id="rId89"/>
    <p:sldId id="386" r:id="rId90"/>
    <p:sldId id="387" r:id="rId91"/>
    <p:sldId id="388" r:id="rId92"/>
    <p:sldId id="389" r:id="rId93"/>
    <p:sldId id="390" r:id="rId94"/>
    <p:sldId id="391" r:id="rId95"/>
    <p:sldId id="392" r:id="rId96"/>
    <p:sldId id="393" r:id="rId97"/>
    <p:sldId id="394" r:id="rId98"/>
    <p:sldId id="395" r:id="rId99"/>
    <p:sldId id="396" r:id="rId100"/>
    <p:sldId id="397" r:id="rId101"/>
    <p:sldId id="398" r:id="rId102"/>
    <p:sldId id="399" r:id="rId103"/>
    <p:sldId id="402" r:id="rId104"/>
    <p:sldId id="403" r:id="rId105"/>
    <p:sldId id="408" r:id="rId106"/>
    <p:sldId id="409" r:id="rId107"/>
    <p:sldId id="410" r:id="rId108"/>
    <p:sldId id="411" r:id="rId109"/>
    <p:sldId id="412" r:id="rId110"/>
    <p:sldId id="413" r:id="rId111"/>
    <p:sldId id="414" r:id="rId112"/>
    <p:sldId id="415" r:id="rId113"/>
    <p:sldId id="416" r:id="rId114"/>
    <p:sldId id="417" r:id="rId115"/>
    <p:sldId id="418" r:id="rId116"/>
    <p:sldId id="419" r:id="rId117"/>
    <p:sldId id="420" r:id="rId118"/>
    <p:sldId id="421" r:id="rId119"/>
    <p:sldId id="422" r:id="rId120"/>
    <p:sldId id="423" r:id="rId121"/>
    <p:sldId id="424" r:id="rId122"/>
    <p:sldId id="425" r:id="rId123"/>
    <p:sldId id="426" r:id="rId124"/>
    <p:sldId id="427" r:id="rId125"/>
    <p:sldId id="428" r:id="rId126"/>
    <p:sldId id="429" r:id="rId127"/>
    <p:sldId id="430" r:id="rId128"/>
    <p:sldId id="431" r:id="rId129"/>
    <p:sldId id="432" r:id="rId130"/>
    <p:sldId id="433" r:id="rId131"/>
    <p:sldId id="434" r:id="rId132"/>
    <p:sldId id="435" r:id="rId133"/>
    <p:sldId id="436" r:id="rId134"/>
    <p:sldId id="438" r:id="rId135"/>
    <p:sldId id="439" r:id="rId1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CFF66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5833" autoAdjust="0"/>
  </p:normalViewPr>
  <p:slideViewPr>
    <p:cSldViewPr snapToGrid="0" snapToObjects="1">
      <p:cViewPr varScale="1">
        <p:scale>
          <a:sx n="107" d="100"/>
          <a:sy n="107" d="100"/>
        </p:scale>
        <p:origin x="176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54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slide" Target="slides/slide1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00" Type="http://schemas.openxmlformats.org/officeDocument/2006/relationships/slide" Target="slides/slide99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30" Type="http://schemas.openxmlformats.org/officeDocument/2006/relationships/slide" Target="slides/slide129.xml"/><Relationship Id="rId131" Type="http://schemas.openxmlformats.org/officeDocument/2006/relationships/slide" Target="slides/slide130.xml"/><Relationship Id="rId132" Type="http://schemas.openxmlformats.org/officeDocument/2006/relationships/slide" Target="slides/slide131.xml"/><Relationship Id="rId133" Type="http://schemas.openxmlformats.org/officeDocument/2006/relationships/slide" Target="slides/slide132.xml"/><Relationship Id="rId134" Type="http://schemas.openxmlformats.org/officeDocument/2006/relationships/slide" Target="slides/slide133.xml"/><Relationship Id="rId135" Type="http://schemas.openxmlformats.org/officeDocument/2006/relationships/slide" Target="slides/slide134.xml"/><Relationship Id="rId136" Type="http://schemas.openxmlformats.org/officeDocument/2006/relationships/slide" Target="slides/slide135.xml"/><Relationship Id="rId137" Type="http://schemas.openxmlformats.org/officeDocument/2006/relationships/notesMaster" Target="notesMasters/notesMaster1.xml"/><Relationship Id="rId138" Type="http://schemas.openxmlformats.org/officeDocument/2006/relationships/handoutMaster" Target="handoutMasters/handoutMaster1.xml"/><Relationship Id="rId13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Relationship Id="rId140" Type="http://schemas.openxmlformats.org/officeDocument/2006/relationships/viewProps" Target="viewProps.xml"/><Relationship Id="rId141" Type="http://schemas.openxmlformats.org/officeDocument/2006/relationships/theme" Target="theme/theme1.xml"/><Relationship Id="rId14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833CFD-2BC8-AE4D-8A29-5DD404185254}" type="datetimeFigureOut">
              <a:rPr lang="en-US" smtClean="0"/>
              <a:t>7/19/17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7D0584-4EE8-244F-AF7C-E9B2BDE68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4344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B6038-47A1-EB4F-B8AE-F425001B0F72}" type="datetimeFigureOut">
              <a:rPr lang="en-US" smtClean="0"/>
              <a:t>7/19/17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BCA06-DAB2-2649-96E2-82E5DB3F7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7710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B80497-EB87-A54E-B332-8EAA9D8A0416}" type="datetime1">
              <a:rPr lang="en-US" smtClean="0"/>
              <a:t>7/19/17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EB23A5-7356-DB48-AD9F-A23E8422A452}" type="datetime1">
              <a:rPr lang="en-US" smtClean="0"/>
              <a:t>7/19/17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B7A75DA-FDCC-F446-AE98-7F18C8AD12B3}" type="datetime1">
              <a:rPr lang="en-US" smtClean="0"/>
              <a:t>7/19/17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DB62FB-3BAF-8947-9793-A1CB0F448881}" type="datetime1">
              <a:rPr lang="en-US" smtClean="0"/>
              <a:t>7/19/17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AC019D-21E7-274C-9319-95CAC291011E}" type="datetime1">
              <a:rPr lang="en-US" smtClean="0"/>
              <a:t>7/19/17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8BA6A5-70C4-BE42-B393-DE161D9A9A52}" type="datetime1">
              <a:rPr lang="en-US" smtClean="0"/>
              <a:t>7/19/17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BFAE9C-3476-2B4E-A03E-CE1506A4F049}" type="datetime1">
              <a:rPr lang="en-US" smtClean="0"/>
              <a:t>7/19/17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E13AB5-B313-5B43-9FEC-600F3D2FF671}" type="datetime1">
              <a:rPr lang="en-US" smtClean="0"/>
              <a:t>7/19/17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sz="quarter" idx="1"/>
          </p:nvPr>
        </p:nvSpPr>
        <p:spPr>
          <a:xfrm>
            <a:off x="740663" y="2784475"/>
            <a:ext cx="3767330" cy="32527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685800" indent="-336550">
              <a:defRPr sz="1800"/>
            </a:lvl2pPr>
            <a:lvl3pPr marL="1035050" indent="-349250">
              <a:defRPr sz="1800"/>
            </a:lvl3pPr>
            <a:lvl4pPr marL="1371600" indent="-336550">
              <a:defRPr sz="1800"/>
            </a:lvl4pPr>
            <a:lvl5pPr marL="1720850" indent="-349250"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8887377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xfrm>
            <a:off x="740663" y="2232211"/>
            <a:ext cx="3767330" cy="762001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  <a:defRPr sz="2400" b="1">
                <a:solidFill>
                  <a:schemeClr val="accent1"/>
                </a:solidFill>
              </a:defRPr>
            </a:lvl1pPr>
            <a:lvl2pPr marL="0" indent="457200" algn="ctr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  <a:defRPr sz="2400" b="1">
                <a:solidFill>
                  <a:schemeClr val="accent1"/>
                </a:solidFill>
              </a:defRPr>
            </a:lvl2pPr>
            <a:lvl3pPr marL="0" indent="914400" algn="ctr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  <a:defRPr sz="2400" b="1">
                <a:solidFill>
                  <a:schemeClr val="accent1"/>
                </a:solidFill>
              </a:defRPr>
            </a:lvl3pPr>
            <a:lvl4pPr marL="0" indent="1371600" algn="ctr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  <a:defRPr sz="2400" b="1">
                <a:solidFill>
                  <a:schemeClr val="accent1"/>
                </a:solidFill>
              </a:defRPr>
            </a:lvl4pPr>
            <a:lvl5pPr marL="0" indent="1828800" algn="ctr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  <a:defRPr sz="2400" b="1">
                <a:solidFill>
                  <a:schemeClr val="accent1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quarter" idx="13"/>
          </p:nvPr>
        </p:nvSpPr>
        <p:spPr>
          <a:xfrm>
            <a:off x="4631578" y="2232211"/>
            <a:ext cx="3767329" cy="762001"/>
          </a:xfrm>
          <a:prstGeom prst="rect">
            <a:avLst/>
          </a:prstGeom>
        </p:spPr>
        <p:txBody>
          <a:bodyPr anchor="b"/>
          <a:lstStyle/>
          <a:p>
            <a:pPr marL="0" indent="0" algn="ctr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  <a:defRPr sz="2400" b="1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0646142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9532E-3067-0244-AA3A-011979DA1988}" type="datetime1">
              <a:rPr lang="en-US" smtClean="0"/>
              <a:t>7/19/17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0AF5CB-17F0-F14D-B177-8DD74489052F}" type="datetime1">
              <a:rPr lang="en-US" smtClean="0"/>
              <a:t>7/19/17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97EDFE-210B-EA4C-B11E-5FB3327B49A7}" type="datetime1">
              <a:rPr lang="en-US" smtClean="0"/>
              <a:t>7/19/17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BEFD76-1A79-F640-AE5D-ECA91CB6DAA9}" type="datetime1">
              <a:rPr lang="en-US" smtClean="0"/>
              <a:t>7/19/17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BDC8B-ED7F-774D-BCBA-1CE93580768C}" type="datetime1">
              <a:rPr lang="en-US" smtClean="0"/>
              <a:t>7/19/17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8C35FF-A1C9-6245-925F-F1BF05C7F429}" type="datetime1">
              <a:rPr lang="en-US" smtClean="0"/>
              <a:t>7/19/17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5C1AA8-B943-9243-964A-BD6D00584DA1}" type="datetime1">
              <a:rPr lang="en-US" smtClean="0"/>
              <a:t>7/19/17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  <a:p>
            <a:pPr lvl="4"/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30EDB1-ADDC-754C-9B81-D6F105C08E1E}" type="datetime1">
              <a:rPr lang="en-US" smtClean="0"/>
              <a:t>7/19/17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59951" y="6504317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charset="2"/>
        <a:buChar char="u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charset="2"/>
        <a:buChar char="u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charset="2"/>
        <a:buChar char="u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charset="2"/>
        <a:buChar char="u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charset="2"/>
        <a:buChar char="u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charset="2"/>
        <a:buChar char="u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charset="2"/>
        <a:buChar char="u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charset="2"/>
        <a:buChar char="u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charset="2"/>
        <a:buChar char="u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1.emf"/><Relationship Id="rId5" Type="http://schemas.openxmlformats.org/officeDocument/2006/relationships/image" Target="../media/image32.emf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9" Type="http://schemas.openxmlformats.org/officeDocument/2006/relationships/image" Target="../media/image36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9.emf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jpg"/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geneontology.org/" TargetMode="Externa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hyperlink" Target="http://geneontology.org/page/ontology-documentation" TargetMode="External"/><Relationship Id="rId3" Type="http://schemas.openxmlformats.org/officeDocument/2006/relationships/image" Target="../media/image42.png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5.png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1.png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6.png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7.pn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8.png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1.pn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1.png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5.pn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5" Type="http://schemas.openxmlformats.org/officeDocument/2006/relationships/image" Target="../media/image62.png"/><Relationship Id="rId6" Type="http://schemas.openxmlformats.org/officeDocument/2006/relationships/image" Target="../media/image63.png"/><Relationship Id="rId7" Type="http://schemas.openxmlformats.org/officeDocument/2006/relationships/image" Target="../media/image64.png"/><Relationship Id="rId8" Type="http://schemas.openxmlformats.org/officeDocument/2006/relationships/image" Target="../media/image65.png"/><Relationship Id="rId9" Type="http://schemas.openxmlformats.org/officeDocument/2006/relationships/image" Target="../media/image66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9.png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Relationship Id="rId3" Type="http://schemas.openxmlformats.org/officeDocument/2006/relationships/image" Target="../media/image68.png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9.png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0.png"/></Relationships>
</file>

<file path=ppt/slides/_rels/slide13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0.png"/><Relationship Id="rId12" Type="http://schemas.openxmlformats.org/officeDocument/2006/relationships/image" Target="../media/image81.png"/><Relationship Id="rId13" Type="http://schemas.openxmlformats.org/officeDocument/2006/relationships/image" Target="../media/image82.png"/><Relationship Id="rId14" Type="http://schemas.openxmlformats.org/officeDocument/2006/relationships/image" Target="../media/image83.png"/><Relationship Id="rId15" Type="http://schemas.openxmlformats.org/officeDocument/2006/relationships/image" Target="../media/image84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1.png"/><Relationship Id="rId3" Type="http://schemas.openxmlformats.org/officeDocument/2006/relationships/image" Target="../media/image72.png"/><Relationship Id="rId4" Type="http://schemas.openxmlformats.org/officeDocument/2006/relationships/image" Target="../media/image73.jpeg"/><Relationship Id="rId5" Type="http://schemas.openxmlformats.org/officeDocument/2006/relationships/image" Target="../media/image74.png"/><Relationship Id="rId6" Type="http://schemas.openxmlformats.org/officeDocument/2006/relationships/image" Target="../media/image75.png"/><Relationship Id="rId7" Type="http://schemas.openxmlformats.org/officeDocument/2006/relationships/image" Target="../media/image76.png"/><Relationship Id="rId8" Type="http://schemas.openxmlformats.org/officeDocument/2006/relationships/image" Target="../media/image77.png"/><Relationship Id="rId9" Type="http://schemas.openxmlformats.org/officeDocument/2006/relationships/image" Target="../media/image78.png"/><Relationship Id="rId10" Type="http://schemas.openxmlformats.org/officeDocument/2006/relationships/image" Target="../media/image79.png"/></Relationships>
</file>

<file path=ppt/slides/_rels/slide13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4.png"/><Relationship Id="rId12" Type="http://schemas.openxmlformats.org/officeDocument/2006/relationships/image" Target="../media/image95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5.png"/><Relationship Id="rId3" Type="http://schemas.openxmlformats.org/officeDocument/2006/relationships/image" Target="../media/image86.png"/><Relationship Id="rId4" Type="http://schemas.openxmlformats.org/officeDocument/2006/relationships/image" Target="../media/image87.png"/><Relationship Id="rId5" Type="http://schemas.openxmlformats.org/officeDocument/2006/relationships/image" Target="../media/image88.png"/><Relationship Id="rId6" Type="http://schemas.openxmlformats.org/officeDocument/2006/relationships/image" Target="../media/image89.png"/><Relationship Id="rId7" Type="http://schemas.openxmlformats.org/officeDocument/2006/relationships/image" Target="../media/image90.png"/><Relationship Id="rId8" Type="http://schemas.openxmlformats.org/officeDocument/2006/relationships/image" Target="../media/image91.png"/><Relationship Id="rId9" Type="http://schemas.openxmlformats.org/officeDocument/2006/relationships/image" Target="../media/image92.png"/><Relationship Id="rId10" Type="http://schemas.openxmlformats.org/officeDocument/2006/relationships/image" Target="../media/image93.png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6.png"/><Relationship Id="rId3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4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1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2.png"/><Relationship Id="rId3" Type="http://schemas.openxmlformats.org/officeDocument/2006/relationships/image" Target="../media/image13.emf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498765"/>
            <a:ext cx="8228013" cy="1787236"/>
          </a:xfrm>
          <a:ln w="38100" cmpd="sng">
            <a:solidFill>
              <a:srgbClr val="FF6600"/>
            </a:solidFill>
          </a:ln>
        </p:spPr>
        <p:txBody>
          <a:bodyPr>
            <a:noAutofit/>
          </a:bodyPr>
          <a:lstStyle/>
          <a:p>
            <a:r>
              <a:rPr lang="en-US" sz="4800" dirty="0" err="1" smtClean="0"/>
              <a:t>Metadata,Ontologies</a:t>
            </a:r>
            <a:r>
              <a:rPr lang="en-US" sz="4800" dirty="0" smtClean="0"/>
              <a:t>, and the Semantic Web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1815993" y="4331802"/>
            <a:ext cx="5510443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Yolanda Gil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University of Southern California</a:t>
            </a:r>
          </a:p>
          <a:p>
            <a:pPr algn="ctr"/>
            <a:r>
              <a:rPr lang="en-US" sz="2400" b="1" dirty="0" err="1" smtClean="0">
                <a:solidFill>
                  <a:schemeClr val="bg1"/>
                </a:solidFill>
              </a:rPr>
              <a:t>gil@isi.edu</a:t>
            </a:r>
            <a:endParaRPr lang="en-US" sz="2400" b="1" dirty="0">
              <a:solidFill>
                <a:schemeClr val="bg1"/>
              </a:solidFill>
            </a:endParaRPr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43383" y="6224079"/>
            <a:ext cx="1326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265993"/>
                </a:solidFill>
              </a:rPr>
              <a:t>Last Updated:</a:t>
            </a:r>
          </a:p>
          <a:p>
            <a:pPr algn="ctr"/>
            <a:r>
              <a:rPr lang="en-US" sz="1400" i="1" dirty="0" smtClean="0">
                <a:solidFill>
                  <a:srgbClr val="265993"/>
                </a:solidFill>
              </a:rPr>
              <a:t>September 2016</a:t>
            </a:r>
            <a:endParaRPr lang="en-US" sz="1400" i="1" dirty="0">
              <a:solidFill>
                <a:srgbClr val="265993"/>
              </a:solidFill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4185935" y="6308338"/>
            <a:ext cx="91847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rgbClr val="00279F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rgbClr val="00279F"/>
                </a:solidFill>
                <a:latin typeface="Book Antiqua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rgbClr val="00279F"/>
                </a:solidFill>
                <a:latin typeface="Book Antiqua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rgbClr val="00279F"/>
                </a:solidFill>
                <a:latin typeface="Book Antiqua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rgbClr val="00279F"/>
                </a:solidFill>
                <a:latin typeface="Book Antiqu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ook Antiqu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ook Antiqu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ook Antiqu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ook Antiqua" charset="0"/>
                <a:ea typeface="ＭＳ Ｐゴシック" charset="0"/>
              </a:defRPr>
            </a:lvl9pPr>
          </a:lstStyle>
          <a:p>
            <a:r>
              <a:rPr lang="en-US" sz="1000" dirty="0">
                <a:solidFill>
                  <a:srgbClr val="17678F"/>
                </a:solidFill>
              </a:rPr>
              <a:t>ACI-1355475</a:t>
            </a:r>
          </a:p>
        </p:txBody>
      </p:sp>
      <p:pic>
        <p:nvPicPr>
          <p:cNvPr id="9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2357" y="6182393"/>
            <a:ext cx="5429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21931" y="6182393"/>
            <a:ext cx="2438283" cy="538609"/>
          </a:xfrm>
          <a:prstGeom prst="rect">
            <a:avLst/>
          </a:prstGeom>
          <a:solidFill>
            <a:srgbClr val="F8CB65"/>
          </a:solidFill>
        </p:spPr>
        <p:txBody>
          <a:bodyPr wrap="square" rtlCol="0">
            <a:spAutoFit/>
          </a:bodyPr>
          <a:lstStyle/>
          <a:p>
            <a:endParaRPr lang="en-US" sz="3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</a:rPr>
              <a:t>CC-BY</a:t>
            </a:r>
            <a:endParaRPr lang="en-US" sz="14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1100" b="1" dirty="0" smtClean="0">
                <a:solidFill>
                  <a:schemeClr val="accent3">
                    <a:lumMod val="50000"/>
                  </a:schemeClr>
                </a:solidFill>
              </a:rPr>
              <a:t>Attribution               </a:t>
            </a:r>
            <a:endParaRPr lang="en-US" sz="11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3026" y="6264412"/>
            <a:ext cx="1111324" cy="39178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7199" y="3009639"/>
            <a:ext cx="822801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AAEA25"/>
                </a:solidFill>
              </a:rPr>
              <a:t>http</a:t>
            </a:r>
            <a:r>
              <a:rPr lang="en-US" sz="2800" dirty="0">
                <a:solidFill>
                  <a:srgbClr val="AAEA25"/>
                </a:solidFill>
              </a:rPr>
              <a:t>://www.datascience4all.org </a:t>
            </a:r>
          </a:p>
          <a:p>
            <a:pPr algn="ctr"/>
            <a:endParaRPr lang="en-US" sz="1200" dirty="0" smtClean="0">
              <a:solidFill>
                <a:srgbClr val="AAEA25"/>
              </a:solidFill>
            </a:endParaRPr>
          </a:p>
          <a:p>
            <a:pPr algn="ctr"/>
            <a:r>
              <a:rPr lang="en-US" sz="2400" i="1" dirty="0" smtClean="0">
                <a:solidFill>
                  <a:srgbClr val="AAEA25"/>
                </a:solidFill>
              </a:rPr>
              <a:t>Introduction </a:t>
            </a:r>
            <a:r>
              <a:rPr lang="en-US" sz="2400" i="1" dirty="0">
                <a:solidFill>
                  <a:srgbClr val="AAEA25"/>
                </a:solidFill>
              </a:rPr>
              <a:t>to </a:t>
            </a:r>
            <a:r>
              <a:rPr lang="en-US" sz="2400" i="1" dirty="0" smtClean="0">
                <a:solidFill>
                  <a:srgbClr val="AAEA25"/>
                </a:solidFill>
              </a:rPr>
              <a:t>Computational </a:t>
            </a:r>
            <a:r>
              <a:rPr lang="en-US" sz="2400" i="1" dirty="0">
                <a:solidFill>
                  <a:srgbClr val="AAEA25"/>
                </a:solidFill>
              </a:rPr>
              <a:t>Thinking and Data </a:t>
            </a:r>
            <a:r>
              <a:rPr lang="en-US" sz="2400" i="1" dirty="0" smtClean="0">
                <a:solidFill>
                  <a:srgbClr val="AAEA25"/>
                </a:solidFill>
              </a:rPr>
              <a:t>Science</a:t>
            </a:r>
          </a:p>
          <a:p>
            <a:pPr algn="ctr"/>
            <a:endParaRPr lang="en-US" sz="1200" dirty="0" smtClean="0">
              <a:solidFill>
                <a:srgbClr val="AAEA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21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Metadata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79794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</a:t>
            </a:r>
            <a:br>
              <a:rPr lang="en-US" dirty="0" smtClean="0"/>
            </a:br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75774" y="2152952"/>
            <a:ext cx="4220025" cy="4438953"/>
          </a:xfrm>
          <a:solidFill>
            <a:srgbClr val="DEFBF5"/>
          </a:solidFill>
          <a:ln>
            <a:solidFill>
              <a:srgbClr val="004080"/>
            </a:solidFill>
          </a:ln>
        </p:spPr>
        <p:txBody>
          <a:bodyPr>
            <a:noAutofit/>
          </a:bodyPr>
          <a:lstStyle/>
          <a:p>
            <a:pPr>
              <a:lnSpc>
                <a:spcPct val="80000"/>
              </a:lnSpc>
              <a:buClr>
                <a:srgbClr val="004080"/>
              </a:buClr>
            </a:pPr>
            <a:r>
              <a:rPr lang="en-US" dirty="0" smtClean="0"/>
              <a:t>Classes </a:t>
            </a:r>
            <a:r>
              <a:rPr lang="en-US" dirty="0" err="1" smtClean="0"/>
              <a:t>vs</a:t>
            </a:r>
            <a:r>
              <a:rPr lang="en-US" dirty="0" smtClean="0"/>
              <a:t> instances</a:t>
            </a:r>
          </a:p>
          <a:p>
            <a:pPr lvl="1">
              <a:lnSpc>
                <a:spcPct val="80000"/>
              </a:lnSpc>
              <a:buClr>
                <a:srgbClr val="004080"/>
              </a:buClr>
            </a:pPr>
            <a:r>
              <a:rPr lang="en-US" dirty="0" smtClean="0"/>
              <a:t>Is “pepperoni” an instance?  Or a class?</a:t>
            </a:r>
          </a:p>
          <a:p>
            <a:pPr>
              <a:lnSpc>
                <a:spcPct val="80000"/>
              </a:lnSpc>
              <a:buClr>
                <a:srgbClr val="004080"/>
              </a:buClr>
            </a:pPr>
            <a:r>
              <a:rPr lang="en-US" dirty="0" smtClean="0"/>
              <a:t>Properties</a:t>
            </a:r>
          </a:p>
          <a:p>
            <a:pPr lvl="1">
              <a:lnSpc>
                <a:spcPct val="80000"/>
              </a:lnSpc>
              <a:buClr>
                <a:srgbClr val="004080"/>
              </a:buClr>
            </a:pPr>
            <a:r>
              <a:rPr lang="en-US" dirty="0" smtClean="0"/>
              <a:t>A pizza has toppings, but is cheese a topping or a separate property?</a:t>
            </a:r>
          </a:p>
          <a:p>
            <a:pPr>
              <a:lnSpc>
                <a:spcPct val="80000"/>
              </a:lnSpc>
              <a:buClr>
                <a:srgbClr val="004080"/>
              </a:buClr>
            </a:pPr>
            <a:r>
              <a:rPr lang="en-US" dirty="0" smtClean="0"/>
              <a:t>Class </a:t>
            </a:r>
            <a:r>
              <a:rPr lang="en-US" dirty="0"/>
              <a:t>definitions</a:t>
            </a:r>
          </a:p>
          <a:p>
            <a:pPr lvl="1">
              <a:lnSpc>
                <a:spcPct val="80000"/>
              </a:lnSpc>
              <a:buClr>
                <a:srgbClr val="004080"/>
              </a:buClr>
            </a:pPr>
            <a:r>
              <a:rPr lang="en-US" dirty="0" smtClean="0"/>
              <a:t>What makes a </a:t>
            </a:r>
            <a:r>
              <a:rPr lang="en-US" dirty="0"/>
              <a:t>pizza a </a:t>
            </a:r>
            <a:r>
              <a:rPr lang="en-US" dirty="0" smtClean="0"/>
              <a:t>pizza?</a:t>
            </a:r>
            <a:endParaRPr lang="en-US" dirty="0"/>
          </a:p>
          <a:p>
            <a:pPr>
              <a:lnSpc>
                <a:spcPct val="80000"/>
              </a:lnSpc>
              <a:buClr>
                <a:srgbClr val="004080"/>
              </a:buClr>
            </a:pPr>
            <a:r>
              <a:rPr lang="en-US" dirty="0" smtClean="0"/>
              <a:t>Multiple views</a:t>
            </a:r>
          </a:p>
          <a:p>
            <a:pPr lvl="1">
              <a:lnSpc>
                <a:spcPct val="80000"/>
              </a:lnSpc>
              <a:buClr>
                <a:srgbClr val="004080"/>
              </a:buClr>
            </a:pPr>
            <a:r>
              <a:rPr lang="en-US" dirty="0" smtClean="0"/>
              <a:t>Topping food type (</a:t>
            </a:r>
            <a:r>
              <a:rPr lang="en-US" dirty="0"/>
              <a:t>veggie, meat)</a:t>
            </a:r>
          </a:p>
          <a:p>
            <a:pPr lvl="1">
              <a:lnSpc>
                <a:spcPct val="80000"/>
              </a:lnSpc>
              <a:buClr>
                <a:srgbClr val="004080"/>
              </a:buClr>
            </a:pPr>
            <a:r>
              <a:rPr lang="en-US" dirty="0" smtClean="0"/>
              <a:t>Topping spiciness</a:t>
            </a:r>
          </a:p>
          <a:p>
            <a:pPr>
              <a:lnSpc>
                <a:spcPct val="80000"/>
              </a:lnSpc>
              <a:buClr>
                <a:srgbClr val="004080"/>
              </a:buClr>
            </a:pPr>
            <a:r>
              <a:rPr lang="en-US" dirty="0" smtClean="0"/>
              <a:t>Philosophical matters</a:t>
            </a:r>
          </a:p>
          <a:p>
            <a:pPr lvl="1">
              <a:lnSpc>
                <a:spcPct val="80000"/>
              </a:lnSpc>
              <a:buClr>
                <a:srgbClr val="004080"/>
              </a:buClr>
            </a:pPr>
            <a:r>
              <a:rPr lang="en-US" dirty="0" smtClean="0"/>
              <a:t>Is a topping-less pizza a pizza?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87153" y="2152952"/>
            <a:ext cx="4182676" cy="4438953"/>
          </a:xfrm>
          <a:solidFill>
            <a:srgbClr val="F2F2F2"/>
          </a:solidFill>
          <a:ln>
            <a:solidFill>
              <a:srgbClr val="74A510"/>
            </a:solidFill>
          </a:ln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>
                <a:solidFill>
                  <a:srgbClr val="7F7F7F"/>
                </a:solidFill>
              </a:rPr>
              <a:t>Assume you work for a business, and would like to represent pizzas so you can </a:t>
            </a:r>
            <a:r>
              <a:rPr lang="en-US" sz="2400" dirty="0">
                <a:solidFill>
                  <a:srgbClr val="7F7F7F"/>
                </a:solidFill>
              </a:rPr>
              <a:t>bill </a:t>
            </a:r>
            <a:r>
              <a:rPr lang="en-US" sz="2400" dirty="0" smtClean="0">
                <a:solidFill>
                  <a:srgbClr val="7F7F7F"/>
                </a:solidFill>
              </a:rPr>
              <a:t>customers</a:t>
            </a:r>
            <a:endParaRPr lang="en-US" sz="2400" dirty="0">
              <a:solidFill>
                <a:srgbClr val="7F7F7F"/>
              </a:solidFill>
            </a:endParaRPr>
          </a:p>
          <a:p>
            <a:pPr marL="806450" lvl="1" indent="-457200">
              <a:buClr>
                <a:schemeClr val="bg2">
                  <a:lumMod val="50000"/>
                </a:schemeClr>
              </a:buClr>
              <a:buFont typeface="+mj-lt"/>
              <a:buAutoNum type="arabicPeriod"/>
            </a:pPr>
            <a:r>
              <a:rPr lang="en-US" sz="2400" dirty="0">
                <a:solidFill>
                  <a:srgbClr val="7F7F7F"/>
                </a:solidFill>
              </a:rPr>
              <a:t>A phone-order pizza business</a:t>
            </a:r>
          </a:p>
          <a:p>
            <a:pPr marL="806450" lvl="1" indent="-457200">
              <a:buClr>
                <a:schemeClr val="bg2">
                  <a:lumMod val="50000"/>
                </a:schemeClr>
              </a:buClr>
              <a:buFont typeface="+mj-lt"/>
              <a:buAutoNum type="arabicPeriod"/>
            </a:pPr>
            <a:r>
              <a:rPr lang="en-US" sz="2400" dirty="0">
                <a:solidFill>
                  <a:srgbClr val="7F7F7F"/>
                </a:solidFill>
              </a:rPr>
              <a:t>A self-service </a:t>
            </a:r>
            <a:r>
              <a:rPr lang="en-US" sz="2400" dirty="0" smtClean="0">
                <a:solidFill>
                  <a:srgbClr val="7F7F7F"/>
                </a:solidFill>
              </a:rPr>
              <a:t>restaurant</a:t>
            </a:r>
          </a:p>
          <a:p>
            <a:pPr marL="806450" lvl="1" indent="-457200">
              <a:buClr>
                <a:schemeClr val="bg2">
                  <a:lumMod val="50000"/>
                </a:schemeClr>
              </a:buClr>
              <a:buFont typeface="+mj-lt"/>
              <a:buAutoNum type="arabicPeriod"/>
            </a:pPr>
            <a:r>
              <a:rPr lang="en-US" sz="2400" dirty="0" smtClean="0">
                <a:solidFill>
                  <a:srgbClr val="7F7F7F"/>
                </a:solidFill>
              </a:rPr>
              <a:t>A fancy restaurant</a:t>
            </a:r>
            <a:endParaRPr lang="en-US" sz="2400" dirty="0">
              <a:solidFill>
                <a:srgbClr val="7F7F7F"/>
              </a:solidFill>
            </a:endParaRPr>
          </a:p>
          <a:p>
            <a:pPr marL="806450" lvl="1" indent="-457200">
              <a:buClr>
                <a:schemeClr val="bg2">
                  <a:lumMod val="50000"/>
                </a:schemeClr>
              </a:buClr>
              <a:buFont typeface="+mj-lt"/>
              <a:buAutoNum type="arabicPeriod"/>
            </a:pPr>
            <a:r>
              <a:rPr lang="en-US" sz="2400" dirty="0">
                <a:solidFill>
                  <a:srgbClr val="7F7F7F"/>
                </a:solidFill>
              </a:rPr>
              <a:t>A supermarket</a:t>
            </a:r>
          </a:p>
          <a:p>
            <a:pPr>
              <a:lnSpc>
                <a:spcPct val="120000"/>
              </a:lnSpc>
            </a:pPr>
            <a:r>
              <a:rPr lang="en-US" sz="2400" dirty="0" smtClean="0">
                <a:solidFill>
                  <a:srgbClr val="7F7F7F"/>
                </a:solidFill>
              </a:rPr>
              <a:t>Your task is to create some frames for: crust, toppings, cheeses, and classic pizzas</a:t>
            </a:r>
            <a:endParaRPr lang="en-US" sz="2400" dirty="0">
              <a:solidFill>
                <a:srgbClr val="7F7F7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111500" cy="20630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4008"/>
          <a:stretch/>
        </p:blipFill>
        <p:spPr>
          <a:xfrm>
            <a:off x="5854700" y="-23160"/>
            <a:ext cx="3289300" cy="211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85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Take Aways from </a:t>
            </a:r>
            <a:r>
              <a:rPr dirty="0" smtClean="0"/>
              <a:t>Exercise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Ontology Design</a:t>
            </a:r>
            <a:endParaRPr dirty="0"/>
          </a:p>
        </p:txBody>
      </p:sp>
      <p:sp>
        <p:nvSpPr>
          <p:cNvPr id="668" name="Shape 668"/>
          <p:cNvSpPr>
            <a:spLocks noGrp="1"/>
          </p:cNvSpPr>
          <p:nvPr>
            <p:ph type="body" sz="half" idx="1"/>
          </p:nvPr>
        </p:nvSpPr>
        <p:spPr>
          <a:xfrm>
            <a:off x="739774" y="2770094"/>
            <a:ext cx="7662866" cy="326717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indent="-457200">
              <a:buFontTx/>
              <a:buAutoNum type="arabicPeriod"/>
              <a:defRPr sz="3200"/>
            </a:pPr>
            <a:r>
              <a:rPr lang="en-US" dirty="0" smtClean="0"/>
              <a:t>Purpose </a:t>
            </a:r>
            <a:r>
              <a:rPr lang="en-US" dirty="0"/>
              <a:t>and uses</a:t>
            </a:r>
          </a:p>
          <a:p>
            <a:pPr marL="457200" indent="-457200">
              <a:buFontTx/>
              <a:buAutoNum type="arabicPeriod"/>
              <a:defRPr sz="3200"/>
            </a:pPr>
            <a:r>
              <a:rPr dirty="0" smtClean="0"/>
              <a:t>Scope</a:t>
            </a:r>
            <a:endParaRPr dirty="0"/>
          </a:p>
          <a:p>
            <a:pPr marL="457200" indent="-457200">
              <a:buFontTx/>
              <a:buAutoNum type="arabicPeriod"/>
              <a:defRPr sz="3200"/>
            </a:pPr>
            <a:r>
              <a:rPr dirty="0"/>
              <a:t>Granularity</a:t>
            </a:r>
          </a:p>
          <a:p>
            <a:pPr marL="457200" indent="-457200">
              <a:buFontTx/>
              <a:buAutoNum type="arabicPeriod"/>
              <a:defRPr sz="3200"/>
            </a:pPr>
            <a:r>
              <a:rPr lang="en-US" dirty="0" smtClean="0"/>
              <a:t>Modeling </a:t>
            </a:r>
            <a:r>
              <a:rPr dirty="0" smtClean="0"/>
              <a:t>decisions</a:t>
            </a:r>
            <a:endParaRPr dirty="0"/>
          </a:p>
        </p:txBody>
      </p:sp>
      <p:sp>
        <p:nvSpPr>
          <p:cNvPr id="669" name="Shape 669"/>
          <p:cNvSpPr>
            <a:spLocks noGrp="1"/>
          </p:cNvSpPr>
          <p:nvPr>
            <p:ph type="sldNum" sz="quarter" idx="4294967295"/>
          </p:nvPr>
        </p:nvSpPr>
        <p:spPr>
          <a:xfrm>
            <a:off x="8811081" y="6558609"/>
            <a:ext cx="231141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101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6396652"/>
      </p:ext>
    </p:extLst>
  </p:cSld>
  <p:clrMapOvr>
    <a:masterClrMapping/>
  </p:clrMapOvr>
  <p:transition spd="slow"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Designing An Ontology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2336800"/>
            <a:ext cx="4533900" cy="4305300"/>
          </a:xfrm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>
              <a:spcBef>
                <a:spcPts val="1400"/>
              </a:spcBef>
            </a:pPr>
            <a:r>
              <a:rPr lang="en-US" sz="2000" dirty="0" smtClean="0"/>
              <a:t>Collect typical queries that will be asked of a KB</a:t>
            </a:r>
          </a:p>
          <a:p>
            <a:pPr>
              <a:spcBef>
                <a:spcPts val="1400"/>
              </a:spcBef>
            </a:pPr>
            <a:r>
              <a:rPr lang="en-US" sz="2000" dirty="0" smtClean="0"/>
              <a:t>Identify the objects in the queries and the answers</a:t>
            </a:r>
          </a:p>
          <a:p>
            <a:pPr>
              <a:spcBef>
                <a:spcPts val="1400"/>
              </a:spcBef>
            </a:pPr>
            <a:r>
              <a:rPr lang="en-US" sz="2000" dirty="0"/>
              <a:t>Create beliefs that describe the </a:t>
            </a:r>
            <a:r>
              <a:rPr lang="en-US" sz="2000" dirty="0" smtClean="0"/>
              <a:t>objects/properties in those queries</a:t>
            </a:r>
          </a:p>
          <a:p>
            <a:pPr>
              <a:spcBef>
                <a:spcPts val="1400"/>
              </a:spcBef>
            </a:pPr>
            <a:r>
              <a:rPr lang="en-US" sz="2000" dirty="0"/>
              <a:t>Each of those objects should have a corresponding class</a:t>
            </a:r>
          </a:p>
          <a:p>
            <a:pPr>
              <a:spcBef>
                <a:spcPts val="1400"/>
              </a:spcBef>
            </a:pPr>
            <a:r>
              <a:rPr lang="en-US" sz="2000" dirty="0" smtClean="0"/>
              <a:t>Discern what properties are common to sets of objects, that may be a candidate for a class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8899" y="2336800"/>
            <a:ext cx="3517901" cy="4305300"/>
          </a:xfrm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Question types: The 5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</a:rPr>
              <a:t>Ws</a:t>
            </a:r>
            <a:endParaRPr lang="en-US" sz="2800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1">
              <a:lnSpc>
                <a:spcPct val="120000"/>
              </a:lnSpc>
            </a:pP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Who</a:t>
            </a:r>
          </a:p>
          <a:p>
            <a:pPr lvl="1">
              <a:lnSpc>
                <a:spcPct val="120000"/>
              </a:lnSpc>
            </a:pP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What</a:t>
            </a:r>
          </a:p>
          <a:p>
            <a:pPr lvl="1">
              <a:lnSpc>
                <a:spcPct val="120000"/>
              </a:lnSpc>
            </a:pP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Where</a:t>
            </a:r>
          </a:p>
          <a:p>
            <a:pPr lvl="1">
              <a:lnSpc>
                <a:spcPct val="120000"/>
              </a:lnSpc>
            </a:pP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When</a:t>
            </a:r>
          </a:p>
          <a:p>
            <a:pPr lvl="1">
              <a:lnSpc>
                <a:spcPct val="120000"/>
              </a:lnSpc>
            </a:pP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How</a:t>
            </a:r>
          </a:p>
          <a:p>
            <a:pPr>
              <a:lnSpc>
                <a:spcPct val="120000"/>
              </a:lnSpc>
            </a:pPr>
            <a:endParaRPr lang="en-US" sz="2800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1">
              <a:lnSpc>
                <a:spcPct val="120000"/>
              </a:lnSpc>
            </a:pPr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70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Ontologies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1778001"/>
            <a:ext cx="7662864" cy="4943474"/>
          </a:xfrm>
          <a:solidFill>
            <a:schemeClr val="bg1"/>
          </a:solidFill>
          <a:ln>
            <a:solidFill>
              <a:srgbClr val="0000FF"/>
            </a:solidFill>
          </a:ln>
        </p:spPr>
        <p:txBody>
          <a:bodyPr>
            <a:noAutofit/>
          </a:bodyPr>
          <a:lstStyle/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800" dirty="0" smtClean="0"/>
              <a:t>The expressivity/complexity tradeoff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800" dirty="0" smtClean="0"/>
              <a:t>OWL: The Web Ontology Language</a:t>
            </a:r>
          </a:p>
          <a:p>
            <a:pPr marL="857250" lvl="1" indent="-514350">
              <a:lnSpc>
                <a:spcPct val="90000"/>
              </a:lnSpc>
              <a:buClr>
                <a:srgbClr val="D0FF44"/>
              </a:buClr>
              <a:buFontTx/>
              <a:buAutoNum type="arabicPeriod"/>
              <a:defRPr sz="2600"/>
            </a:pPr>
            <a:r>
              <a:rPr lang="en-US" sz="2400" dirty="0"/>
              <a:t>Classes in OWL</a:t>
            </a:r>
          </a:p>
          <a:p>
            <a:pPr marL="857250" lvl="1" indent="-514350">
              <a:lnSpc>
                <a:spcPct val="90000"/>
              </a:lnSpc>
              <a:buClr>
                <a:srgbClr val="D0FF44"/>
              </a:buClr>
              <a:buFontTx/>
              <a:buAutoNum type="arabicPeriod"/>
              <a:defRPr sz="2600"/>
            </a:pPr>
            <a:r>
              <a:rPr lang="en-US" sz="2400" dirty="0"/>
              <a:t>Properties</a:t>
            </a:r>
          </a:p>
          <a:p>
            <a:pPr marL="857250" lvl="1" indent="-514350">
              <a:lnSpc>
                <a:spcPct val="90000"/>
              </a:lnSpc>
              <a:buClr>
                <a:srgbClr val="D0FF44"/>
              </a:buClr>
              <a:buFontTx/>
              <a:buAutoNum type="arabicPeriod"/>
              <a:defRPr sz="2600"/>
            </a:pPr>
            <a:r>
              <a:rPr lang="en-US" sz="2400" dirty="0"/>
              <a:t>Class definitions</a:t>
            </a:r>
          </a:p>
          <a:p>
            <a:pPr marL="857250" lvl="1" indent="-514350">
              <a:lnSpc>
                <a:spcPct val="90000"/>
              </a:lnSpc>
              <a:buClr>
                <a:srgbClr val="D0FF44"/>
              </a:buClr>
              <a:buFontTx/>
              <a:buAutoNum type="arabicPeriod"/>
              <a:defRPr sz="2600"/>
            </a:pPr>
            <a:r>
              <a:rPr lang="en-US" sz="2400" dirty="0"/>
              <a:t>Logic rules</a:t>
            </a:r>
          </a:p>
          <a:p>
            <a:pPr marL="857250" lvl="1" indent="-514350">
              <a:lnSpc>
                <a:spcPct val="90000"/>
              </a:lnSpc>
              <a:buClr>
                <a:srgbClr val="D0FF44"/>
              </a:buClr>
              <a:buFontTx/>
              <a:buAutoNum type="arabicPeriod"/>
              <a:defRPr sz="2600"/>
            </a:pPr>
            <a:r>
              <a:rPr lang="en-US" sz="2400" dirty="0"/>
              <a:t>Reasoning </a:t>
            </a:r>
            <a:r>
              <a:rPr lang="en-US" sz="2400" dirty="0" smtClean="0"/>
              <a:t>algorithm</a:t>
            </a:r>
          </a:p>
          <a:p>
            <a:pPr marL="857250" lvl="1" indent="-514350">
              <a:lnSpc>
                <a:spcPct val="90000"/>
              </a:lnSpc>
              <a:buClr>
                <a:srgbClr val="D0FF44"/>
              </a:buClr>
              <a:buFontTx/>
              <a:buAutoNum type="arabicPeriod"/>
              <a:defRPr sz="2600"/>
            </a:pPr>
            <a:r>
              <a:rPr lang="en-US" sz="2400" dirty="0" smtClean="0"/>
              <a:t>Dialects of OWL</a:t>
            </a:r>
          </a:p>
          <a:p>
            <a:pPr marL="514350" indent="-514350">
              <a:lnSpc>
                <a:spcPct val="90000"/>
              </a:lnSpc>
              <a:buClr>
                <a:srgbClr val="D0FF44"/>
              </a:buClr>
              <a:buFontTx/>
              <a:buAutoNum type="arabicPeriod"/>
              <a:defRPr sz="2600"/>
            </a:pPr>
            <a:r>
              <a:rPr lang="en-US" sz="2400" dirty="0"/>
              <a:t>&lt;Class exercise&gt;</a:t>
            </a:r>
          </a:p>
          <a:p>
            <a:pPr marL="514350" indent="-514350">
              <a:lnSpc>
                <a:spcPct val="90000"/>
              </a:lnSpc>
              <a:buClr>
                <a:srgbClr val="D0FF44"/>
              </a:buClr>
              <a:buFontTx/>
              <a:buAutoNum type="arabicPeriod"/>
              <a:defRPr sz="2600"/>
            </a:pPr>
            <a:r>
              <a:rPr lang="en-US" dirty="0" smtClean="0"/>
              <a:t>Designing an ontology</a:t>
            </a:r>
            <a:endParaRPr lang="en-US" dirty="0"/>
          </a:p>
          <a:p>
            <a:pPr marL="342900" lvl="1" indent="0">
              <a:lnSpc>
                <a:spcPct val="90000"/>
              </a:lnSpc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39580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1752600"/>
            <a:ext cx="8228013" cy="2622176"/>
          </a:xfrm>
        </p:spPr>
        <p:txBody>
          <a:bodyPr>
            <a:noAutofit/>
          </a:bodyPr>
          <a:lstStyle/>
          <a:p>
            <a:r>
              <a:rPr lang="en-US" sz="4800" dirty="0" smtClean="0"/>
              <a:t>III.  The Semantic Web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35187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chemeClr val="bg1">
                    <a:lumMod val="95000"/>
                  </a:schemeClr>
                </a:solidFill>
              </a:rPr>
              <a:t>Introduction </a:t>
            </a:r>
            <a:r>
              <a:rPr lang="en-US" sz="2400" i="1" dirty="0">
                <a:solidFill>
                  <a:schemeClr val="bg1">
                    <a:lumMod val="95000"/>
                  </a:schemeClr>
                </a:solidFill>
              </a:rPr>
              <a:t>to </a:t>
            </a:r>
            <a:r>
              <a:rPr lang="en-US" sz="2400" i="1" dirty="0" smtClean="0">
                <a:solidFill>
                  <a:schemeClr val="bg1">
                    <a:lumMod val="95000"/>
                  </a:schemeClr>
                </a:solidFill>
              </a:rPr>
              <a:t>Computational </a:t>
            </a:r>
            <a:r>
              <a:rPr lang="en-US" sz="2400" i="1" dirty="0">
                <a:solidFill>
                  <a:schemeClr val="bg1">
                    <a:lumMod val="95000"/>
                  </a:schemeClr>
                </a:solidFill>
              </a:rPr>
              <a:t>Thinking and Data </a:t>
            </a:r>
            <a:r>
              <a:rPr lang="en-US" sz="2400" i="1" dirty="0" smtClean="0">
                <a:solidFill>
                  <a:schemeClr val="bg1">
                    <a:lumMod val="95000"/>
                  </a:schemeClr>
                </a:solidFill>
              </a:rPr>
              <a:t>Science</a:t>
            </a:r>
          </a:p>
          <a:p>
            <a:pPr algn="ctr"/>
            <a:endParaRPr lang="en-US" sz="1200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45311" y="5960534"/>
            <a:ext cx="18517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265993"/>
                </a:solidFill>
              </a:rPr>
              <a:t>Yolanda Gil</a:t>
            </a:r>
          </a:p>
          <a:p>
            <a:pPr algn="ctr"/>
            <a:r>
              <a:rPr lang="en-US" sz="2400" dirty="0" err="1" smtClean="0">
                <a:solidFill>
                  <a:srgbClr val="265993"/>
                </a:solidFill>
              </a:rPr>
              <a:t>gil@isi.edu</a:t>
            </a:r>
            <a:endParaRPr lang="en-US" sz="2400" dirty="0">
              <a:solidFill>
                <a:srgbClr val="26599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29764" y="6327931"/>
            <a:ext cx="1090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265993"/>
                </a:solidFill>
              </a:rPr>
              <a:t>Fall 2016</a:t>
            </a:r>
            <a:endParaRPr lang="en-US" dirty="0">
              <a:solidFill>
                <a:srgbClr val="2659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95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Shape 88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The Semantic Web</a:t>
            </a:r>
            <a:endParaRPr dirty="0"/>
          </a:p>
        </p:txBody>
      </p:sp>
      <p:sp>
        <p:nvSpPr>
          <p:cNvPr id="890" name="Shape 890"/>
          <p:cNvSpPr>
            <a:spLocks noGrp="1"/>
          </p:cNvSpPr>
          <p:nvPr>
            <p:ph type="body" idx="1"/>
          </p:nvPr>
        </p:nvSpPr>
        <p:spPr>
          <a:xfrm>
            <a:off x="739773" y="1586539"/>
            <a:ext cx="7947026" cy="497936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FF"/>
            </a:solidFill>
            <a:round/>
          </a:ln>
        </p:spPr>
        <p:txBody>
          <a:bodyPr/>
          <a:lstStyle/>
          <a:p>
            <a:pPr marL="514350" indent="-514350">
              <a:spcBef>
                <a:spcPts val="600"/>
              </a:spcBef>
              <a:buFontTx/>
              <a:buAutoNum type="arabicPeriod"/>
              <a:defRPr sz="3600"/>
            </a:pPr>
            <a:r>
              <a:rPr lang="en-US" dirty="0" smtClean="0"/>
              <a:t>Example: biomedical knowledge on the Web</a:t>
            </a:r>
          </a:p>
          <a:p>
            <a:pPr marL="514350" indent="-514350">
              <a:spcBef>
                <a:spcPts val="600"/>
              </a:spcBef>
              <a:buFontTx/>
              <a:buAutoNum type="arabicPeriod"/>
              <a:defRPr sz="3600"/>
            </a:pPr>
            <a:r>
              <a:rPr lang="en-US" dirty="0" smtClean="0"/>
              <a:t>Distributed ontologies on the Web</a:t>
            </a:r>
          </a:p>
          <a:p>
            <a:pPr marL="514350" indent="-514350">
              <a:spcBef>
                <a:spcPts val="600"/>
              </a:spcBef>
              <a:buFontTx/>
              <a:buAutoNum type="arabicPeriod"/>
              <a:defRPr sz="3600"/>
            </a:pPr>
            <a:r>
              <a:rPr dirty="0" smtClean="0"/>
              <a:t>RDF</a:t>
            </a:r>
            <a:endParaRPr lang="en-US" dirty="0" smtClean="0"/>
          </a:p>
          <a:p>
            <a:pPr marL="514350" indent="-514350">
              <a:spcBef>
                <a:spcPts val="600"/>
              </a:spcBef>
              <a:buFontTx/>
              <a:buAutoNum type="arabicPeriod"/>
              <a:defRPr sz="3600"/>
            </a:pPr>
            <a:r>
              <a:rPr lang="en-US" dirty="0" smtClean="0"/>
              <a:t>Finding Ontologies on the Web</a:t>
            </a:r>
            <a:endParaRPr dirty="0"/>
          </a:p>
          <a:p>
            <a:pPr marL="514350" indent="-514350">
              <a:spcBef>
                <a:spcPts val="600"/>
              </a:spcBef>
              <a:buFontTx/>
              <a:buAutoNum type="arabicPeriod"/>
              <a:defRPr sz="3600"/>
            </a:pPr>
            <a:r>
              <a:rPr dirty="0"/>
              <a:t>Linked Data on the Web</a:t>
            </a:r>
          </a:p>
        </p:txBody>
      </p:sp>
      <p:sp>
        <p:nvSpPr>
          <p:cNvPr id="891" name="Shape 891"/>
          <p:cNvSpPr>
            <a:spLocks noGrp="1"/>
          </p:cNvSpPr>
          <p:nvPr>
            <p:ph type="sldNum" sz="quarter" idx="4294967295"/>
          </p:nvPr>
        </p:nvSpPr>
        <p:spPr>
          <a:xfrm>
            <a:off x="8779331" y="6558609"/>
            <a:ext cx="294641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105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7032940"/>
      </p:ext>
    </p:extLst>
  </p:cSld>
  <p:clrMapOvr>
    <a:masterClrMapping/>
  </p:clrMapOvr>
  <p:transition spd="slow"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Shape 976"/>
          <p:cNvSpPr>
            <a:spLocks noGrp="1"/>
          </p:cNvSpPr>
          <p:nvPr>
            <p:ph type="title"/>
          </p:nvPr>
        </p:nvSpPr>
        <p:spPr>
          <a:xfrm>
            <a:off x="457200" y="715364"/>
            <a:ext cx="6400800" cy="2883406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Why Distributed Ontologies:</a:t>
            </a:r>
            <a:br>
              <a:rPr lang="en-US" dirty="0" smtClean="0"/>
            </a:br>
            <a:r>
              <a:rPr lang="en-US" dirty="0" smtClean="0"/>
              <a:t>Biomedical Knowledge </a:t>
            </a:r>
            <a:r>
              <a:rPr dirty="0" smtClean="0"/>
              <a:t>on </a:t>
            </a:r>
            <a:r>
              <a:rPr dirty="0"/>
              <a:t>the Web</a:t>
            </a:r>
          </a:p>
        </p:txBody>
      </p:sp>
      <p:sp>
        <p:nvSpPr>
          <p:cNvPr id="977" name="Shape 97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78" name="Shape 978"/>
          <p:cNvSpPr>
            <a:spLocks noGrp="1"/>
          </p:cNvSpPr>
          <p:nvPr>
            <p:ph type="sldNum" sz="quarter" idx="4294967295"/>
          </p:nvPr>
        </p:nvSpPr>
        <p:spPr>
          <a:xfrm>
            <a:off x="8786276" y="6558609"/>
            <a:ext cx="280750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106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7985240"/>
      </p:ext>
    </p:extLst>
  </p:cSld>
  <p:clrMapOvr>
    <a:masterClrMapping/>
  </p:clrMapOvr>
  <p:transition spd="slow"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Beginning (circa 1998)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107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" y="2870200"/>
            <a:ext cx="2641600" cy="55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5759450"/>
            <a:ext cx="1422400" cy="838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5060950"/>
            <a:ext cx="1600200" cy="698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600" y="3594100"/>
            <a:ext cx="939800" cy="1219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1600" y="2848015"/>
            <a:ext cx="2806700" cy="7460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51300" y="5952201"/>
            <a:ext cx="2095500" cy="6454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94300" y="5223339"/>
            <a:ext cx="1524000" cy="5361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51300" y="3737175"/>
            <a:ext cx="2032000" cy="1143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137400" y="3746500"/>
            <a:ext cx="188565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GenBank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173027121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Gene Ontology (GO)</a:t>
            </a:r>
            <a:r>
              <a:rPr lang="en-US" dirty="0"/>
              <a:t/>
            </a:r>
            <a:br>
              <a:rPr lang="en-US" dirty="0"/>
            </a:br>
            <a:r>
              <a:rPr lang="en-US" sz="3200" dirty="0">
                <a:hlinkClick r:id="rId2"/>
              </a:rPr>
              <a:t>http:/</a:t>
            </a:r>
            <a:r>
              <a:rPr lang="en-US" sz="3200" dirty="0" smtClean="0">
                <a:hlinkClick r:id="rId2"/>
              </a:rPr>
              <a:t>/www.geneontology.org/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idx="1"/>
          </p:nvPr>
        </p:nvSpPr>
        <p:spPr>
          <a:xfrm>
            <a:off x="473964" y="2232211"/>
            <a:ext cx="3767328" cy="762000"/>
          </a:xfrm>
        </p:spPr>
        <p:txBody>
          <a:bodyPr/>
          <a:lstStyle/>
          <a:p>
            <a:r>
              <a:rPr lang="en-US" sz="3200" dirty="0" smtClean="0"/>
              <a:t>Three Organisms</a:t>
            </a:r>
            <a:endParaRPr lang="en-US" sz="320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3"/>
          </p:nvPr>
        </p:nvSpPr>
        <p:spPr>
          <a:xfrm>
            <a:off x="4910978" y="2232211"/>
            <a:ext cx="3767328" cy="762000"/>
          </a:xfrm>
        </p:spPr>
        <p:txBody>
          <a:bodyPr/>
          <a:lstStyle/>
          <a:p>
            <a:r>
              <a:rPr lang="en-US" sz="3200" dirty="0" smtClean="0"/>
              <a:t>Three Focus Areas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108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1" y="3280113"/>
            <a:ext cx="2507451" cy="6081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800" y="4236504"/>
            <a:ext cx="3314977" cy="7251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700" y="5298207"/>
            <a:ext cx="1671635" cy="88669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270500" y="3592920"/>
            <a:ext cx="2416046" cy="40011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Cellular component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27700" y="4274066"/>
            <a:ext cx="2213216" cy="40011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Biological process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10300" y="4943544"/>
            <a:ext cx="2351926" cy="40011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Molecular function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5" name="Picture 14" descr="ScreenAshburner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767" y="5095943"/>
            <a:ext cx="1972422" cy="161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943187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Concepts and the Relationships Among Them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109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5300"/>
            <a:ext cx="9144000" cy="45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479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What is </a:t>
            </a:r>
            <a:r>
              <a:rPr lang="en-US" altLang="ja-JP" dirty="0">
                <a:solidFill>
                  <a:srgbClr val="FF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Metadata</a:t>
            </a:r>
            <a:endParaRPr lang="en-US" dirty="0">
              <a:solidFill>
                <a:srgbClr val="FF0000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4105" y="2298682"/>
            <a:ext cx="8587958" cy="4114817"/>
          </a:xfrm>
        </p:spPr>
        <p:txBody>
          <a:bodyPr>
            <a:noAutofit/>
          </a:bodyPr>
          <a:lstStyle/>
          <a:p>
            <a:r>
              <a:rPr lang="en-US" sz="2400" dirty="0">
                <a:latin typeface="Book Antiqua" charset="0"/>
                <a:ea typeface="ＭＳ Ｐゴシック" charset="0"/>
                <a:cs typeface="ＭＳ Ｐゴシック" charset="0"/>
              </a:rPr>
              <a:t>Metadata </a:t>
            </a:r>
            <a:r>
              <a:rPr lang="en-US" sz="2400" dirty="0" smtClean="0">
                <a:latin typeface="Book Antiqua" charset="0"/>
                <a:ea typeface="ＭＳ Ｐゴシック" charset="0"/>
                <a:cs typeface="ＭＳ Ｐゴシック" charset="0"/>
              </a:rPr>
              <a:t>is information that provides </a:t>
            </a:r>
            <a:r>
              <a:rPr lang="en-US" sz="2400" dirty="0">
                <a:latin typeface="Book Antiqua" charset="0"/>
                <a:ea typeface="ＭＳ Ｐゴシック" charset="0"/>
                <a:cs typeface="ＭＳ Ｐゴシック" charset="0"/>
              </a:rPr>
              <a:t>context </a:t>
            </a:r>
            <a:r>
              <a:rPr lang="en-US" sz="2400" dirty="0" smtClean="0">
                <a:latin typeface="Book Antiqua" charset="0"/>
                <a:ea typeface="ＭＳ Ｐゴシック" charset="0"/>
                <a:cs typeface="ＭＳ Ｐゴシック" charset="0"/>
              </a:rPr>
              <a:t>key </a:t>
            </a:r>
            <a:r>
              <a:rPr lang="en-US" sz="2400" dirty="0">
                <a:latin typeface="Book Antiqua" charset="0"/>
                <a:ea typeface="ＭＳ Ｐゴシック" charset="0"/>
                <a:cs typeface="ＭＳ Ｐゴシック" charset="0"/>
              </a:rPr>
              <a:t>to understand </a:t>
            </a:r>
            <a:r>
              <a:rPr lang="en-US" sz="2400" dirty="0" smtClean="0">
                <a:latin typeface="Book Antiqua" charset="0"/>
                <a:ea typeface="ＭＳ Ｐゴシック" charset="0"/>
                <a:cs typeface="ＭＳ Ｐゴシック" charset="0"/>
              </a:rPr>
              <a:t>what the data represents</a:t>
            </a:r>
            <a:endParaRPr lang="en-US" sz="2400" dirty="0">
              <a:latin typeface="Book Antiqua" charset="0"/>
              <a:ea typeface="ＭＳ Ｐゴシック" charset="0"/>
              <a:cs typeface="ＭＳ Ｐゴシック" charset="0"/>
            </a:endParaRPr>
          </a:p>
          <a:p>
            <a:r>
              <a:rPr lang="en-US" sz="2400" dirty="0" smtClean="0">
                <a:latin typeface="Book Antiqua" charset="0"/>
                <a:ea typeface="ＭＳ Ｐゴシック" charset="0"/>
                <a:cs typeface="ＭＳ Ｐゴシック" charset="0"/>
              </a:rPr>
              <a:t>Metadata </a:t>
            </a:r>
            <a:r>
              <a:rPr lang="en-US" sz="2400" dirty="0">
                <a:latin typeface="Book Antiqua" charset="0"/>
                <a:ea typeface="ＭＳ Ｐゴシック" charset="0"/>
                <a:cs typeface="ＭＳ Ｐゴシック" charset="0"/>
              </a:rPr>
              <a:t>is typically </a:t>
            </a:r>
          </a:p>
          <a:p>
            <a:pPr lvl="1"/>
            <a:r>
              <a:rPr lang="en-US" sz="2400" dirty="0">
                <a:latin typeface="Book Antiqua" charset="0"/>
                <a:ea typeface="ヒラギノ角ゴ Pro W3" charset="0"/>
                <a:cs typeface="ヒラギノ角ゴ Pro W3" charset="0"/>
              </a:rPr>
              <a:t>Manually provided</a:t>
            </a:r>
            <a:endParaRPr lang="en-US" sz="2400" dirty="0">
              <a:latin typeface="Book Antiqua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400" dirty="0">
                <a:latin typeface="Book Antiqua" charset="0"/>
                <a:ea typeface="ＭＳ Ｐゴシック" charset="0"/>
                <a:cs typeface="ＭＳ Ｐゴシック" charset="0"/>
              </a:rPr>
              <a:t>Often missing</a:t>
            </a:r>
          </a:p>
          <a:p>
            <a:r>
              <a:rPr lang="en-US" sz="2600" dirty="0" smtClean="0">
                <a:latin typeface="Book Antiqua" charset="0"/>
                <a:ea typeface="ＭＳ Ｐゴシック" charset="0"/>
                <a:cs typeface="ＭＳ Ｐゴシック" charset="0"/>
              </a:rPr>
              <a:t>Metadata can be automatically captured</a:t>
            </a:r>
          </a:p>
          <a:p>
            <a:pPr lvl="1"/>
            <a:r>
              <a:rPr lang="en-US" sz="2400" dirty="0" smtClean="0">
                <a:latin typeface="Book Antiqua" charset="0"/>
                <a:ea typeface="ＭＳ Ｐゴシック" charset="0"/>
                <a:cs typeface="ＭＳ Ｐゴシック" charset="0"/>
              </a:rPr>
              <a:t>By a sensor or instrument</a:t>
            </a:r>
          </a:p>
          <a:p>
            <a:pPr lvl="1"/>
            <a:r>
              <a:rPr lang="en-US" sz="2400" dirty="0" smtClean="0">
                <a:latin typeface="Book Antiqua" charset="0"/>
                <a:ea typeface="ＭＳ Ｐゴシック" charset="0"/>
                <a:cs typeface="ＭＳ Ｐゴシック" charset="0"/>
              </a:rPr>
              <a:t>By a workflow system</a:t>
            </a:r>
            <a:endParaRPr lang="en-US" sz="2400" dirty="0"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0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</a:t>
            </a:r>
            <a:r>
              <a:rPr lang="en-US" dirty="0"/>
              <a:t>GO Term</a:t>
            </a:r>
            <a:br>
              <a:rPr lang="en-US" dirty="0"/>
            </a:br>
            <a:r>
              <a:rPr lang="en-US" sz="2400" dirty="0">
                <a:hlinkClick r:id="rId2"/>
              </a:rPr>
              <a:t>http://geneontology.org/page/ontology-</a:t>
            </a:r>
            <a:r>
              <a:rPr lang="en-US" sz="2400" dirty="0" smtClean="0">
                <a:hlinkClick r:id="rId2"/>
              </a:rPr>
              <a:t>documentation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110</a:t>
            </a:fld>
            <a:endParaRPr lang="en-US"/>
          </a:p>
        </p:txBody>
      </p:sp>
      <p:pic>
        <p:nvPicPr>
          <p:cNvPr id="4" name="Picture 3" descr="Screen Shot 2016-06-22 at 1.09.25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68500"/>
            <a:ext cx="14287229" cy="453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663688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111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0"/>
            <a:ext cx="6770302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7741" y="1488141"/>
            <a:ext cx="3356259" cy="301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328797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112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"/>
            <a:ext cx="9144000" cy="682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476084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Concepts and the Relationships Among Them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113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5300"/>
            <a:ext cx="9144000" cy="45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723151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Shape 97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Distributed </a:t>
            </a:r>
            <a:r>
              <a:rPr dirty="0" smtClean="0"/>
              <a:t>Ontologies </a:t>
            </a:r>
            <a:r>
              <a:rPr dirty="0"/>
              <a:t>on the Web</a:t>
            </a:r>
          </a:p>
        </p:txBody>
      </p:sp>
      <p:sp>
        <p:nvSpPr>
          <p:cNvPr id="977" name="Shape 97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78" name="Shape 978"/>
          <p:cNvSpPr>
            <a:spLocks noGrp="1"/>
          </p:cNvSpPr>
          <p:nvPr>
            <p:ph type="sldNum" sz="quarter" idx="4294967295"/>
          </p:nvPr>
        </p:nvSpPr>
        <p:spPr>
          <a:xfrm>
            <a:off x="8786276" y="6558609"/>
            <a:ext cx="280750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8948154"/>
      </p:ext>
    </p:extLst>
  </p:cSld>
  <p:clrMapOvr>
    <a:masterClrMapping/>
  </p:clrMapOvr>
  <p:transition spd="slow"/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Ontologies On the Web:</a:t>
            </a:r>
            <a:br>
              <a:rPr lang="en-US" dirty="0" smtClean="0"/>
            </a:br>
            <a:r>
              <a:rPr lang="en-US" dirty="0" smtClean="0"/>
              <a:t>Friend of a Friend (FOAF)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115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" y="1961617"/>
            <a:ext cx="8775700" cy="4648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6522223"/>
            <a:ext cx="39662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https://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en.wikipedia.org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/wiki/FOAF_(ontology)</a:t>
            </a:r>
          </a:p>
        </p:txBody>
      </p:sp>
      <p:sp>
        <p:nvSpPr>
          <p:cNvPr id="6" name="Oval 5"/>
          <p:cNvSpPr/>
          <p:nvPr/>
        </p:nvSpPr>
        <p:spPr>
          <a:xfrm>
            <a:off x="1049382" y="3304358"/>
            <a:ext cx="723900" cy="4953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773282" y="3304358"/>
            <a:ext cx="4579225" cy="177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352507" y="2981192"/>
            <a:ext cx="2334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namespace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579810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641"/>
            <a:ext cx="8229600" cy="1143000"/>
          </a:xfrm>
        </p:spPr>
        <p:txBody>
          <a:bodyPr/>
          <a:lstStyle/>
          <a:p>
            <a:r>
              <a:rPr lang="en-US" dirty="0" smtClean="0"/>
              <a:t>Linking Ontologies</a:t>
            </a:r>
            <a:br>
              <a:rPr lang="en-US" dirty="0" smtClean="0"/>
            </a:br>
            <a:r>
              <a:rPr lang="en-US" dirty="0" smtClean="0"/>
              <a:t>1) Through URLs/URIs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2841040"/>
            <a:ext cx="8485355" cy="3139321"/>
          </a:xfrm>
          <a:prstGeom prst="rect">
            <a:avLst/>
          </a:prstGeom>
          <a:solidFill>
            <a:srgbClr val="B6E1ED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/>
                <a:cs typeface="Courier"/>
              </a:rPr>
              <a:t>@prefix : &lt;http:/</a:t>
            </a:r>
            <a:r>
              <a:rPr lang="en-US" dirty="0" smtClean="0">
                <a:latin typeface="Courier"/>
                <a:cs typeface="Courier"/>
              </a:rPr>
              <a:t>/</a:t>
            </a:r>
            <a:r>
              <a:rPr lang="en-US" dirty="0" err="1" smtClean="0">
                <a:latin typeface="Courier"/>
                <a:cs typeface="Courier"/>
              </a:rPr>
              <a:t>www.usc.edu</a:t>
            </a:r>
            <a:r>
              <a:rPr lang="en-US" dirty="0" smtClean="0">
                <a:latin typeface="Courier"/>
                <a:cs typeface="Courier"/>
              </a:rPr>
              <a:t>/people#</a:t>
            </a:r>
            <a:r>
              <a:rPr lang="en-US" dirty="0">
                <a:latin typeface="Courier"/>
                <a:cs typeface="Courier"/>
              </a:rPr>
              <a:t>&gt; . </a:t>
            </a:r>
            <a:endParaRPr lang="en-US" dirty="0" smtClean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@prefix </a:t>
            </a:r>
            <a:r>
              <a:rPr lang="en-US" dirty="0" err="1" smtClean="0">
                <a:latin typeface="Courier"/>
                <a:cs typeface="Courier"/>
              </a:rPr>
              <a:t>foaf</a:t>
            </a:r>
            <a:r>
              <a:rPr lang="en-US" dirty="0" smtClean="0">
                <a:latin typeface="Courier"/>
                <a:cs typeface="Courier"/>
              </a:rPr>
              <a:t>: </a:t>
            </a:r>
            <a:r>
              <a:rPr lang="en-US" dirty="0">
                <a:latin typeface="Courier"/>
                <a:cs typeface="Courier"/>
              </a:rPr>
              <a:t>&lt;http://www.w3.org</a:t>
            </a:r>
            <a:r>
              <a:rPr lang="en-US" dirty="0" smtClean="0">
                <a:latin typeface="Courier"/>
                <a:cs typeface="Courier"/>
              </a:rPr>
              <a:t>/2012/</a:t>
            </a:r>
            <a:r>
              <a:rPr lang="en-US" dirty="0" err="1" smtClean="0">
                <a:latin typeface="Courier"/>
                <a:cs typeface="Courier"/>
              </a:rPr>
              <a:t>foaf</a:t>
            </a:r>
            <a:r>
              <a:rPr lang="en-US" dirty="0" smtClean="0">
                <a:latin typeface="Courier"/>
                <a:cs typeface="Courier"/>
              </a:rPr>
              <a:t>#</a:t>
            </a:r>
            <a:r>
              <a:rPr lang="en-US" dirty="0">
                <a:latin typeface="Courier"/>
                <a:cs typeface="Courier"/>
              </a:rPr>
              <a:t>&gt; . </a:t>
            </a:r>
          </a:p>
          <a:p>
            <a:r>
              <a:rPr lang="en-US" dirty="0">
                <a:latin typeface="Courier"/>
                <a:cs typeface="Courier"/>
              </a:rPr>
              <a:t>@prefix </a:t>
            </a:r>
            <a:r>
              <a:rPr lang="en-US" dirty="0" smtClean="0">
                <a:latin typeface="Courier"/>
                <a:cs typeface="Courier"/>
              </a:rPr>
              <a:t>time: </a:t>
            </a:r>
            <a:r>
              <a:rPr lang="en-US" dirty="0">
                <a:latin typeface="Courier"/>
                <a:cs typeface="Courier"/>
              </a:rPr>
              <a:t>&lt;http://www.w3.org/</a:t>
            </a:r>
            <a:r>
              <a:rPr lang="en-US" dirty="0" smtClean="0">
                <a:latin typeface="Courier"/>
                <a:cs typeface="Courier"/>
              </a:rPr>
              <a:t>2009/time#</a:t>
            </a:r>
            <a:r>
              <a:rPr lang="en-US" dirty="0">
                <a:latin typeface="Courier"/>
                <a:cs typeface="Courier"/>
              </a:rPr>
              <a:t>&gt; . </a:t>
            </a:r>
          </a:p>
          <a:p>
            <a:r>
              <a:rPr lang="en-US" dirty="0" smtClean="0">
                <a:latin typeface="Courier"/>
                <a:cs typeface="Courier"/>
              </a:rPr>
              <a:t>@</a:t>
            </a:r>
            <a:r>
              <a:rPr lang="en-US" dirty="0">
                <a:latin typeface="Courier"/>
                <a:cs typeface="Courier"/>
              </a:rPr>
              <a:t>prefix </a:t>
            </a:r>
            <a:r>
              <a:rPr lang="en-US" dirty="0" err="1">
                <a:latin typeface="Courier"/>
                <a:cs typeface="Courier"/>
              </a:rPr>
              <a:t>rdf</a:t>
            </a:r>
            <a:r>
              <a:rPr lang="en-US" dirty="0">
                <a:latin typeface="Courier"/>
                <a:cs typeface="Courier"/>
              </a:rPr>
              <a:t>: &lt;http://www.w3.org/1999/02/22-rdf-syntax-ns#&gt; . </a:t>
            </a:r>
            <a:endParaRPr lang="en-US" dirty="0" smtClean="0">
              <a:latin typeface="Courier"/>
              <a:cs typeface="Courier"/>
            </a:endParaRPr>
          </a:p>
          <a:p>
            <a:r>
              <a:rPr lang="en-US" dirty="0" smtClean="0">
                <a:latin typeface="Courier"/>
                <a:cs typeface="Courier"/>
              </a:rPr>
              <a:t>@</a:t>
            </a:r>
            <a:r>
              <a:rPr lang="en-US" dirty="0">
                <a:latin typeface="Courier"/>
                <a:cs typeface="Courier"/>
              </a:rPr>
              <a:t>prefix owl: &lt;http://www.w3.org/2002/07/owl#&gt; . </a:t>
            </a:r>
          </a:p>
          <a:p>
            <a:endParaRPr lang="en-US" dirty="0" smtClean="0">
              <a:latin typeface="Courier"/>
              <a:cs typeface="Courier"/>
            </a:endParaRPr>
          </a:p>
          <a:p>
            <a:r>
              <a:rPr lang="en-US" dirty="0" smtClean="0">
                <a:latin typeface="Courier"/>
                <a:cs typeface="Courier"/>
              </a:rPr>
              <a:t>:faculty </a:t>
            </a:r>
            <a:r>
              <a:rPr lang="en-US" dirty="0" err="1" smtClean="0">
                <a:latin typeface="Courier"/>
                <a:cs typeface="Courier"/>
              </a:rPr>
              <a:t>rdfs:subClassOf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err="1" smtClean="0">
                <a:latin typeface="Courier"/>
                <a:cs typeface="Courier"/>
              </a:rPr>
              <a:t>foaf:Person</a:t>
            </a:r>
            <a:r>
              <a:rPr lang="en-US" dirty="0" smtClean="0">
                <a:latin typeface="Courier"/>
                <a:cs typeface="Courier"/>
              </a:rPr>
              <a:t> . </a:t>
            </a:r>
          </a:p>
          <a:p>
            <a:endParaRPr lang="en-US" dirty="0" smtClean="0">
              <a:latin typeface="Courier"/>
              <a:cs typeface="Courier"/>
            </a:endParaRPr>
          </a:p>
          <a:p>
            <a:r>
              <a:rPr lang="en-US" dirty="0" smtClean="0">
                <a:latin typeface="Courier"/>
                <a:cs typeface="Courier"/>
              </a:rPr>
              <a:t>:</a:t>
            </a:r>
            <a:r>
              <a:rPr lang="en-US" dirty="0">
                <a:latin typeface="Courier"/>
                <a:cs typeface="Courier"/>
              </a:rPr>
              <a:t>student </a:t>
            </a:r>
            <a:r>
              <a:rPr lang="en-US" dirty="0" err="1">
                <a:latin typeface="Courier"/>
                <a:cs typeface="Courier"/>
              </a:rPr>
              <a:t>rdfs:subClassOf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foaf:Person</a:t>
            </a:r>
            <a:r>
              <a:rPr lang="en-US" dirty="0">
                <a:latin typeface="Courier"/>
                <a:cs typeface="Courier"/>
              </a:rPr>
              <a:t> . </a:t>
            </a:r>
            <a:endParaRPr lang="en-US" dirty="0" smtClean="0">
              <a:latin typeface="Courier"/>
              <a:cs typeface="Courier"/>
            </a:endParaRPr>
          </a:p>
          <a:p>
            <a:endParaRPr lang="en-US" dirty="0" smtClean="0">
              <a:latin typeface="Courier"/>
              <a:cs typeface="Courier"/>
            </a:endParaRPr>
          </a:p>
          <a:p>
            <a:r>
              <a:rPr lang="en-US" dirty="0" smtClean="0">
                <a:latin typeface="Courier"/>
                <a:cs typeface="Courier"/>
              </a:rPr>
              <a:t>:graduation </a:t>
            </a:r>
            <a:r>
              <a:rPr lang="en-US" dirty="0" err="1" smtClean="0">
                <a:latin typeface="Courier"/>
                <a:cs typeface="Courier"/>
              </a:rPr>
              <a:t>rdfs:subclassOf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err="1" smtClean="0">
                <a:latin typeface="Courier"/>
                <a:cs typeface="Courier"/>
              </a:rPr>
              <a:t>time:event</a:t>
            </a:r>
            <a:r>
              <a:rPr lang="en-US" dirty="0" smtClean="0">
                <a:latin typeface="Courier"/>
                <a:cs typeface="Courier"/>
              </a:rPr>
              <a:t>.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6" name="Oval 5"/>
          <p:cNvSpPr/>
          <p:nvPr/>
        </p:nvSpPr>
        <p:spPr>
          <a:xfrm>
            <a:off x="3925244" y="4457700"/>
            <a:ext cx="723900" cy="4953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4649144" y="4851400"/>
            <a:ext cx="3517900" cy="635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541444" y="5321300"/>
            <a:ext cx="2334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namespace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116</a:t>
            </a:fld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287194" y="5545667"/>
            <a:ext cx="723900" cy="4953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5011094" y="5808133"/>
            <a:ext cx="1530350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4348454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Shape 964"/>
          <p:cNvSpPr>
            <a:spLocks noGrp="1"/>
          </p:cNvSpPr>
          <p:nvPr>
            <p:ph type="title"/>
          </p:nvPr>
        </p:nvSpPr>
        <p:spPr>
          <a:xfrm>
            <a:off x="457200" y="534931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defTabSz="740663">
              <a:defRPr sz="3725"/>
            </a:lvl1pPr>
          </a:lstStyle>
          <a:p>
            <a:r>
              <a:rPr lang="en-US" sz="4800" dirty="0" smtClean="0"/>
              <a:t>Linking Ontologies </a:t>
            </a:r>
            <a:br>
              <a:rPr lang="en-US" sz="4800" dirty="0" smtClean="0"/>
            </a:br>
            <a:r>
              <a:rPr lang="en-US" sz="4800" dirty="0" smtClean="0"/>
              <a:t>2) Mapping Terms</a:t>
            </a:r>
            <a:br>
              <a:rPr lang="en-US" sz="4800" dirty="0" smtClean="0"/>
            </a:br>
            <a:endParaRPr sz="4800" dirty="0"/>
          </a:p>
        </p:txBody>
      </p:sp>
      <p:sp>
        <p:nvSpPr>
          <p:cNvPr id="965" name="Shape 965"/>
          <p:cNvSpPr>
            <a:spLocks noGrp="1"/>
          </p:cNvSpPr>
          <p:nvPr>
            <p:ph type="body" sz="half" idx="1"/>
          </p:nvPr>
        </p:nvSpPr>
        <p:spPr>
          <a:xfrm>
            <a:off x="241300" y="2644775"/>
            <a:ext cx="5359400" cy="3252788"/>
          </a:xfrm>
          <a:prstGeom prst="rect">
            <a:avLst/>
          </a:prstGeom>
          <a:ln w="9525">
            <a:solidFill>
              <a:srgbClr val="74A510"/>
            </a:solidFill>
            <a:round/>
          </a:ln>
        </p:spPr>
        <p:txBody>
          <a:bodyPr/>
          <a:lstStyle/>
          <a:p>
            <a:pPr>
              <a:defRPr sz="2800"/>
            </a:pPr>
            <a:r>
              <a:rPr dirty="0"/>
              <a:t>In owl:</a:t>
            </a:r>
          </a:p>
          <a:p>
            <a:pPr lvl="1">
              <a:spcBef>
                <a:spcPts val="600"/>
              </a:spcBef>
              <a:buClr>
                <a:srgbClr val="D0FF44"/>
              </a:buClr>
              <a:defRPr sz="2800"/>
            </a:pPr>
            <a:r>
              <a:rPr dirty="0"/>
              <a:t>sameAs</a:t>
            </a:r>
          </a:p>
          <a:p>
            <a:pPr>
              <a:defRPr sz="2000"/>
            </a:pPr>
            <a:endParaRPr dirty="0"/>
          </a:p>
          <a:p>
            <a:pPr marL="0" indent="0">
              <a:buSzTx/>
              <a:buNone/>
              <a:defRPr sz="2000"/>
            </a:pPr>
            <a:r>
              <a:rPr dirty="0"/>
              <a:t> </a:t>
            </a:r>
            <a:r>
              <a:rPr lang="en-US" sz="2400" b="1" dirty="0" smtClean="0">
                <a:latin typeface="Calibri"/>
                <a:cs typeface="Calibri"/>
              </a:rPr>
              <a:t>yale:professor </a:t>
            </a:r>
            <a:r>
              <a:rPr sz="2400" b="1" dirty="0" smtClean="0">
                <a:latin typeface="Calibri"/>
                <a:cs typeface="Calibri"/>
              </a:rPr>
              <a:t>owl:sameAs </a:t>
            </a:r>
            <a:r>
              <a:rPr lang="en-US" sz="2400" b="1" dirty="0" smtClean="0">
                <a:latin typeface="Calibri"/>
                <a:cs typeface="Calibri"/>
              </a:rPr>
              <a:t>usc:faculty </a:t>
            </a:r>
            <a:r>
              <a:rPr sz="2400" b="1" dirty="0" smtClean="0">
                <a:latin typeface="Calibri"/>
                <a:cs typeface="Calibri"/>
              </a:rPr>
              <a:t>.</a:t>
            </a:r>
            <a:endParaRPr sz="2400" b="1" dirty="0">
              <a:latin typeface="Calibri"/>
              <a:cs typeface="Calibri"/>
            </a:endParaRPr>
          </a:p>
        </p:txBody>
      </p:sp>
      <p:sp>
        <p:nvSpPr>
          <p:cNvPr id="966" name="Shape 966"/>
          <p:cNvSpPr/>
          <p:nvPr/>
        </p:nvSpPr>
        <p:spPr>
          <a:xfrm>
            <a:off x="5753100" y="2619375"/>
            <a:ext cx="3225800" cy="3252788"/>
          </a:xfrm>
          <a:prstGeom prst="rect">
            <a:avLst/>
          </a:prstGeom>
          <a:ln>
            <a:solidFill>
              <a:srgbClr val="74A51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marL="342900" indent="-342900">
              <a:spcBef>
                <a:spcPts val="2000"/>
              </a:spcBef>
              <a:buClr>
                <a:schemeClr val="accent1"/>
              </a:buClr>
              <a:buSzPct val="90000"/>
              <a:buFont typeface="Wingdings"/>
              <a:buChar char="◆"/>
              <a:defRPr sz="2400">
                <a:solidFill>
                  <a:srgbClr val="595959"/>
                </a:solidFill>
              </a:defRPr>
            </a:pPr>
            <a:r>
              <a:rPr dirty="0"/>
              <a:t>Using the </a:t>
            </a:r>
            <a:r>
              <a:rPr dirty="0">
                <a:solidFill>
                  <a:srgbClr val="FF6600"/>
                </a:solidFill>
              </a:rPr>
              <a:t>SKOS standard vocabulary</a:t>
            </a:r>
          </a:p>
          <a:p>
            <a:pPr marL="685800" lvl="1" indent="-336550">
              <a:spcBef>
                <a:spcPts val="600"/>
              </a:spcBef>
              <a:buClr>
                <a:srgbClr val="D0FF44"/>
              </a:buClr>
              <a:buSzPct val="90000"/>
              <a:buFont typeface="Wingdings"/>
              <a:buChar char="◆"/>
              <a:defRPr sz="2400">
                <a:solidFill>
                  <a:srgbClr val="595959"/>
                </a:solidFill>
              </a:defRPr>
            </a:pPr>
            <a:r>
              <a:rPr dirty="0"/>
              <a:t>broader</a:t>
            </a:r>
          </a:p>
          <a:p>
            <a:pPr marL="685800" lvl="1" indent="-336550">
              <a:spcBef>
                <a:spcPts val="600"/>
              </a:spcBef>
              <a:buClr>
                <a:srgbClr val="D0FF44"/>
              </a:buClr>
              <a:buSzPct val="90000"/>
              <a:buFont typeface="Wingdings"/>
              <a:buChar char="◆"/>
              <a:defRPr sz="2400">
                <a:solidFill>
                  <a:srgbClr val="595959"/>
                </a:solidFill>
              </a:defRPr>
            </a:pPr>
            <a:r>
              <a:rPr dirty="0"/>
              <a:t>narrower</a:t>
            </a:r>
          </a:p>
          <a:p>
            <a:pPr marL="685800" lvl="1" indent="-336550">
              <a:spcBef>
                <a:spcPts val="600"/>
              </a:spcBef>
              <a:buClr>
                <a:srgbClr val="D0FF44"/>
              </a:buClr>
              <a:buSzPct val="90000"/>
              <a:buFont typeface="Wingdings"/>
              <a:buChar char="◆"/>
              <a:defRPr sz="2400">
                <a:solidFill>
                  <a:srgbClr val="595959"/>
                </a:solidFill>
              </a:defRPr>
            </a:pPr>
            <a:r>
              <a:rPr dirty="0"/>
              <a:t>related</a:t>
            </a:r>
          </a:p>
        </p:txBody>
      </p:sp>
      <p:sp>
        <p:nvSpPr>
          <p:cNvPr id="967" name="Shape 967"/>
          <p:cNvSpPr>
            <a:spLocks noGrp="1"/>
          </p:cNvSpPr>
          <p:nvPr>
            <p:ph type="sldNum" sz="quarter" idx="2"/>
          </p:nvPr>
        </p:nvSpPr>
        <p:spPr>
          <a:xfrm>
            <a:off x="8779331" y="6558609"/>
            <a:ext cx="294641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9062737"/>
      </p:ext>
    </p:extLst>
  </p:cSld>
  <p:clrMapOvr>
    <a:masterClrMapping/>
  </p:clrMapOvr>
  <p:transition spd="slow"/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Shape 100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RDF</a:t>
            </a:r>
          </a:p>
        </p:txBody>
      </p:sp>
      <p:sp>
        <p:nvSpPr>
          <p:cNvPr id="1009" name="Shape 100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10" name="Shape 1010"/>
          <p:cNvSpPr>
            <a:spLocks noGrp="1"/>
          </p:cNvSpPr>
          <p:nvPr>
            <p:ph type="sldNum" sz="quarter" idx="4294967295"/>
          </p:nvPr>
        </p:nvSpPr>
        <p:spPr>
          <a:xfrm>
            <a:off x="8782803" y="6558609"/>
            <a:ext cx="287696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7062201"/>
      </p:ext>
    </p:extLst>
  </p:cSld>
  <p:clrMapOvr>
    <a:masterClrMapping/>
  </p:clrMapOvr>
  <p:transition spd="slow"/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Shape 10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713231">
              <a:defRPr sz="3587"/>
            </a:lvl1pPr>
          </a:lstStyle>
          <a:p>
            <a:r>
              <a:t>RDF: The Resource Description Framework</a:t>
            </a:r>
          </a:p>
        </p:txBody>
      </p:sp>
      <p:sp>
        <p:nvSpPr>
          <p:cNvPr id="1013" name="Shape 1013"/>
          <p:cNvSpPr>
            <a:spLocks noGrp="1"/>
          </p:cNvSpPr>
          <p:nvPr>
            <p:ph type="body" sz="half" idx="1"/>
          </p:nvPr>
        </p:nvSpPr>
        <p:spPr>
          <a:xfrm>
            <a:off x="739774" y="2592294"/>
            <a:ext cx="7662866" cy="3267170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Simple logic language where beliefs are triples:</a:t>
            </a:r>
          </a:p>
          <a:p>
            <a:pPr marL="685800" lvl="1" indent="-336550">
              <a:spcBef>
                <a:spcPts val="600"/>
              </a:spcBef>
              <a:buClr>
                <a:srgbClr val="D0FF44"/>
              </a:buClr>
              <a:defRPr sz="2400"/>
            </a:pPr>
            <a:r>
              <a:t>&lt;object property value&gt;</a:t>
            </a:r>
            <a:endParaRPr sz="2000"/>
          </a:p>
          <a:p>
            <a:pPr>
              <a:defRPr sz="2600"/>
            </a:pPr>
            <a:r>
              <a:t>Examples:</a:t>
            </a:r>
          </a:p>
          <a:p>
            <a:pPr marL="685800" lvl="1" indent="-336550">
              <a:spcBef>
                <a:spcPts val="600"/>
              </a:spcBef>
              <a:buClr>
                <a:srgbClr val="D0FF44"/>
              </a:buClr>
              <a:defRPr sz="2400"/>
            </a:pPr>
            <a:r>
              <a:t>&lt;Leonardo painted LaMonaLisa&gt;</a:t>
            </a:r>
            <a:endParaRPr sz="2000"/>
          </a:p>
          <a:p>
            <a:pPr marL="685800" lvl="1" indent="-336550">
              <a:spcBef>
                <a:spcPts val="600"/>
              </a:spcBef>
              <a:buClr>
                <a:srgbClr val="D0FF44"/>
              </a:buClr>
              <a:defRPr sz="2400"/>
            </a:pPr>
            <a:r>
              <a:t>&lt;Shakespeare wrote Hamlet&gt;</a:t>
            </a:r>
            <a:endParaRPr sz="2000"/>
          </a:p>
          <a:p>
            <a:pPr marL="685800" lvl="1" indent="-336550">
              <a:spcBef>
                <a:spcPts val="600"/>
              </a:spcBef>
              <a:buClr>
                <a:srgbClr val="D0FF44"/>
              </a:buClr>
              <a:defRPr sz="2400"/>
            </a:pPr>
            <a:r>
              <a:t>&lt;Bon isInterestedIn LaMonaLisa&gt;</a:t>
            </a:r>
          </a:p>
        </p:txBody>
      </p:sp>
      <p:sp>
        <p:nvSpPr>
          <p:cNvPr id="1014" name="Shape 1014"/>
          <p:cNvSpPr>
            <a:spLocks noGrp="1"/>
          </p:cNvSpPr>
          <p:nvPr>
            <p:ph type="sldNum" sz="quarter" idx="4294967295"/>
          </p:nvPr>
        </p:nvSpPr>
        <p:spPr>
          <a:xfrm>
            <a:off x="8782803" y="6558609"/>
            <a:ext cx="287696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2019288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Metadata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4" y="2770093"/>
            <a:ext cx="8123489" cy="3726959"/>
          </a:xfrm>
        </p:spPr>
        <p:txBody>
          <a:bodyPr/>
          <a:lstStyle/>
          <a:p>
            <a:r>
              <a:rPr lang="en-US" sz="2600" dirty="0">
                <a:solidFill>
                  <a:srgbClr val="FF0000"/>
                </a:solidFill>
                <a:latin typeface="Book Antiqua" charset="0"/>
                <a:ea typeface="ＭＳ Ｐゴシック" charset="0"/>
                <a:cs typeface="ＭＳ Ｐゴシック" charset="0"/>
              </a:rPr>
              <a:t>Descriptive metadata</a:t>
            </a:r>
            <a:r>
              <a:rPr lang="en-US" sz="2600" dirty="0">
                <a:latin typeface="Book Antiqua" charset="0"/>
                <a:ea typeface="ＭＳ Ｐゴシック" charset="0"/>
                <a:cs typeface="ＭＳ Ｐゴシック" charset="0"/>
              </a:rPr>
              <a:t>: </a:t>
            </a:r>
            <a:r>
              <a:rPr lang="en-US" sz="2600" dirty="0">
                <a:latin typeface="Book Antiqua" charset="0"/>
                <a:ea typeface="ＭＳ Ｐゴシック" charset="0"/>
              </a:rPr>
              <a:t>Location, </a:t>
            </a:r>
            <a:r>
              <a:rPr lang="en-US" sz="2600" dirty="0" smtClean="0">
                <a:latin typeface="Book Antiqua" charset="0"/>
                <a:ea typeface="ＭＳ Ｐゴシック" charset="0"/>
              </a:rPr>
              <a:t>collection frequency, object (rock, patient), etc…</a:t>
            </a:r>
            <a:endParaRPr lang="en-US" sz="2600" dirty="0">
              <a:latin typeface="Book Antiqua" charset="0"/>
              <a:ea typeface="ＭＳ Ｐゴシック" charset="0"/>
            </a:endParaRPr>
          </a:p>
          <a:p>
            <a:r>
              <a:rPr lang="en-US" sz="2600" dirty="0">
                <a:solidFill>
                  <a:srgbClr val="FF0000"/>
                </a:solidFill>
                <a:latin typeface="Book Antiqua" charset="0"/>
                <a:ea typeface="ＭＳ Ｐゴシック" charset="0"/>
                <a:cs typeface="ＭＳ Ｐゴシック" charset="0"/>
              </a:rPr>
              <a:t>Data characteristics</a:t>
            </a:r>
            <a:r>
              <a:rPr lang="en-US" sz="2600" dirty="0">
                <a:latin typeface="Book Antiqua" charset="0"/>
                <a:ea typeface="ＭＳ Ｐゴシック" charset="0"/>
                <a:cs typeface="ＭＳ Ｐゴシック" charset="0"/>
              </a:rPr>
              <a:t>: </a:t>
            </a:r>
            <a:r>
              <a:rPr lang="en-US" sz="2600" dirty="0">
                <a:latin typeface="Book Antiqua" charset="0"/>
                <a:ea typeface="ＭＳ Ｐゴシック" charset="0"/>
              </a:rPr>
              <a:t>Size, statistical properties,…</a:t>
            </a:r>
          </a:p>
          <a:p>
            <a:r>
              <a:rPr lang="en-US" sz="2600" dirty="0">
                <a:solidFill>
                  <a:srgbClr val="FF0000"/>
                </a:solidFill>
                <a:latin typeface="Book Antiqua" charset="0"/>
                <a:ea typeface="ＭＳ Ｐゴシック" charset="0"/>
                <a:cs typeface="ＭＳ Ｐゴシック" charset="0"/>
              </a:rPr>
              <a:t>Provenance metadata</a:t>
            </a:r>
            <a:r>
              <a:rPr lang="en-US" sz="2600" dirty="0">
                <a:latin typeface="Book Antiqua" charset="0"/>
                <a:ea typeface="ＭＳ Ｐゴシック" charset="0"/>
                <a:cs typeface="ＭＳ Ｐゴシック" charset="0"/>
              </a:rPr>
              <a:t>: W</a:t>
            </a:r>
            <a:r>
              <a:rPr lang="en-US" sz="2600" dirty="0">
                <a:latin typeface="Book Antiqua" charset="0"/>
                <a:ea typeface="ＭＳ Ｐゴシック" charset="0"/>
              </a:rPr>
              <a:t>hat instruments was used, what method or software was used to generate it, how were parameters set, </a:t>
            </a:r>
            <a:r>
              <a:rPr lang="en-US" sz="2600" dirty="0" err="1" smtClean="0">
                <a:latin typeface="Book Antiqua" charset="0"/>
                <a:ea typeface="ＭＳ Ｐゴシック" charset="0"/>
              </a:rPr>
              <a:t>etc</a:t>
            </a:r>
            <a:endParaRPr lang="en-US" sz="2600" dirty="0"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626347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Shape 10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017" name="image5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000" y="1587500"/>
            <a:ext cx="7450139" cy="4978400"/>
          </a:xfrm>
          <a:prstGeom prst="rect">
            <a:avLst/>
          </a:prstGeom>
          <a:ln w="12700">
            <a:miter lim="400000"/>
          </a:ln>
        </p:spPr>
      </p:pic>
      <p:sp>
        <p:nvSpPr>
          <p:cNvPr id="1018" name="Shape 1018"/>
          <p:cNvSpPr/>
          <p:nvPr/>
        </p:nvSpPr>
        <p:spPr>
          <a:xfrm>
            <a:off x="114300" y="6565900"/>
            <a:ext cx="4434977" cy="320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>
                <a:solidFill>
                  <a:srgbClr val="808080"/>
                </a:solidFill>
              </a:defRPr>
            </a:lvl1pPr>
          </a:lstStyle>
          <a:p>
            <a:r>
              <a:t>http://www.w3.org/TR/2014/NOTE-rdf11-primer-20140624/</a:t>
            </a:r>
          </a:p>
        </p:txBody>
      </p:sp>
      <p:sp>
        <p:nvSpPr>
          <p:cNvPr id="1019" name="Shape 1019"/>
          <p:cNvSpPr>
            <a:spLocks noGrp="1"/>
          </p:cNvSpPr>
          <p:nvPr>
            <p:ph type="sldNum" sz="quarter" idx="4294967295"/>
          </p:nvPr>
        </p:nvSpPr>
        <p:spPr>
          <a:xfrm>
            <a:off x="8782803" y="6558609"/>
            <a:ext cx="287696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0544643"/>
      </p:ext>
    </p:extLst>
  </p:cSld>
  <p:clrMapOvr>
    <a:masterClrMapping/>
  </p:clrMapOvr>
  <p:transition spd="slow"/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Shape 10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722376">
              <a:defRPr sz="3634"/>
            </a:lvl1pPr>
          </a:lstStyle>
          <a:p>
            <a:r>
              <a:t>Giving Meanings to Hyperlinks on the Web</a:t>
            </a:r>
          </a:p>
        </p:txBody>
      </p:sp>
      <p:pic>
        <p:nvPicPr>
          <p:cNvPr id="1022" name="image5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3200" y="1720825"/>
            <a:ext cx="7010400" cy="49145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3" name="image5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34300" y="2273300"/>
            <a:ext cx="1193800" cy="1295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4" name="image5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747000" y="3759200"/>
            <a:ext cx="1168400" cy="2182814"/>
          </a:xfrm>
          <a:prstGeom prst="rect">
            <a:avLst/>
          </a:prstGeom>
          <a:ln w="12700">
            <a:miter lim="400000"/>
          </a:ln>
        </p:spPr>
      </p:pic>
      <p:sp>
        <p:nvSpPr>
          <p:cNvPr id="1025" name="Shape 1025"/>
          <p:cNvSpPr/>
          <p:nvPr/>
        </p:nvSpPr>
        <p:spPr>
          <a:xfrm>
            <a:off x="114299" y="6591300"/>
            <a:ext cx="3816287" cy="269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rgbClr val="808080"/>
                </a:solidFill>
              </a:defRPr>
            </a:lvl1pPr>
          </a:lstStyle>
          <a:p>
            <a:r>
              <a:t>http://www.w3.org/TR/2014/NOTE-rdf11-primer-20140624/</a:t>
            </a:r>
          </a:p>
        </p:txBody>
      </p:sp>
      <p:sp>
        <p:nvSpPr>
          <p:cNvPr id="1026" name="Shape 1026"/>
          <p:cNvSpPr>
            <a:spLocks noGrp="1"/>
          </p:cNvSpPr>
          <p:nvPr>
            <p:ph type="sldNum" sz="quarter" idx="4294967295"/>
          </p:nvPr>
        </p:nvSpPr>
        <p:spPr>
          <a:xfrm>
            <a:off x="8782803" y="6558609"/>
            <a:ext cx="287696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8980201"/>
      </p:ext>
    </p:extLst>
  </p:cSld>
  <p:clrMapOvr>
    <a:masterClrMapping/>
  </p:clrMapOvr>
  <p:transition spd="slow"/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7" name="image5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6950" y="1562100"/>
            <a:ext cx="7108825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48" name="Shape 1048"/>
          <p:cNvSpPr>
            <a:spLocks noGrp="1"/>
          </p:cNvSpPr>
          <p:nvPr>
            <p:ph type="title"/>
          </p:nvPr>
        </p:nvSpPr>
        <p:spPr>
          <a:xfrm>
            <a:off x="457200" y="141940"/>
            <a:ext cx="8229600" cy="1143001"/>
          </a:xfrm>
          <a:prstGeom prst="rect">
            <a:avLst/>
          </a:prstGeom>
        </p:spPr>
        <p:txBody>
          <a:bodyPr/>
          <a:lstStyle>
            <a:lvl1pPr defTabSz="667512">
              <a:defRPr sz="3358"/>
            </a:lvl1pPr>
          </a:lstStyle>
          <a:p>
            <a:r>
              <a:t>Wikidata [Vrandecic et al @ WikiMedia Foundation 2012]</a:t>
            </a:r>
          </a:p>
        </p:txBody>
      </p:sp>
      <p:sp>
        <p:nvSpPr>
          <p:cNvPr id="1049" name="Shape 1049"/>
          <p:cNvSpPr>
            <a:spLocks noGrp="1"/>
          </p:cNvSpPr>
          <p:nvPr>
            <p:ph type="sldNum" sz="quarter" idx="4294967295"/>
          </p:nvPr>
        </p:nvSpPr>
        <p:spPr>
          <a:xfrm>
            <a:off x="8779331" y="6558609"/>
            <a:ext cx="294641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4384718"/>
      </p:ext>
    </p:extLst>
  </p:cSld>
  <p:clrMapOvr>
    <a:masterClrMapping/>
  </p:clrMapOvr>
  <p:transition spd="slow"/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1" name="image5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1750" y="1562100"/>
            <a:ext cx="7108825" cy="6858000"/>
          </a:xfrm>
          <a:prstGeom prst="rect">
            <a:avLst/>
          </a:prstGeom>
          <a:ln>
            <a:solidFill>
              <a:srgbClr val="FF6600"/>
            </a:solidFill>
            <a:miter/>
          </a:ln>
        </p:spPr>
      </p:pic>
      <p:sp>
        <p:nvSpPr>
          <p:cNvPr id="1052" name="Shape 1052"/>
          <p:cNvSpPr>
            <a:spLocks noGrp="1"/>
          </p:cNvSpPr>
          <p:nvPr>
            <p:ph type="title"/>
          </p:nvPr>
        </p:nvSpPr>
        <p:spPr>
          <a:xfrm>
            <a:off x="457200" y="116540"/>
            <a:ext cx="8229600" cy="1143001"/>
          </a:xfrm>
          <a:prstGeom prst="rect">
            <a:avLst/>
          </a:prstGeom>
        </p:spPr>
        <p:txBody>
          <a:bodyPr/>
          <a:lstStyle/>
          <a:p>
            <a:pPr defTabSz="786384">
              <a:defRPr sz="3784"/>
            </a:pPr>
            <a:r>
              <a:t>Wikidata </a:t>
            </a:r>
            <a:br/>
            <a:r>
              <a:rPr sz="3096"/>
              <a:t>[Vrandečić and Krötzsch, CACM 2014]</a:t>
            </a:r>
          </a:p>
        </p:txBody>
      </p:sp>
      <p:sp>
        <p:nvSpPr>
          <p:cNvPr id="1053" name="Shape 1053"/>
          <p:cNvSpPr/>
          <p:nvPr/>
        </p:nvSpPr>
        <p:spPr>
          <a:xfrm>
            <a:off x="5753100" y="1219200"/>
            <a:ext cx="2914301" cy="320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>
                <a:solidFill>
                  <a:srgbClr val="BFBFBF"/>
                </a:solidFill>
              </a:defRPr>
            </a:lvl1pPr>
          </a:lstStyle>
          <a:p>
            <a:r>
              <a:t>http://www.wikidata.org/wiki/Q123076</a:t>
            </a:r>
          </a:p>
        </p:txBody>
      </p:sp>
      <p:pic>
        <p:nvPicPr>
          <p:cNvPr id="1054" name="image6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75500" y="1754188"/>
            <a:ext cx="2159000" cy="25130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5" name="image6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69200" y="4268787"/>
            <a:ext cx="1730375" cy="25892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6" name="image62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221412" y="4851400"/>
            <a:ext cx="2922588" cy="4013200"/>
          </a:xfrm>
          <a:prstGeom prst="rect">
            <a:avLst/>
          </a:prstGeom>
          <a:ln>
            <a:solidFill>
              <a:srgbClr val="FF6600"/>
            </a:solidFill>
            <a:miter/>
          </a:ln>
        </p:spPr>
      </p:pic>
      <p:sp>
        <p:nvSpPr>
          <p:cNvPr id="1057" name="Shape 1057"/>
          <p:cNvSpPr>
            <a:spLocks noGrp="1"/>
          </p:cNvSpPr>
          <p:nvPr>
            <p:ph type="sldNum" sz="quarter" idx="4294967295"/>
          </p:nvPr>
        </p:nvSpPr>
        <p:spPr>
          <a:xfrm>
            <a:off x="8779331" y="6558609"/>
            <a:ext cx="294641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7376139"/>
      </p:ext>
    </p:extLst>
  </p:cSld>
  <p:clrMapOvr>
    <a:masterClrMapping/>
  </p:clrMapOvr>
  <p:transition spd="slow"/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Shape 97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Finding </a:t>
            </a:r>
            <a:r>
              <a:rPr dirty="0" smtClean="0"/>
              <a:t>Ontologies </a:t>
            </a:r>
            <a:r>
              <a:rPr dirty="0"/>
              <a:t>on the Web</a:t>
            </a:r>
          </a:p>
        </p:txBody>
      </p:sp>
      <p:sp>
        <p:nvSpPr>
          <p:cNvPr id="977" name="Shape 97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78" name="Shape 978"/>
          <p:cNvSpPr>
            <a:spLocks noGrp="1"/>
          </p:cNvSpPr>
          <p:nvPr>
            <p:ph type="sldNum" sz="quarter" idx="4294967295"/>
          </p:nvPr>
        </p:nvSpPr>
        <p:spPr>
          <a:xfrm>
            <a:off x="8786276" y="6558609"/>
            <a:ext cx="280750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2934004"/>
      </p:ext>
    </p:extLst>
  </p:cSld>
  <p:clrMapOvr>
    <a:masterClrMapping/>
  </p:clrMapOvr>
  <p:transition spd="slow"/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Shape 9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Finding Ontologies on the Web:</a:t>
            </a:r>
            <a:br>
              <a:rPr lang="en-US" dirty="0" smtClean="0"/>
            </a:br>
            <a:r>
              <a:rPr dirty="0" smtClean="0"/>
              <a:t>Semantic </a:t>
            </a:r>
            <a:r>
              <a:rPr dirty="0"/>
              <a:t>Search Engines</a:t>
            </a:r>
            <a:br>
              <a:rPr dirty="0"/>
            </a:br>
            <a:r>
              <a:rPr sz="2000" u="sng" dirty="0"/>
              <a:t>http://</a:t>
            </a:r>
            <a:r>
              <a:rPr sz="2000" u="sng" dirty="0" err="1"/>
              <a:t>watson.kmi.open.ac.uk</a:t>
            </a:r>
            <a:r>
              <a:rPr sz="2000" u="sng" dirty="0"/>
              <a:t>/</a:t>
            </a:r>
            <a:r>
              <a:rPr sz="2000" u="sng" dirty="0" err="1"/>
              <a:t>WatsonWUI</a:t>
            </a:r>
            <a:r>
              <a:rPr sz="2000" u="sng" dirty="0"/>
              <a:t>/</a:t>
            </a:r>
          </a:p>
        </p:txBody>
      </p:sp>
      <p:pic>
        <p:nvPicPr>
          <p:cNvPr id="981" name="image3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92700" y="4940300"/>
            <a:ext cx="3683000" cy="1320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82" name="image3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4000" y="4940300"/>
            <a:ext cx="4663981" cy="985486"/>
          </a:xfrm>
          <a:prstGeom prst="rect">
            <a:avLst/>
          </a:prstGeom>
          <a:ln w="12700">
            <a:miter lim="400000"/>
          </a:ln>
        </p:spPr>
      </p:pic>
      <p:pic>
        <p:nvPicPr>
          <p:cNvPr id="983" name="image4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68300" y="5925785"/>
            <a:ext cx="4229100" cy="584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84" name="image4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82650" y="2120224"/>
            <a:ext cx="7429500" cy="2820076"/>
          </a:xfrm>
          <a:prstGeom prst="rect">
            <a:avLst/>
          </a:prstGeom>
          <a:ln w="12700">
            <a:miter lim="400000"/>
          </a:ln>
        </p:spPr>
      </p:pic>
      <p:sp>
        <p:nvSpPr>
          <p:cNvPr id="985" name="Shape 985"/>
          <p:cNvSpPr>
            <a:spLocks noGrp="1"/>
          </p:cNvSpPr>
          <p:nvPr>
            <p:ph type="sldNum" sz="quarter" idx="4294967295"/>
          </p:nvPr>
        </p:nvSpPr>
        <p:spPr>
          <a:xfrm>
            <a:off x="8782803" y="6558609"/>
            <a:ext cx="287696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7072102"/>
      </p:ext>
    </p:extLst>
  </p:cSld>
  <p:clrMapOvr>
    <a:masterClrMapping/>
  </p:clrMapOvr>
  <p:transition spd="slow"/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Shape 987"/>
          <p:cNvSpPr>
            <a:spLocks noGrp="1"/>
          </p:cNvSpPr>
          <p:nvPr>
            <p:ph type="title"/>
          </p:nvPr>
        </p:nvSpPr>
        <p:spPr>
          <a:xfrm>
            <a:off x="457200" y="41460"/>
            <a:ext cx="8229600" cy="607360"/>
          </a:xfrm>
          <a:prstGeom prst="rect">
            <a:avLst/>
          </a:prstGeom>
        </p:spPr>
        <p:txBody>
          <a:bodyPr/>
          <a:lstStyle>
            <a:lvl1pPr defTabSz="667512">
              <a:defRPr sz="3358"/>
            </a:lvl1pPr>
          </a:lstStyle>
          <a:p>
            <a:r>
              <a:rPr lang="en-US" sz="4000" dirty="0" smtClean="0"/>
              <a:t>Popular Ontologies: </a:t>
            </a:r>
            <a:r>
              <a:rPr sz="4000" dirty="0" err="1" smtClean="0"/>
              <a:t>schema.org</a:t>
            </a:r>
            <a:endParaRPr sz="4000" dirty="0"/>
          </a:p>
        </p:txBody>
      </p:sp>
      <p:pic>
        <p:nvPicPr>
          <p:cNvPr id="988" name="image4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2900" y="3568700"/>
            <a:ext cx="2730500" cy="2921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89" name="image4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9100" y="1767540"/>
            <a:ext cx="3975100" cy="1968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90" name="image4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7200" y="809506"/>
            <a:ext cx="3632200" cy="958035"/>
          </a:xfrm>
          <a:prstGeom prst="rect">
            <a:avLst/>
          </a:prstGeom>
          <a:ln w="12700">
            <a:miter lim="400000"/>
          </a:ln>
        </p:spPr>
      </p:pic>
      <p:pic>
        <p:nvPicPr>
          <p:cNvPr id="991" name="image45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699000" y="1615956"/>
            <a:ext cx="4368800" cy="2424885"/>
          </a:xfrm>
          <a:prstGeom prst="rect">
            <a:avLst/>
          </a:prstGeom>
          <a:ln w="12700">
            <a:miter lim="400000"/>
          </a:ln>
        </p:spPr>
      </p:pic>
      <p:pic>
        <p:nvPicPr>
          <p:cNvPr id="992" name="image46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486400" y="4055781"/>
            <a:ext cx="3605306" cy="233042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95" name="Group 995"/>
          <p:cNvGrpSpPr/>
          <p:nvPr/>
        </p:nvGrpSpPr>
        <p:grpSpPr>
          <a:xfrm>
            <a:off x="4735145" y="1209556"/>
            <a:ext cx="1000370" cy="406401"/>
            <a:chOff x="0" y="0"/>
            <a:chExt cx="1000368" cy="406400"/>
          </a:xfrm>
        </p:grpSpPr>
        <p:sp>
          <p:nvSpPr>
            <p:cNvPr id="993" name="Shape 993"/>
            <p:cNvSpPr/>
            <p:nvPr/>
          </p:nvSpPr>
          <p:spPr>
            <a:xfrm>
              <a:off x="0" y="0"/>
              <a:ext cx="1000369" cy="4064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994" name="image47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1000369" cy="406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998" name="Group 998"/>
          <p:cNvGrpSpPr/>
          <p:nvPr/>
        </p:nvGrpSpPr>
        <p:grpSpPr>
          <a:xfrm>
            <a:off x="7315200" y="1119770"/>
            <a:ext cx="1727200" cy="496187"/>
            <a:chOff x="0" y="0"/>
            <a:chExt cx="1727200" cy="496185"/>
          </a:xfrm>
        </p:grpSpPr>
        <p:sp>
          <p:nvSpPr>
            <p:cNvPr id="996" name="Shape 996"/>
            <p:cNvSpPr/>
            <p:nvPr/>
          </p:nvSpPr>
          <p:spPr>
            <a:xfrm>
              <a:off x="0" y="0"/>
              <a:ext cx="1727200" cy="49618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997" name="image48.png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1727200" cy="49618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001" name="Group 1001"/>
          <p:cNvGrpSpPr/>
          <p:nvPr/>
        </p:nvGrpSpPr>
        <p:grpSpPr>
          <a:xfrm>
            <a:off x="5773613" y="1249964"/>
            <a:ext cx="1524001" cy="353292"/>
            <a:chOff x="0" y="0"/>
            <a:chExt cx="1524000" cy="353291"/>
          </a:xfrm>
        </p:grpSpPr>
        <p:sp>
          <p:nvSpPr>
            <p:cNvPr id="999" name="Shape 999"/>
            <p:cNvSpPr/>
            <p:nvPr/>
          </p:nvSpPr>
          <p:spPr>
            <a:xfrm>
              <a:off x="0" y="0"/>
              <a:ext cx="1524000" cy="35329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1000" name="image49.png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0"/>
              <a:ext cx="1524000" cy="3532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002" name="Shape 1002"/>
          <p:cNvSpPr/>
          <p:nvPr/>
        </p:nvSpPr>
        <p:spPr>
          <a:xfrm>
            <a:off x="5016500" y="3568700"/>
            <a:ext cx="469900" cy="292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4A510"/>
          </a:solidFill>
          <a:ln w="12700">
            <a:solidFill>
              <a:srgbClr val="91C100"/>
            </a:solidFill>
          </a:ln>
          <a:effectLst>
            <a:outerShdw blurRad="88900" dist="50800" dir="11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03" name="Shape 1003"/>
          <p:cNvSpPr/>
          <p:nvPr/>
        </p:nvSpPr>
        <p:spPr>
          <a:xfrm>
            <a:off x="5016500" y="4254500"/>
            <a:ext cx="469900" cy="292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4A510"/>
          </a:solidFill>
          <a:ln w="12700">
            <a:solidFill>
              <a:srgbClr val="91C100"/>
            </a:solidFill>
          </a:ln>
          <a:effectLst>
            <a:outerShdw blurRad="88900" dist="50800" dir="11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04" name="Shape 1004"/>
          <p:cNvSpPr/>
          <p:nvPr/>
        </p:nvSpPr>
        <p:spPr>
          <a:xfrm>
            <a:off x="4978400" y="5080000"/>
            <a:ext cx="469900" cy="292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4A510"/>
          </a:solidFill>
          <a:ln w="12700">
            <a:solidFill>
              <a:srgbClr val="91C100"/>
            </a:solidFill>
          </a:ln>
          <a:effectLst>
            <a:outerShdw blurRad="88900" dist="50800" dir="11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05" name="Shape 1005"/>
          <p:cNvSpPr/>
          <p:nvPr/>
        </p:nvSpPr>
        <p:spPr>
          <a:xfrm>
            <a:off x="4959350" y="5854700"/>
            <a:ext cx="469900" cy="292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4A510"/>
          </a:solidFill>
          <a:ln w="12700">
            <a:solidFill>
              <a:srgbClr val="91C100"/>
            </a:solidFill>
          </a:ln>
          <a:effectLst>
            <a:outerShdw blurRad="88900" dist="50800" dir="11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06" name="Shape 1006"/>
          <p:cNvSpPr>
            <a:spLocks noGrp="1"/>
          </p:cNvSpPr>
          <p:nvPr>
            <p:ph type="sldNum" sz="quarter" idx="4294967295"/>
          </p:nvPr>
        </p:nvSpPr>
        <p:spPr>
          <a:xfrm>
            <a:off x="8782803" y="6558609"/>
            <a:ext cx="287696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3021108"/>
      </p:ext>
    </p:extLst>
  </p:cSld>
  <p:clrMapOvr>
    <a:masterClrMapping/>
  </p:clrMapOvr>
  <p:transition spd="slow"/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Shape 106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rgbClr val="FF6600"/>
                </a:solidFill>
              </a:rPr>
              <a:t>Microdata</a:t>
            </a:r>
          </a:p>
        </p:txBody>
      </p:sp>
      <p:sp>
        <p:nvSpPr>
          <p:cNvPr id="1064" name="Shape 1064"/>
          <p:cNvSpPr>
            <a:spLocks noGrp="1"/>
          </p:cNvSpPr>
          <p:nvPr>
            <p:ph type="body" sz="quarter" idx="1"/>
          </p:nvPr>
        </p:nvSpPr>
        <p:spPr>
          <a:xfrm>
            <a:off x="-1" y="1690595"/>
            <a:ext cx="8953501" cy="555559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r>
              <a:t>Microdata is markup added to HTML files that search engines use</a:t>
            </a:r>
          </a:p>
        </p:txBody>
      </p:sp>
      <p:pic>
        <p:nvPicPr>
          <p:cNvPr id="1065" name="image6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2160" y="2246153"/>
            <a:ext cx="7196141" cy="1063419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pic>
        <p:nvPicPr>
          <p:cNvPr id="1066" name="image6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0700" y="3309570"/>
            <a:ext cx="7734300" cy="3548430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sp>
        <p:nvSpPr>
          <p:cNvPr id="1067" name="Shape 1067"/>
          <p:cNvSpPr>
            <a:spLocks noGrp="1"/>
          </p:cNvSpPr>
          <p:nvPr>
            <p:ph type="sldNum" sz="quarter" idx="4294967295"/>
          </p:nvPr>
        </p:nvSpPr>
        <p:spPr>
          <a:xfrm>
            <a:off x="8779331" y="6558609"/>
            <a:ext cx="294641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127</a:t>
            </a:fld>
            <a:endParaRPr/>
          </a:p>
        </p:txBody>
      </p:sp>
      <p:sp>
        <p:nvSpPr>
          <p:cNvPr id="7" name="Shape 959"/>
          <p:cNvSpPr/>
          <p:nvPr/>
        </p:nvSpPr>
        <p:spPr>
          <a:xfrm>
            <a:off x="2933701" y="3309572"/>
            <a:ext cx="2971800" cy="348886"/>
          </a:xfrm>
          <a:prstGeom prst="ellipse">
            <a:avLst/>
          </a:prstGeom>
          <a:ln w="38100">
            <a:solidFill>
              <a:srgbClr val="FF0000"/>
            </a:solidFill>
          </a:ln>
          <a:effectLst>
            <a:outerShdw blurRad="88900" dist="50800" dir="11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9730273"/>
      </p:ext>
    </p:extLst>
  </p:cSld>
  <p:clrMapOvr>
    <a:masterClrMapping/>
  </p:clrMapOvr>
  <p:transition spd="slow"/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Ontologies </a:t>
            </a:r>
            <a:r>
              <a:rPr lang="en-US" dirty="0" err="1" smtClean="0"/>
              <a:t>vs</a:t>
            </a:r>
            <a:r>
              <a:rPr lang="en-US" dirty="0" smtClean="0"/>
              <a:t> Taxonomies </a:t>
            </a:r>
            <a:r>
              <a:rPr lang="en-US" dirty="0" err="1" smtClean="0"/>
              <a:t>vs</a:t>
            </a:r>
            <a:r>
              <a:rPr lang="en-US" dirty="0" smtClean="0"/>
              <a:t> Vocabularies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35000" y="2336800"/>
            <a:ext cx="8051800" cy="42799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Vocabularies</a:t>
            </a:r>
            <a:r>
              <a:rPr lang="en-US" sz="2400" dirty="0" smtClean="0"/>
              <a:t>: a set of terms</a:t>
            </a:r>
          </a:p>
          <a:p>
            <a:r>
              <a:rPr lang="en-US" sz="2400" dirty="0" smtClean="0">
                <a:solidFill>
                  <a:srgbClr val="FF6600"/>
                </a:solidFill>
              </a:rPr>
              <a:t>Taxonomies</a:t>
            </a:r>
            <a:r>
              <a:rPr lang="en-US" sz="2400" dirty="0" smtClean="0"/>
              <a:t>: a hierarchical organization of terms</a:t>
            </a:r>
          </a:p>
          <a:p>
            <a:r>
              <a:rPr lang="en-US" sz="2400" dirty="0" smtClean="0">
                <a:solidFill>
                  <a:srgbClr val="FF6600"/>
                </a:solidFill>
              </a:rPr>
              <a:t>Ontologies</a:t>
            </a:r>
            <a:r>
              <a:rPr lang="en-US" sz="2400" dirty="0" smtClean="0"/>
              <a:t>: formal taxonomies with logic constraints</a:t>
            </a:r>
          </a:p>
          <a:p>
            <a:pPr marL="806450" lvl="1" indent="-457200">
              <a:buFont typeface="+mj-lt"/>
              <a:buAutoNum type="arabicPeriod"/>
            </a:pPr>
            <a:r>
              <a:rPr lang="en-US" sz="2400" dirty="0" smtClean="0"/>
              <a:t>Mathematical logic provides formal semantics for what the hierarchies mean</a:t>
            </a:r>
          </a:p>
          <a:p>
            <a:pPr marL="1155700" lvl="2" indent="-457200"/>
            <a:r>
              <a:rPr lang="en-US" sz="2000" dirty="0"/>
              <a:t>S</a:t>
            </a:r>
            <a:r>
              <a:rPr lang="en-US" sz="2000" dirty="0" smtClean="0"/>
              <a:t>ubclasses imply containment of instances</a:t>
            </a:r>
          </a:p>
          <a:p>
            <a:pPr marL="1155700" lvl="2" indent="-457200"/>
            <a:r>
              <a:rPr lang="en-US" sz="2000" dirty="0" smtClean="0"/>
              <a:t>Instances of a class have all the properties of the class</a:t>
            </a:r>
          </a:p>
          <a:p>
            <a:pPr marL="806450" lvl="1" indent="-457200">
              <a:buFont typeface="+mj-lt"/>
              <a:buAutoNum type="arabicPeriod"/>
            </a:pPr>
            <a:r>
              <a:rPr lang="en-US" sz="2400" dirty="0" smtClean="0"/>
              <a:t>Logic constraints</a:t>
            </a:r>
          </a:p>
          <a:p>
            <a:pPr marL="1155700" lvl="2" indent="-457200"/>
            <a:r>
              <a:rPr lang="en-US" sz="2000" dirty="0" smtClean="0"/>
              <a:t>Example: all humans have </a:t>
            </a:r>
            <a:r>
              <a:rPr lang="en-US" sz="2000" u="sng" dirty="0" smtClean="0">
                <a:solidFill>
                  <a:schemeClr val="tx1"/>
                </a:solidFill>
              </a:rPr>
              <a:t>exactly one </a:t>
            </a:r>
            <a:r>
              <a:rPr lang="en-US" sz="2000" dirty="0" smtClean="0"/>
              <a:t>biological mother</a:t>
            </a:r>
          </a:p>
          <a:p>
            <a:pPr marL="806450" lvl="1" indent="-457200"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128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958273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Shape 105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832104">
              <a:defRPr sz="4186"/>
            </a:pPr>
            <a:r>
              <a:rPr dirty="0" smtClean="0"/>
              <a:t>Li</a:t>
            </a:r>
            <a:r>
              <a:rPr lang="en-US" dirty="0" smtClean="0"/>
              <a:t>n</a:t>
            </a:r>
            <a:r>
              <a:rPr dirty="0" smtClean="0"/>
              <a:t>ked </a:t>
            </a:r>
            <a:r>
              <a:rPr dirty="0"/>
              <a:t>Data: </a:t>
            </a:r>
            <a:br>
              <a:rPr dirty="0"/>
            </a:br>
            <a:r>
              <a:rPr dirty="0"/>
              <a:t>Beliefs on the Web</a:t>
            </a:r>
          </a:p>
        </p:txBody>
      </p:sp>
      <p:sp>
        <p:nvSpPr>
          <p:cNvPr id="1060" name="Shape 106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61" name="Shape 1061"/>
          <p:cNvSpPr>
            <a:spLocks noGrp="1"/>
          </p:cNvSpPr>
          <p:nvPr>
            <p:ph type="sldNum" sz="quarter" idx="4294967295"/>
          </p:nvPr>
        </p:nvSpPr>
        <p:spPr>
          <a:xfrm>
            <a:off x="8779331" y="6558609"/>
            <a:ext cx="294641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6013450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Metadata About Data Collection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Collection time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Collection location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Collection instrument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Collection frequency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Collection process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Attribution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87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Shape 106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749808">
              <a:defRPr sz="3772"/>
            </a:lvl1pPr>
          </a:lstStyle>
          <a:p>
            <a:r>
              <a:rPr dirty="0"/>
              <a:t>Connecting </a:t>
            </a:r>
            <a:r>
              <a:rPr dirty="0" smtClean="0"/>
              <a:t>Data </a:t>
            </a:r>
            <a:r>
              <a:rPr dirty="0"/>
              <a:t>on the Web</a:t>
            </a:r>
          </a:p>
        </p:txBody>
      </p:sp>
      <p:pic>
        <p:nvPicPr>
          <p:cNvPr id="1070" name="image6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6100" y="1755287"/>
            <a:ext cx="8051800" cy="4607460"/>
          </a:xfrm>
          <a:prstGeom prst="rect">
            <a:avLst/>
          </a:prstGeom>
          <a:ln w="12700">
            <a:miter lim="400000"/>
          </a:ln>
        </p:spPr>
      </p:pic>
      <p:sp>
        <p:nvSpPr>
          <p:cNvPr id="1071" name="Shape 1071"/>
          <p:cNvSpPr>
            <a:spLocks noGrp="1"/>
          </p:cNvSpPr>
          <p:nvPr>
            <p:ph type="sldNum" sz="quarter" idx="4294967295"/>
          </p:nvPr>
        </p:nvSpPr>
        <p:spPr>
          <a:xfrm>
            <a:off x="8779331" y="6558609"/>
            <a:ext cx="294641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7393764"/>
      </p:ext>
    </p:extLst>
  </p:cSld>
  <p:clrMapOvr>
    <a:masterClrMapping/>
  </p:clrMapOvr>
  <p:transition spd="slow"/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3" name="image6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3688" y="1284287"/>
            <a:ext cx="8697912" cy="5065714"/>
          </a:xfrm>
          <a:prstGeom prst="rect">
            <a:avLst/>
          </a:prstGeom>
          <a:ln w="12700">
            <a:miter lim="400000"/>
          </a:ln>
        </p:spPr>
      </p:pic>
      <p:sp>
        <p:nvSpPr>
          <p:cNvPr id="1074" name="Shape 1074"/>
          <p:cNvSpPr>
            <a:spLocks noGrp="1"/>
          </p:cNvSpPr>
          <p:nvPr>
            <p:ph type="title"/>
          </p:nvPr>
        </p:nvSpPr>
        <p:spPr>
          <a:xfrm>
            <a:off x="639763" y="101600"/>
            <a:ext cx="8304211" cy="965200"/>
          </a:xfrm>
          <a:prstGeom prst="rect">
            <a:avLst/>
          </a:prstGeom>
        </p:spPr>
        <p:txBody>
          <a:bodyPr/>
          <a:lstStyle>
            <a:lvl1pPr defTabSz="658368">
              <a:defRPr sz="3312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Interlinked Data and Ontologies on the Web</a:t>
            </a:r>
          </a:p>
        </p:txBody>
      </p:sp>
      <p:sp>
        <p:nvSpPr>
          <p:cNvPr id="1075" name="Shape 1075"/>
          <p:cNvSpPr/>
          <p:nvPr/>
        </p:nvSpPr>
        <p:spPr>
          <a:xfrm>
            <a:off x="203200" y="6324600"/>
            <a:ext cx="7437956" cy="256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000">
                <a:solidFill>
                  <a:srgbClr val="808080"/>
                </a:solidFill>
              </a:defRPr>
            </a:lvl1pPr>
          </a:lstStyle>
          <a:p>
            <a:r>
              <a:t>"Linking Open Data cloud diagram 2014, by Max Schmachtenberg, Christian Bizer, Anja Jentzsch and Richard Cyganiak. http://lod-cloud.net/" </a:t>
            </a:r>
          </a:p>
        </p:txBody>
      </p:sp>
      <p:sp>
        <p:nvSpPr>
          <p:cNvPr id="1076" name="Shape 1076"/>
          <p:cNvSpPr>
            <a:spLocks noGrp="1"/>
          </p:cNvSpPr>
          <p:nvPr>
            <p:ph type="sldNum" sz="quarter" idx="4294967295"/>
          </p:nvPr>
        </p:nvSpPr>
        <p:spPr>
          <a:xfrm>
            <a:off x="8779331" y="6558609"/>
            <a:ext cx="294641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131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8683423"/>
      </p:ext>
    </p:extLst>
  </p:cSld>
  <p:clrMapOvr>
    <a:masterClrMapping/>
  </p:clrMapOvr>
  <p:transition spd="slow"/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Shape 1098"/>
          <p:cNvSpPr>
            <a:spLocks noGrp="1"/>
          </p:cNvSpPr>
          <p:nvPr>
            <p:ph type="title"/>
          </p:nvPr>
        </p:nvSpPr>
        <p:spPr>
          <a:xfrm>
            <a:off x="0" y="40340"/>
            <a:ext cx="9144000" cy="79786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LinkedEarth: A Project Using Linked Data</a:t>
            </a:r>
          </a:p>
        </p:txBody>
      </p:sp>
      <p:pic>
        <p:nvPicPr>
          <p:cNvPr id="1099" name="image7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5600" y="1689100"/>
            <a:ext cx="774700" cy="733425"/>
          </a:xfrm>
          <a:prstGeom prst="rect">
            <a:avLst/>
          </a:prstGeom>
          <a:ln w="12700">
            <a:miter lim="400000"/>
          </a:ln>
        </p:spPr>
      </p:pic>
      <p:sp>
        <p:nvSpPr>
          <p:cNvPr id="1100" name="Shape 1100"/>
          <p:cNvSpPr/>
          <p:nvPr/>
        </p:nvSpPr>
        <p:spPr>
          <a:xfrm>
            <a:off x="266700" y="2463800"/>
            <a:ext cx="1316643" cy="65024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>
                <a:solidFill>
                  <a:srgbClr val="0000FF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Quelccaya </a:t>
            </a:r>
            <a:endParaRPr sz="2400">
              <a:solidFill>
                <a:srgbClr val="00279F"/>
              </a:solidFill>
            </a:endParaRPr>
          </a:p>
          <a:p>
            <a:pPr>
              <a:defRPr b="1">
                <a:solidFill>
                  <a:srgbClr val="0000FF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Ice Cap</a:t>
            </a:r>
          </a:p>
        </p:txBody>
      </p:sp>
      <p:sp>
        <p:nvSpPr>
          <p:cNvPr id="1101" name="Shape 1101"/>
          <p:cNvSpPr/>
          <p:nvPr/>
        </p:nvSpPr>
        <p:spPr>
          <a:xfrm>
            <a:off x="1905000" y="4445000"/>
            <a:ext cx="1259493" cy="65024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>
                <a:solidFill>
                  <a:srgbClr val="0000FF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Quelccaya</a:t>
            </a:r>
            <a:endParaRPr sz="2400">
              <a:solidFill>
                <a:srgbClr val="00279F"/>
              </a:solidFill>
            </a:endParaRPr>
          </a:p>
          <a:p>
            <a:pPr>
              <a:defRPr b="1">
                <a:solidFill>
                  <a:srgbClr val="0000FF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20C</a:t>
            </a:r>
          </a:p>
        </p:txBody>
      </p:sp>
      <p:sp>
        <p:nvSpPr>
          <p:cNvPr id="1102" name="Shape 1102"/>
          <p:cNvSpPr/>
          <p:nvPr/>
        </p:nvSpPr>
        <p:spPr>
          <a:xfrm>
            <a:off x="1092199" y="3175000"/>
            <a:ext cx="812802" cy="1593850"/>
          </a:xfrm>
          <a:prstGeom prst="line">
            <a:avLst/>
          </a:prstGeom>
          <a:ln w="12700">
            <a:solidFill>
              <a:srgbClr val="D30202"/>
            </a:solidFill>
            <a:head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03" name="Shape 1103"/>
          <p:cNvSpPr/>
          <p:nvPr/>
        </p:nvSpPr>
        <p:spPr>
          <a:xfrm>
            <a:off x="2628900" y="5880100"/>
            <a:ext cx="599627" cy="65024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>
                <a:solidFill>
                  <a:srgbClr val="0000FF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Ice</a:t>
            </a:r>
            <a:endParaRPr sz="2400">
              <a:solidFill>
                <a:srgbClr val="00279F"/>
              </a:solidFill>
            </a:endParaRPr>
          </a:p>
          <a:p>
            <a:pPr>
              <a:defRPr b="1">
                <a:solidFill>
                  <a:srgbClr val="0000FF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Core</a:t>
            </a:r>
          </a:p>
        </p:txBody>
      </p:sp>
      <p:sp>
        <p:nvSpPr>
          <p:cNvPr id="1104" name="Shape 1104"/>
          <p:cNvSpPr/>
          <p:nvPr/>
        </p:nvSpPr>
        <p:spPr>
          <a:xfrm flipH="1" flipV="1">
            <a:off x="2541588" y="5091112"/>
            <a:ext cx="341313" cy="458788"/>
          </a:xfrm>
          <a:prstGeom prst="line">
            <a:avLst/>
          </a:prstGeom>
          <a:ln w="12700">
            <a:solidFill>
              <a:srgbClr val="D30202"/>
            </a:solidFill>
            <a:headEnd type="triangle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105" name="image7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06837" y="3784600"/>
            <a:ext cx="955676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06" name="Shape 1106"/>
          <p:cNvSpPr/>
          <p:nvPr/>
        </p:nvSpPr>
        <p:spPr>
          <a:xfrm>
            <a:off x="3898900" y="4572000"/>
            <a:ext cx="1056827" cy="37084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0000F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r>
              <a:t>Neotoma</a:t>
            </a:r>
          </a:p>
        </p:txBody>
      </p:sp>
      <p:sp>
        <p:nvSpPr>
          <p:cNvPr id="1107" name="Shape 1107"/>
          <p:cNvSpPr/>
          <p:nvPr/>
        </p:nvSpPr>
        <p:spPr>
          <a:xfrm flipV="1">
            <a:off x="3213100" y="4991099"/>
            <a:ext cx="977901" cy="508002"/>
          </a:xfrm>
          <a:prstGeom prst="line">
            <a:avLst/>
          </a:prstGeom>
          <a:ln w="12700">
            <a:solidFill>
              <a:srgbClr val="D30202"/>
            </a:solidFill>
            <a:head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08" name="Shape 1108"/>
          <p:cNvSpPr/>
          <p:nvPr/>
        </p:nvSpPr>
        <p:spPr>
          <a:xfrm flipH="1" flipV="1">
            <a:off x="4610099" y="4952999"/>
            <a:ext cx="495301" cy="1028702"/>
          </a:xfrm>
          <a:prstGeom prst="line">
            <a:avLst/>
          </a:prstGeom>
          <a:ln w="12700">
            <a:solidFill>
              <a:srgbClr val="D30202"/>
            </a:solidFill>
            <a:headEnd type="triangle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109" name="image80.jpg" descr="CSDMS_high_res_weblogo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143500" y="5416550"/>
            <a:ext cx="1981200" cy="528638"/>
          </a:xfrm>
          <a:prstGeom prst="rect">
            <a:avLst/>
          </a:prstGeom>
          <a:ln w="12700">
            <a:miter lim="400000"/>
          </a:ln>
        </p:spPr>
      </p:pic>
      <p:sp>
        <p:nvSpPr>
          <p:cNvPr id="1110" name="Shape 1110"/>
          <p:cNvSpPr/>
          <p:nvPr/>
        </p:nvSpPr>
        <p:spPr>
          <a:xfrm>
            <a:off x="5143500" y="5918200"/>
            <a:ext cx="1589817" cy="37084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0000F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r>
              <a:t>Navier-Stokes</a:t>
            </a:r>
          </a:p>
        </p:txBody>
      </p:sp>
      <p:grpSp>
        <p:nvGrpSpPr>
          <p:cNvPr id="1113" name="Group 1113"/>
          <p:cNvGrpSpPr/>
          <p:nvPr/>
        </p:nvGrpSpPr>
        <p:grpSpPr>
          <a:xfrm>
            <a:off x="5511800" y="2543175"/>
            <a:ext cx="1422400" cy="493713"/>
            <a:chOff x="0" y="0"/>
            <a:chExt cx="1422400" cy="493712"/>
          </a:xfrm>
        </p:grpSpPr>
        <p:sp>
          <p:nvSpPr>
            <p:cNvPr id="1111" name="Shape 1111"/>
            <p:cNvSpPr/>
            <p:nvPr/>
          </p:nvSpPr>
          <p:spPr>
            <a:xfrm>
              <a:off x="0" y="0"/>
              <a:ext cx="1422400" cy="493713"/>
            </a:xfrm>
            <a:prstGeom prst="rect">
              <a:avLst/>
            </a:prstGeom>
            <a:solidFill>
              <a:srgbClr val="74A51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1112" name="image81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1422400" cy="4937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114" name="Shape 1114"/>
          <p:cNvSpPr/>
          <p:nvPr/>
        </p:nvSpPr>
        <p:spPr>
          <a:xfrm flipV="1">
            <a:off x="5461000" y="3809999"/>
            <a:ext cx="622301" cy="647702"/>
          </a:xfrm>
          <a:prstGeom prst="line">
            <a:avLst/>
          </a:prstGeom>
          <a:ln w="12700">
            <a:solidFill>
              <a:srgbClr val="D30202"/>
            </a:solidFill>
            <a:head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15" name="Shape 1115"/>
          <p:cNvSpPr/>
          <p:nvPr/>
        </p:nvSpPr>
        <p:spPr>
          <a:xfrm>
            <a:off x="5626100" y="3086100"/>
            <a:ext cx="1323340" cy="65024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>
                <a:solidFill>
                  <a:srgbClr val="0000FF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Vegetation</a:t>
            </a:r>
            <a:endParaRPr sz="2400">
              <a:solidFill>
                <a:srgbClr val="00279F"/>
              </a:solidFill>
            </a:endParaRPr>
          </a:p>
          <a:p>
            <a:pPr>
              <a:defRPr b="1">
                <a:solidFill>
                  <a:srgbClr val="0000FF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Estimates</a:t>
            </a:r>
          </a:p>
        </p:txBody>
      </p:sp>
      <p:pic>
        <p:nvPicPr>
          <p:cNvPr id="1116" name="image82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667000" y="5588000"/>
            <a:ext cx="571500" cy="304800"/>
          </a:xfrm>
          <a:prstGeom prst="rect">
            <a:avLst/>
          </a:prstGeom>
          <a:ln>
            <a:solidFill>
              <a:srgbClr val="6076B4"/>
            </a:solidFill>
            <a:miter/>
          </a:ln>
        </p:spPr>
      </p:pic>
      <p:sp>
        <p:nvSpPr>
          <p:cNvPr id="1117" name="Shape 1117"/>
          <p:cNvSpPr/>
          <p:nvPr/>
        </p:nvSpPr>
        <p:spPr>
          <a:xfrm flipV="1">
            <a:off x="7010399" y="2176463"/>
            <a:ext cx="846139" cy="990601"/>
          </a:xfrm>
          <a:prstGeom prst="line">
            <a:avLst/>
          </a:prstGeom>
          <a:ln w="12700">
            <a:solidFill>
              <a:srgbClr val="D30202"/>
            </a:solidFill>
            <a:head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18" name="Shape 1118"/>
          <p:cNvSpPr/>
          <p:nvPr/>
        </p:nvSpPr>
        <p:spPr>
          <a:xfrm flipV="1">
            <a:off x="3149599" y="2336799"/>
            <a:ext cx="998539" cy="274639"/>
          </a:xfrm>
          <a:prstGeom prst="line">
            <a:avLst/>
          </a:prstGeom>
          <a:ln w="12700">
            <a:solidFill>
              <a:srgbClr val="D30202"/>
            </a:solidFill>
            <a:head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19" name="Shape 1119"/>
          <p:cNvSpPr/>
          <p:nvPr/>
        </p:nvSpPr>
        <p:spPr>
          <a:xfrm flipH="1" flipV="1">
            <a:off x="6977063" y="3409950"/>
            <a:ext cx="1189038" cy="273050"/>
          </a:xfrm>
          <a:prstGeom prst="line">
            <a:avLst/>
          </a:prstGeom>
          <a:ln w="12700">
            <a:solidFill>
              <a:srgbClr val="D30202"/>
            </a:solidFill>
            <a:headEnd type="triangle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122" name="Group 1122"/>
          <p:cNvGrpSpPr/>
          <p:nvPr/>
        </p:nvGrpSpPr>
        <p:grpSpPr>
          <a:xfrm>
            <a:off x="7348538" y="3649662"/>
            <a:ext cx="1795462" cy="396241"/>
            <a:chOff x="0" y="0"/>
            <a:chExt cx="1795461" cy="396240"/>
          </a:xfrm>
        </p:grpSpPr>
        <p:pic>
          <p:nvPicPr>
            <p:cNvPr id="1120" name="image83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67169"/>
              <a:ext cx="538299" cy="27091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121" name="Shape 1121"/>
            <p:cNvSpPr/>
            <p:nvPr/>
          </p:nvSpPr>
          <p:spPr>
            <a:xfrm>
              <a:off x="27573" y="0"/>
              <a:ext cx="1767889" cy="396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000">
                  <a:ln w="12700">
                    <a:solidFill>
                      <a:srgbClr val="434128"/>
                    </a:solidFill>
                  </a:ln>
                  <a:solidFill>
                    <a:srgbClr val="6F9500"/>
                  </a:solidFill>
                  <a:effectLst>
                    <a:outerShdw blurRad="38100" dist="20320" dir="1800000" rotWithShape="0">
                      <a:srgbClr val="000000">
                        <a:alpha val="40000"/>
                      </a:srgbClr>
                    </a:outerShdw>
                  </a:effectLst>
                </a:defRPr>
              </a:lvl1pPr>
            </a:lstStyle>
            <a:p>
              <a:r>
                <a:t>PROV</a:t>
              </a:r>
            </a:p>
          </p:txBody>
        </p:sp>
      </p:grpSp>
      <p:sp>
        <p:nvSpPr>
          <p:cNvPr id="1123" name="Shape 1123"/>
          <p:cNvSpPr/>
          <p:nvPr/>
        </p:nvSpPr>
        <p:spPr>
          <a:xfrm flipH="1" flipV="1">
            <a:off x="6858000" y="3530600"/>
            <a:ext cx="635001" cy="723900"/>
          </a:xfrm>
          <a:prstGeom prst="line">
            <a:avLst/>
          </a:prstGeom>
          <a:ln w="12700">
            <a:solidFill>
              <a:srgbClr val="D30202"/>
            </a:solidFill>
            <a:headEnd type="triangle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127" name="Group 1127"/>
          <p:cNvGrpSpPr/>
          <p:nvPr/>
        </p:nvGrpSpPr>
        <p:grpSpPr>
          <a:xfrm>
            <a:off x="7086600" y="4318000"/>
            <a:ext cx="2057400" cy="368300"/>
            <a:chOff x="0" y="0"/>
            <a:chExt cx="2057399" cy="368300"/>
          </a:xfrm>
        </p:grpSpPr>
        <p:pic>
          <p:nvPicPr>
            <p:cNvPr id="1124" name="image84.png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861" y="17957"/>
              <a:ext cx="644770" cy="3142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25" name="image85.png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650630" y="0"/>
              <a:ext cx="1406770" cy="3683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126" name="Shape 1126"/>
            <p:cNvSpPr/>
            <p:nvPr/>
          </p:nvSpPr>
          <p:spPr>
            <a:xfrm>
              <a:off x="0" y="26936"/>
              <a:ext cx="1998785" cy="287327"/>
            </a:xfrm>
            <a:prstGeom prst="rect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1128" name="image86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873250" y="3352800"/>
            <a:ext cx="831850" cy="1128713"/>
          </a:xfrm>
          <a:prstGeom prst="rect">
            <a:avLst/>
          </a:prstGeom>
          <a:ln w="12700">
            <a:miter lim="400000"/>
          </a:ln>
        </p:spPr>
      </p:pic>
      <p:sp>
        <p:nvSpPr>
          <p:cNvPr id="1129" name="Shape 1129"/>
          <p:cNvSpPr/>
          <p:nvPr/>
        </p:nvSpPr>
        <p:spPr>
          <a:xfrm>
            <a:off x="1778000" y="2425700"/>
            <a:ext cx="1278953" cy="37084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0000F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r>
              <a:t>Oxygen -16</a:t>
            </a:r>
          </a:p>
        </p:txBody>
      </p:sp>
      <p:sp>
        <p:nvSpPr>
          <p:cNvPr id="1130" name="Shape 1130"/>
          <p:cNvSpPr/>
          <p:nvPr/>
        </p:nvSpPr>
        <p:spPr>
          <a:xfrm>
            <a:off x="1917699" y="1981200"/>
            <a:ext cx="546102" cy="444500"/>
          </a:xfrm>
          <a:prstGeom prst="line">
            <a:avLst/>
          </a:prstGeom>
          <a:ln w="12700">
            <a:solidFill>
              <a:srgbClr val="D30202"/>
            </a:solidFill>
            <a:head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31" name="Shape 1131"/>
          <p:cNvSpPr/>
          <p:nvPr/>
        </p:nvSpPr>
        <p:spPr>
          <a:xfrm>
            <a:off x="1371600" y="1574800"/>
            <a:ext cx="980366" cy="37084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0000F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r>
              <a:t>Isotopes</a:t>
            </a:r>
          </a:p>
        </p:txBody>
      </p:sp>
      <p:sp>
        <p:nvSpPr>
          <p:cNvPr id="1132" name="Shape 1132"/>
          <p:cNvSpPr/>
          <p:nvPr/>
        </p:nvSpPr>
        <p:spPr>
          <a:xfrm flipH="1">
            <a:off x="2895599" y="2857500"/>
            <a:ext cx="1" cy="1498600"/>
          </a:xfrm>
          <a:prstGeom prst="line">
            <a:avLst/>
          </a:prstGeom>
          <a:ln w="12700">
            <a:solidFill>
              <a:srgbClr val="D30202"/>
            </a:solidFill>
            <a:headEnd type="triangle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133" name="image87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3957637" y="1439862"/>
            <a:ext cx="812801" cy="812801"/>
          </a:xfrm>
          <a:prstGeom prst="rect">
            <a:avLst/>
          </a:prstGeom>
          <a:ln w="12700">
            <a:miter lim="400000"/>
          </a:ln>
        </p:spPr>
      </p:pic>
      <p:sp>
        <p:nvSpPr>
          <p:cNvPr id="1134" name="Shape 1134"/>
          <p:cNvSpPr/>
          <p:nvPr/>
        </p:nvSpPr>
        <p:spPr>
          <a:xfrm>
            <a:off x="1409700" y="5816599"/>
            <a:ext cx="1079501" cy="292102"/>
          </a:xfrm>
          <a:prstGeom prst="line">
            <a:avLst/>
          </a:prstGeom>
          <a:ln w="12700">
            <a:solidFill>
              <a:srgbClr val="D30202"/>
            </a:solidFill>
            <a:headEnd type="triangle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135" name="image88.p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279400" y="5419725"/>
            <a:ext cx="969963" cy="269875"/>
          </a:xfrm>
          <a:prstGeom prst="rect">
            <a:avLst/>
          </a:prstGeom>
          <a:ln w="12700">
            <a:miter lim="400000"/>
          </a:ln>
        </p:spPr>
      </p:pic>
      <p:sp>
        <p:nvSpPr>
          <p:cNvPr id="1136" name="Shape 1136"/>
          <p:cNvSpPr/>
          <p:nvPr/>
        </p:nvSpPr>
        <p:spPr>
          <a:xfrm>
            <a:off x="355600" y="5753100"/>
            <a:ext cx="1113381" cy="65024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>
                <a:solidFill>
                  <a:srgbClr val="0000FF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Physical </a:t>
            </a:r>
            <a:endParaRPr sz="2400">
              <a:solidFill>
                <a:srgbClr val="00279F"/>
              </a:solidFill>
            </a:endParaRPr>
          </a:p>
          <a:p>
            <a:pPr>
              <a:defRPr b="1">
                <a:solidFill>
                  <a:srgbClr val="0000FF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sample</a:t>
            </a:r>
          </a:p>
        </p:txBody>
      </p:sp>
      <p:pic>
        <p:nvPicPr>
          <p:cNvPr id="1137" name="image89.png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7569200" y="5033962"/>
            <a:ext cx="1574800" cy="412751"/>
          </a:xfrm>
          <a:prstGeom prst="rect">
            <a:avLst/>
          </a:prstGeom>
          <a:ln w="12700">
            <a:miter lim="400000"/>
          </a:ln>
        </p:spPr>
      </p:pic>
      <p:sp>
        <p:nvSpPr>
          <p:cNvPr id="1138" name="Shape 1138"/>
          <p:cNvSpPr/>
          <p:nvPr/>
        </p:nvSpPr>
        <p:spPr>
          <a:xfrm flipH="1">
            <a:off x="6946899" y="5486399"/>
            <a:ext cx="1181101" cy="596902"/>
          </a:xfrm>
          <a:prstGeom prst="line">
            <a:avLst/>
          </a:prstGeom>
          <a:ln w="12700">
            <a:solidFill>
              <a:srgbClr val="D30202"/>
            </a:solidFill>
            <a:head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39" name="Shape 1139"/>
          <p:cNvSpPr/>
          <p:nvPr/>
        </p:nvSpPr>
        <p:spPr>
          <a:xfrm>
            <a:off x="8572500" y="5524500"/>
            <a:ext cx="0" cy="330200"/>
          </a:xfrm>
          <a:prstGeom prst="line">
            <a:avLst/>
          </a:prstGeom>
          <a:ln w="12700">
            <a:solidFill>
              <a:srgbClr val="D30202"/>
            </a:solidFill>
            <a:headEnd type="triangle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140" name="image90.png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8051800" y="5969000"/>
            <a:ext cx="892175" cy="469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1" name="image91.pdf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7924800" y="1455737"/>
            <a:ext cx="736600" cy="736601"/>
          </a:xfrm>
          <a:prstGeom prst="rect">
            <a:avLst/>
          </a:prstGeom>
          <a:ln w="12700">
            <a:miter lim="400000"/>
          </a:ln>
        </p:spPr>
      </p:pic>
      <p:sp>
        <p:nvSpPr>
          <p:cNvPr id="1142" name="Shape 1142"/>
          <p:cNvSpPr/>
          <p:nvPr/>
        </p:nvSpPr>
        <p:spPr>
          <a:xfrm flipH="1" flipV="1">
            <a:off x="4757737" y="2387599"/>
            <a:ext cx="754063" cy="965202"/>
          </a:xfrm>
          <a:prstGeom prst="line">
            <a:avLst/>
          </a:prstGeom>
          <a:ln w="12700">
            <a:solidFill>
              <a:srgbClr val="D30202"/>
            </a:solidFill>
            <a:head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43" name="Shape 1143"/>
          <p:cNvSpPr/>
          <p:nvPr/>
        </p:nvSpPr>
        <p:spPr>
          <a:xfrm>
            <a:off x="7753350" y="2290763"/>
            <a:ext cx="1431278" cy="6502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>
                <a:solidFill>
                  <a:srgbClr val="0000FF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Springflow </a:t>
            </a:r>
            <a:endParaRPr sz="2400">
              <a:solidFill>
                <a:srgbClr val="00279F"/>
              </a:solidFill>
            </a:endParaRPr>
          </a:p>
          <a:p>
            <a:pPr>
              <a:defRPr b="1">
                <a:solidFill>
                  <a:srgbClr val="0000FF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levels</a:t>
            </a:r>
          </a:p>
        </p:txBody>
      </p:sp>
      <p:sp>
        <p:nvSpPr>
          <p:cNvPr id="1144" name="Shape 1144"/>
          <p:cNvSpPr/>
          <p:nvPr/>
        </p:nvSpPr>
        <p:spPr>
          <a:xfrm>
            <a:off x="4816475" y="1427162"/>
            <a:ext cx="1081681" cy="9296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>
                <a:solidFill>
                  <a:srgbClr val="0000FF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Estimate</a:t>
            </a:r>
            <a:endParaRPr sz="2400">
              <a:solidFill>
                <a:srgbClr val="00279F"/>
              </a:solidFill>
            </a:endParaRPr>
          </a:p>
          <a:p>
            <a:pPr>
              <a:defRPr b="1">
                <a:solidFill>
                  <a:srgbClr val="0000FF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Age of</a:t>
            </a:r>
            <a:endParaRPr sz="2400">
              <a:solidFill>
                <a:srgbClr val="00279F"/>
              </a:solidFill>
            </a:endParaRPr>
          </a:p>
          <a:p>
            <a:pPr>
              <a:defRPr b="1">
                <a:solidFill>
                  <a:srgbClr val="0000FF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Water</a:t>
            </a:r>
          </a:p>
        </p:txBody>
      </p:sp>
      <p:sp>
        <p:nvSpPr>
          <p:cNvPr id="1145" name="Shape 1145"/>
          <p:cNvSpPr>
            <a:spLocks noGrp="1"/>
          </p:cNvSpPr>
          <p:nvPr>
            <p:ph type="sldNum" sz="quarter" idx="4294967295"/>
          </p:nvPr>
        </p:nvSpPr>
        <p:spPr>
          <a:xfrm>
            <a:off x="8779331" y="6558609"/>
            <a:ext cx="294641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132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5251743"/>
      </p:ext>
    </p:extLst>
  </p:cSld>
  <p:clrMapOvr>
    <a:masterClrMapping/>
  </p:clrMapOvr>
  <p:transition spd="slow"/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Shape 1078"/>
          <p:cNvSpPr/>
          <p:nvPr/>
        </p:nvSpPr>
        <p:spPr>
          <a:xfrm>
            <a:off x="139700" y="1397000"/>
            <a:ext cx="5067300" cy="5054600"/>
          </a:xfrm>
          <a:prstGeom prst="rect">
            <a:avLst/>
          </a:prstGeom>
          <a:solidFill>
            <a:srgbClr val="D9D9D9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79" name="Shape 1079"/>
          <p:cNvSpPr>
            <a:spLocks noGrp="1"/>
          </p:cNvSpPr>
          <p:nvPr>
            <p:ph type="title"/>
          </p:nvPr>
        </p:nvSpPr>
        <p:spPr>
          <a:xfrm>
            <a:off x="461963" y="330200"/>
            <a:ext cx="8504237" cy="698500"/>
          </a:xfrm>
          <a:prstGeom prst="rect">
            <a:avLst/>
          </a:prstGeom>
        </p:spPr>
        <p:txBody>
          <a:bodyPr/>
          <a:lstStyle>
            <a:lvl1pPr defTabSz="676655">
              <a:defRPr sz="3404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Interlinked Data and Ontologies on the Web</a:t>
            </a:r>
          </a:p>
        </p:txBody>
      </p:sp>
      <p:pic>
        <p:nvPicPr>
          <p:cNvPr id="1080" name="image6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43200" y="1630363"/>
            <a:ext cx="1358900" cy="13414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1" name="image6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4200" y="2197100"/>
            <a:ext cx="1258888" cy="774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2" name="image69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42900" y="1676400"/>
            <a:ext cx="1763714" cy="317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3" name="image70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49300" y="3213100"/>
            <a:ext cx="1044575" cy="355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4" name="image71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28600" y="3543300"/>
            <a:ext cx="2011364" cy="330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5" name="image72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692400" y="3276600"/>
            <a:ext cx="2286000" cy="495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6" name="image73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76300" y="4945062"/>
            <a:ext cx="1384300" cy="3635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7" name="image74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79400" y="4233862"/>
            <a:ext cx="1738314" cy="427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8" name="image75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3086100" y="4965700"/>
            <a:ext cx="1597025" cy="558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9" name="image76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2628900" y="4146550"/>
            <a:ext cx="2246314" cy="45085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090" name="Table 1090"/>
          <p:cNvGraphicFramePr/>
          <p:nvPr>
            <p:extLst/>
          </p:nvPr>
        </p:nvGraphicFramePr>
        <p:xfrm>
          <a:off x="5575300" y="2286000"/>
          <a:ext cx="3441701" cy="1482724"/>
        </p:xfrm>
        <a:graphic>
          <a:graphicData uri="http://schemas.openxmlformats.org/drawingml/2006/table">
            <a:tbl>
              <a:tblPr firstRow="1" bandRow="1"/>
              <a:tblGrid>
                <a:gridCol w="1199980"/>
                <a:gridCol w="738449"/>
                <a:gridCol w="751636"/>
                <a:gridCol w="751636"/>
              </a:tblGrid>
              <a:tr h="37068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 marL="45700" marR="45700" marT="45700" marB="45700" horzOverflow="overflow"/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 dirty="0">
                          <a:solidFill>
                            <a:schemeClr val="tx1"/>
                          </a:solidFill>
                        </a:rPr>
                        <a:t>2007</a:t>
                      </a:r>
                    </a:p>
                  </a:txBody>
                  <a:tcPr marL="45700" marR="45700" marT="45700" marB="45700" horzOverflow="overflow"/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chemeClr val="tx1"/>
                          </a:solidFill>
                        </a:rPr>
                        <a:t>2011</a:t>
                      </a:r>
                    </a:p>
                  </a:txBody>
                  <a:tcPr marL="45700" marR="45700" marT="45700" marB="45700" horzOverflow="overflow"/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chemeClr val="tx1"/>
                          </a:solidFill>
                        </a:rPr>
                        <a:t>2015</a:t>
                      </a:r>
                    </a:p>
                  </a:txBody>
                  <a:tcPr marL="45700" marR="45700" marT="45700" marB="45700" horzOverflow="overflow"/>
                </a:tc>
              </a:tr>
              <a:tr h="37068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solidFill>
                            <a:schemeClr val="tx1"/>
                          </a:solidFill>
                        </a:rPr>
                        <a:t>Datasets</a:t>
                      </a:r>
                    </a:p>
                  </a:txBody>
                  <a:tcPr marL="45700" marR="45700" marT="45700" marB="4570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solidFill>
                            <a:schemeClr val="tx1"/>
                          </a:solidFill>
                        </a:rPr>
                        <a:t>294</a:t>
                      </a:r>
                    </a:p>
                  </a:txBody>
                  <a:tcPr marL="45700" marR="45700" marT="45700" marB="4570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solidFill>
                            <a:schemeClr val="tx1"/>
                          </a:solidFill>
                        </a:rPr>
                        <a:t>571</a:t>
                      </a:r>
                    </a:p>
                  </a:txBody>
                  <a:tcPr marL="45700" marR="45700" marT="45700" marB="4570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solidFill>
                            <a:schemeClr val="tx1"/>
                          </a:solidFill>
                        </a:rPr>
                        <a:t>3426</a:t>
                      </a:r>
                    </a:p>
                  </a:txBody>
                  <a:tcPr marL="45700" marR="45700" marT="45700" marB="45700" horzOverflow="overflow"/>
                </a:tc>
              </a:tr>
              <a:tr h="37068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solidFill>
                            <a:schemeClr val="tx1"/>
                          </a:solidFill>
                        </a:rPr>
                        <a:t>Triples</a:t>
                      </a:r>
                    </a:p>
                  </a:txBody>
                  <a:tcPr marL="45700" marR="45700" marT="45700" marB="4570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solidFill>
                            <a:schemeClr val="tx1"/>
                          </a:solidFill>
                        </a:rPr>
                        <a:t>2B</a:t>
                      </a:r>
                    </a:p>
                  </a:txBody>
                  <a:tcPr marL="45700" marR="45700" marT="45700" marB="4570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solidFill>
                            <a:schemeClr val="tx1"/>
                          </a:solidFill>
                        </a:rPr>
                        <a:t>31B</a:t>
                      </a:r>
                    </a:p>
                  </a:txBody>
                  <a:tcPr marL="45700" marR="45700" marT="45700" marB="4570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solidFill>
                            <a:schemeClr val="tx1"/>
                          </a:solidFill>
                        </a:rPr>
                        <a:t>85B</a:t>
                      </a:r>
                    </a:p>
                  </a:txBody>
                  <a:tcPr marL="45700" marR="45700" marT="45700" marB="45700" horzOverflow="overflow"/>
                </a:tc>
              </a:tr>
              <a:tr h="37068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solidFill>
                            <a:schemeClr val="tx1"/>
                          </a:solidFill>
                        </a:rPr>
                        <a:t>Cross-refs</a:t>
                      </a:r>
                    </a:p>
                  </a:txBody>
                  <a:tcPr marL="45700" marR="45700" marT="45700" marB="4570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solidFill>
                            <a:schemeClr val="tx1"/>
                          </a:solidFill>
                        </a:rPr>
                        <a:t>2M</a:t>
                      </a:r>
                    </a:p>
                  </a:txBody>
                  <a:tcPr marL="45700" marR="45700" marT="45700" marB="4570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solidFill>
                            <a:schemeClr val="tx1"/>
                          </a:solidFill>
                        </a:rPr>
                        <a:t>500M</a:t>
                      </a:r>
                    </a:p>
                  </a:txBody>
                  <a:tcPr marL="45700" marR="45700" marT="45700" marB="4570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45700" marR="45700" marT="45700" marB="45700" horzOverflow="overflow"/>
                </a:tc>
              </a:tr>
            </a:tbl>
          </a:graphicData>
        </a:graphic>
      </p:graphicFrame>
      <p:sp>
        <p:nvSpPr>
          <p:cNvPr id="1091" name="Shape 1091"/>
          <p:cNvSpPr/>
          <p:nvPr/>
        </p:nvSpPr>
        <p:spPr>
          <a:xfrm>
            <a:off x="5651500" y="4216400"/>
            <a:ext cx="3361914" cy="701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000" b="1">
                <a:solidFill>
                  <a:srgbClr val="00279F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74% of datasets in a weakly</a:t>
            </a:r>
            <a:endParaRPr sz="2400"/>
          </a:p>
          <a:p>
            <a:pPr>
              <a:defRPr sz="2000" b="1">
                <a:solidFill>
                  <a:srgbClr val="00279F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connected component</a:t>
            </a:r>
          </a:p>
        </p:txBody>
      </p:sp>
      <p:sp>
        <p:nvSpPr>
          <p:cNvPr id="1092" name="Shape 1092"/>
          <p:cNvSpPr/>
          <p:nvPr/>
        </p:nvSpPr>
        <p:spPr>
          <a:xfrm>
            <a:off x="5638800" y="5207000"/>
            <a:ext cx="2863662" cy="396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 b="1">
                <a:solidFill>
                  <a:srgbClr val="00279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r>
              <a:t>FOAF: from 27% to 59%</a:t>
            </a:r>
          </a:p>
        </p:txBody>
      </p:sp>
      <p:sp>
        <p:nvSpPr>
          <p:cNvPr id="1093" name="Shape 1093"/>
          <p:cNvSpPr/>
          <p:nvPr/>
        </p:nvSpPr>
        <p:spPr>
          <a:xfrm>
            <a:off x="5651500" y="5664200"/>
            <a:ext cx="2566998" cy="396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 b="1">
                <a:solidFill>
                  <a:srgbClr val="00279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r>
              <a:t>DC: from 31% to 56%</a:t>
            </a:r>
          </a:p>
        </p:txBody>
      </p:sp>
      <p:sp>
        <p:nvSpPr>
          <p:cNvPr id="1094" name="Shape 1094"/>
          <p:cNvSpPr/>
          <p:nvPr/>
        </p:nvSpPr>
        <p:spPr>
          <a:xfrm>
            <a:off x="7137400" y="6177280"/>
            <a:ext cx="1516470" cy="548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400">
                <a:solidFill>
                  <a:srgbClr val="808080"/>
                </a:solidFill>
              </a:defRPr>
            </a:pPr>
            <a:r>
              <a:rPr dirty="0"/>
              <a:t>http://lod-cloud.net</a:t>
            </a:r>
          </a:p>
          <a:p>
            <a:pPr>
              <a:defRPr sz="1400">
                <a:solidFill>
                  <a:srgbClr val="808080"/>
                </a:solidFill>
              </a:defRPr>
            </a:pPr>
            <a:r>
              <a:rPr dirty="0"/>
              <a:t>http://stats.lod2.eu</a:t>
            </a:r>
          </a:p>
        </p:txBody>
      </p:sp>
      <p:pic>
        <p:nvPicPr>
          <p:cNvPr id="1095" name="image77.p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982662" y="5592762"/>
            <a:ext cx="1743076" cy="536576"/>
          </a:xfrm>
          <a:prstGeom prst="rect">
            <a:avLst/>
          </a:prstGeom>
          <a:ln w="12700">
            <a:miter lim="400000"/>
          </a:ln>
        </p:spPr>
      </p:pic>
      <p:sp>
        <p:nvSpPr>
          <p:cNvPr id="1096" name="Shape 1096"/>
          <p:cNvSpPr>
            <a:spLocks noGrp="1"/>
          </p:cNvSpPr>
          <p:nvPr>
            <p:ph type="sldNum" sz="quarter" idx="4294967295"/>
          </p:nvPr>
        </p:nvSpPr>
        <p:spPr>
          <a:xfrm>
            <a:off x="8779331" y="6558609"/>
            <a:ext cx="294641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133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7126231"/>
      </p:ext>
    </p:extLst>
  </p:cSld>
  <p:clrMapOvr>
    <a:masterClrMapping/>
  </p:clrMapOvr>
  <p:transition spd="slow"/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Shape 88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The Semantic Web</a:t>
            </a:r>
            <a:endParaRPr dirty="0"/>
          </a:p>
        </p:txBody>
      </p:sp>
      <p:sp>
        <p:nvSpPr>
          <p:cNvPr id="890" name="Shape 890"/>
          <p:cNvSpPr>
            <a:spLocks noGrp="1"/>
          </p:cNvSpPr>
          <p:nvPr>
            <p:ph type="body" idx="1"/>
          </p:nvPr>
        </p:nvSpPr>
        <p:spPr>
          <a:xfrm>
            <a:off x="739773" y="1586539"/>
            <a:ext cx="7947026" cy="497936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FF"/>
            </a:solidFill>
            <a:round/>
          </a:ln>
        </p:spPr>
        <p:txBody>
          <a:bodyPr/>
          <a:lstStyle/>
          <a:p>
            <a:pPr marL="514350" indent="-514350">
              <a:spcBef>
                <a:spcPts val="600"/>
              </a:spcBef>
              <a:buFontTx/>
              <a:buAutoNum type="arabicPeriod"/>
              <a:defRPr sz="3600"/>
            </a:pPr>
            <a:r>
              <a:rPr lang="en-US" dirty="0" smtClean="0"/>
              <a:t>Example: biomedical knowledge on the Web</a:t>
            </a:r>
          </a:p>
          <a:p>
            <a:pPr marL="514350" indent="-514350">
              <a:spcBef>
                <a:spcPts val="600"/>
              </a:spcBef>
              <a:buFontTx/>
              <a:buAutoNum type="arabicPeriod"/>
              <a:defRPr sz="3600"/>
            </a:pPr>
            <a:r>
              <a:rPr lang="en-US" dirty="0" smtClean="0"/>
              <a:t>Distributed ontologies on the Web</a:t>
            </a:r>
          </a:p>
          <a:p>
            <a:pPr marL="514350" indent="-514350">
              <a:spcBef>
                <a:spcPts val="600"/>
              </a:spcBef>
              <a:buFontTx/>
              <a:buAutoNum type="arabicPeriod"/>
              <a:defRPr sz="3600"/>
            </a:pPr>
            <a:r>
              <a:rPr dirty="0" smtClean="0"/>
              <a:t>RDF</a:t>
            </a:r>
            <a:endParaRPr lang="en-US" dirty="0" smtClean="0"/>
          </a:p>
          <a:p>
            <a:pPr marL="514350" indent="-514350">
              <a:spcBef>
                <a:spcPts val="600"/>
              </a:spcBef>
              <a:buFontTx/>
              <a:buAutoNum type="arabicPeriod"/>
              <a:defRPr sz="3600"/>
            </a:pPr>
            <a:r>
              <a:rPr lang="en-US" dirty="0" smtClean="0"/>
              <a:t>Finding Ontologies on the Web</a:t>
            </a:r>
            <a:endParaRPr dirty="0"/>
          </a:p>
          <a:p>
            <a:pPr marL="514350" indent="-514350">
              <a:spcBef>
                <a:spcPts val="600"/>
              </a:spcBef>
              <a:buFontTx/>
              <a:buAutoNum type="arabicPeriod"/>
              <a:defRPr sz="3600"/>
            </a:pPr>
            <a:r>
              <a:rPr dirty="0"/>
              <a:t>Linked Data on the Web</a:t>
            </a:r>
          </a:p>
        </p:txBody>
      </p:sp>
      <p:sp>
        <p:nvSpPr>
          <p:cNvPr id="891" name="Shape 891"/>
          <p:cNvSpPr>
            <a:spLocks noGrp="1"/>
          </p:cNvSpPr>
          <p:nvPr>
            <p:ph type="sldNum" sz="quarter" idx="4294967295"/>
          </p:nvPr>
        </p:nvSpPr>
        <p:spPr>
          <a:xfrm>
            <a:off x="8779331" y="6558609"/>
            <a:ext cx="294641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134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2134061"/>
      </p:ext>
    </p:extLst>
  </p:cSld>
  <p:clrMapOvr>
    <a:masterClrMapping/>
  </p:clrMapOvr>
  <p:transition spd="slow"/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Metadata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463800"/>
            <a:ext cx="7662864" cy="3314700"/>
          </a:xfrm>
          <a:ln>
            <a:solidFill>
              <a:srgbClr val="0000FF"/>
            </a:solidFill>
          </a:ln>
        </p:spPr>
        <p:txBody>
          <a:bodyPr>
            <a:noAutofit/>
          </a:bodyPr>
          <a:lstStyle/>
          <a:p>
            <a:pPr marL="857250" indent="-857250">
              <a:buAutoNum type="romanUcPeriod"/>
            </a:pPr>
            <a:r>
              <a:rPr lang="en-US" sz="3600" dirty="0" smtClean="0"/>
              <a:t>Semantic metadata</a:t>
            </a:r>
            <a:endParaRPr lang="en-US" sz="3600" dirty="0" smtClean="0"/>
          </a:p>
          <a:p>
            <a:pPr marL="857250" indent="-857250">
              <a:buAutoNum type="romanUcPeriod"/>
            </a:pPr>
            <a:r>
              <a:rPr lang="en-US" sz="3600" dirty="0" smtClean="0"/>
              <a:t>Ontologies</a:t>
            </a:r>
            <a:endParaRPr lang="en-US" sz="3600" dirty="0" smtClean="0"/>
          </a:p>
          <a:p>
            <a:pPr marL="857250" indent="-857250">
              <a:buAutoNum type="romanUcPeriod"/>
            </a:pPr>
            <a:r>
              <a:rPr lang="en-US" sz="3600" dirty="0" smtClean="0"/>
              <a:t>The </a:t>
            </a:r>
            <a:r>
              <a:rPr lang="en-US" sz="3600" dirty="0" smtClean="0"/>
              <a:t>Semantic Web</a:t>
            </a:r>
            <a:endParaRPr lang="en-US" sz="3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135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60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Metadata about Data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M</a:t>
            </a:r>
            <a:r>
              <a:rPr lang="en-US" sz="2400" dirty="0" smtClean="0"/>
              <a:t>ethod/algorithm/codes</a:t>
            </a:r>
          </a:p>
          <a:p>
            <a:r>
              <a:rPr lang="en-US" sz="2400" dirty="0" smtClean="0"/>
              <a:t>Configuration/settings</a:t>
            </a:r>
          </a:p>
          <a:p>
            <a:r>
              <a:rPr lang="en-US" sz="2400" dirty="0" smtClean="0"/>
              <a:t>Attribution</a:t>
            </a:r>
          </a:p>
          <a:p>
            <a:r>
              <a:rPr lang="en-US" sz="2400" dirty="0" smtClean="0"/>
              <a:t>Execution time</a:t>
            </a:r>
          </a:p>
          <a:p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43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3"/>
          <p:cNvSpPr>
            <a:spLocks noGrp="1"/>
          </p:cNvSpPr>
          <p:nvPr>
            <p:ph type="title"/>
          </p:nvPr>
        </p:nvSpPr>
        <p:spPr>
          <a:xfrm>
            <a:off x="457200" y="81498"/>
            <a:ext cx="8229600" cy="1044298"/>
          </a:xfrm>
        </p:spPr>
        <p:txBody>
          <a:bodyPr/>
          <a:lstStyle/>
          <a:p>
            <a:r>
              <a:rPr lang="en-US" sz="4000" dirty="0" smtClean="0">
                <a:solidFill>
                  <a:srgbClr val="FF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Semantic Metadata</a:t>
            </a:r>
            <a:endParaRPr lang="en-US" sz="4000" dirty="0">
              <a:solidFill>
                <a:srgbClr val="FF0000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819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9513"/>
            <a:ext cx="9144000" cy="528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6503784" y="1427492"/>
            <a:ext cx="2183016" cy="1626922"/>
          </a:xfrm>
          <a:prstGeom prst="wedgeRoundRectCallout">
            <a:avLst>
              <a:gd name="adj1" fmla="val -112265"/>
              <a:gd name="adj2" fmla="val -22223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Structured and explicit (machine readable)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5920921" y="5628105"/>
            <a:ext cx="2327396" cy="1082842"/>
          </a:xfrm>
          <a:prstGeom prst="wedgeRoundRectCallout">
            <a:avLst>
              <a:gd name="adj1" fmla="val -86065"/>
              <a:gd name="adj2" fmla="val -174845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Unstructured and not explicit (not machine readable)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40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Uses of Metadata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Facilitate 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reuse</a:t>
            </a:r>
            <a:r>
              <a:rPr lang="en-US" sz="2800" dirty="0"/>
              <a:t> by others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Support </a:t>
            </a:r>
            <a:r>
              <a:rPr lang="en-US" sz="2800" dirty="0" smtClean="0">
                <a:solidFill>
                  <a:srgbClr val="74A510"/>
                </a:solidFill>
              </a:rPr>
              <a:t>queries</a:t>
            </a:r>
            <a:r>
              <a:rPr lang="en-US" sz="2800" dirty="0" smtClean="0"/>
              <a:t> on data repositories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74A510"/>
                </a:solidFill>
              </a:rPr>
              <a:t>Explain </a:t>
            </a:r>
            <a:r>
              <a:rPr lang="en-US" sz="2800" dirty="0" smtClean="0">
                <a:solidFill>
                  <a:srgbClr val="74A510"/>
                </a:solidFill>
              </a:rPr>
              <a:t>a </a:t>
            </a:r>
            <a:r>
              <a:rPr lang="en-US" sz="2800" dirty="0">
                <a:solidFill>
                  <a:srgbClr val="74A510"/>
                </a:solidFill>
              </a:rPr>
              <a:t>data analysis </a:t>
            </a:r>
            <a:r>
              <a:rPr lang="en-US" sz="2800" dirty="0" smtClean="0"/>
              <a:t>by </a:t>
            </a:r>
            <a:r>
              <a:rPr lang="en-US" sz="2800" dirty="0"/>
              <a:t>providing context for the data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Enable </a:t>
            </a:r>
            <a:r>
              <a:rPr lang="en-US" sz="2800" dirty="0" smtClean="0">
                <a:solidFill>
                  <a:srgbClr val="74A510"/>
                </a:solidFill>
              </a:rPr>
              <a:t>automated data integration</a:t>
            </a:r>
            <a:endParaRPr lang="en-US" sz="2800" dirty="0">
              <a:solidFill>
                <a:srgbClr val="74A51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471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Metadata </a:t>
            </a:r>
            <a:r>
              <a:rPr lang="en-US" dirty="0" smtClean="0">
                <a:solidFill>
                  <a:srgbClr val="FF0000"/>
                </a:solidFill>
              </a:rPr>
              <a:t>Vocabulary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Book Antiqua" charset="0"/>
                <a:ea typeface="ＭＳ Ｐゴシック" charset="0"/>
                <a:cs typeface="ＭＳ Ｐゴシック" charset="0"/>
              </a:rPr>
              <a:t>A metadata vocabulary is the set of </a:t>
            </a:r>
            <a:r>
              <a:rPr lang="en-US" sz="2800" dirty="0">
                <a:latin typeface="Book Antiqua" charset="0"/>
                <a:ea typeface="ＭＳ Ｐゴシック" charset="0"/>
                <a:cs typeface="ＭＳ Ｐゴシック" charset="0"/>
              </a:rPr>
              <a:t>the terms used to describe </a:t>
            </a:r>
            <a:r>
              <a:rPr lang="en-US" sz="2800" dirty="0" smtClean="0">
                <a:latin typeface="Book Antiqua" charset="0"/>
                <a:ea typeface="ＭＳ Ｐゴシック" charset="0"/>
                <a:cs typeface="ＭＳ Ｐゴシック" charset="0"/>
              </a:rPr>
              <a:t>metadata</a:t>
            </a:r>
          </a:p>
          <a:p>
            <a:pPr lvl="1"/>
            <a:r>
              <a:rPr lang="en-US" sz="2600" dirty="0" smtClean="0">
                <a:latin typeface="Book Antiqua" charset="0"/>
                <a:ea typeface="ＭＳ Ｐゴシック" charset="0"/>
                <a:cs typeface="ＭＳ Ｐゴシック" charset="0"/>
              </a:rPr>
              <a:t>“Average”</a:t>
            </a:r>
          </a:p>
          <a:p>
            <a:pPr lvl="1"/>
            <a:r>
              <a:rPr lang="en-US" sz="2600" dirty="0" smtClean="0">
                <a:latin typeface="Book Antiqua" charset="0"/>
                <a:ea typeface="ＭＳ Ｐゴシック" charset="0"/>
                <a:cs typeface="ＭＳ Ｐゴシック" charset="0"/>
              </a:rPr>
              <a:t>“Hourly Average”</a:t>
            </a:r>
          </a:p>
          <a:p>
            <a:pPr lvl="1"/>
            <a:r>
              <a:rPr lang="en-US" sz="2600" dirty="0" smtClean="0">
                <a:latin typeface="Book Antiqua" charset="0"/>
                <a:ea typeface="ＭＳ Ｐゴシック" charset="0"/>
                <a:cs typeface="ＭＳ Ｐゴシック" charset="0"/>
              </a:rPr>
              <a:t>“Population Average”</a:t>
            </a:r>
          </a:p>
          <a:p>
            <a:pPr lvl="1"/>
            <a:r>
              <a:rPr lang="en-US" sz="2600" dirty="0" smtClean="0">
                <a:latin typeface="Book Antiqua" charset="0"/>
                <a:ea typeface="ＭＳ Ｐゴシック" charset="0"/>
                <a:cs typeface="ＭＳ Ｐゴシック" charset="0"/>
              </a:rPr>
              <a:t>“Average Age”</a:t>
            </a:r>
            <a:endParaRPr lang="en-US" sz="2600" dirty="0">
              <a:latin typeface="Book Antiqua" charset="0"/>
              <a:ea typeface="ＭＳ Ｐゴシック" charset="0"/>
              <a:cs typeface="ＭＳ Ｐゴシック" charset="0"/>
            </a:endParaRP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0791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42584" y="111760"/>
            <a:ext cx="4330295" cy="4175759"/>
          </a:xfrm>
        </p:spPr>
        <p:txBody>
          <a:bodyPr/>
          <a:lstStyle/>
          <a:p>
            <a:r>
              <a:rPr lang="en-US" dirty="0"/>
              <a:t>A Well-Known </a:t>
            </a:r>
            <a:r>
              <a:rPr lang="en-US" dirty="0" smtClean="0"/>
              <a:t>Metadata </a:t>
            </a:r>
            <a:r>
              <a:rPr lang="en-US" dirty="0"/>
              <a:t>Vocabulary: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The </a:t>
            </a:r>
            <a:r>
              <a:rPr lang="en-US" dirty="0"/>
              <a:t>Dublin </a:t>
            </a:r>
            <a:r>
              <a:rPr lang="en-US" dirty="0" smtClean="0"/>
              <a:t>Core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675" y="6584190"/>
            <a:ext cx="375779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1">
                    <a:lumMod val="50000"/>
                  </a:schemeClr>
                </a:solidFill>
              </a:rPr>
              <a:t>http://</a:t>
            </a:r>
            <a:r>
              <a:rPr lang="en-US" sz="700" dirty="0" err="1">
                <a:solidFill>
                  <a:schemeClr val="bg1">
                    <a:lumMod val="50000"/>
                  </a:schemeClr>
                </a:solidFill>
              </a:rPr>
              <a:t>dublincore.org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</a:rPr>
              <a:t>/documents/</a:t>
            </a:r>
            <a:r>
              <a:rPr lang="en-US" sz="700" dirty="0" err="1">
                <a:solidFill>
                  <a:schemeClr val="bg1">
                    <a:lumMod val="50000"/>
                  </a:schemeClr>
                </a:solidFill>
              </a:rPr>
              <a:t>dcq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en-US" sz="700" dirty="0" err="1">
                <a:solidFill>
                  <a:schemeClr val="bg1">
                    <a:lumMod val="50000"/>
                  </a:schemeClr>
                </a:solidFill>
              </a:rPr>
              <a:t>rdf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</a:rPr>
              <a:t>-xml/</a:t>
            </a:r>
          </a:p>
        </p:txBody>
      </p:sp>
      <p:pic>
        <p:nvPicPr>
          <p:cNvPr id="5" name="Picture Placeholder 4" descr="DublinCore.jp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" r="991"/>
          <a:stretch/>
        </p:blipFill>
        <p:spPr>
          <a:xfrm>
            <a:off x="228600" y="1143000"/>
            <a:ext cx="4267200" cy="4267200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4742584" y="5191760"/>
            <a:ext cx="4202119" cy="110388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From library sciences</a:t>
            </a:r>
          </a:p>
          <a:p>
            <a:endParaRPr lang="en-US" sz="1300" dirty="0"/>
          </a:p>
          <a:p>
            <a:r>
              <a:rPr lang="en-US" sz="1600" dirty="0"/>
              <a:t>http://</a:t>
            </a:r>
            <a:r>
              <a:rPr lang="en-US" sz="1600" dirty="0" err="1"/>
              <a:t>dublincore.org</a:t>
            </a:r>
            <a:r>
              <a:rPr lang="en-US" sz="1600" dirty="0"/>
              <a:t>/documents/</a:t>
            </a:r>
            <a:r>
              <a:rPr lang="en-US" sz="1600" dirty="0" err="1"/>
              <a:t>dcmi</a:t>
            </a:r>
            <a:r>
              <a:rPr lang="en-US" sz="1600" dirty="0"/>
              <a:t>-terms/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31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0" y="85319"/>
            <a:ext cx="9144000" cy="1143000"/>
          </a:xfrm>
        </p:spPr>
        <p:txBody>
          <a:bodyPr/>
          <a:lstStyle/>
          <a:p>
            <a:r>
              <a:rPr lang="en-US" sz="4400" dirty="0" smtClean="0">
                <a:ea typeface="ＭＳ Ｐゴシック" charset="0"/>
                <a:cs typeface="ＭＳ Ｐゴシック" charset="0"/>
              </a:rPr>
              <a:t>A Well-Known Provenance Vocabulary: PROV</a:t>
            </a:r>
            <a:endParaRPr lang="en-US" sz="4400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0" y="6552902"/>
            <a:ext cx="406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http://www.w3.org/TR/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prov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-primer/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867" y="1805685"/>
            <a:ext cx="7112000" cy="439420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 flipH="1" flipV="1">
            <a:off x="1401868" y="4262725"/>
            <a:ext cx="736600" cy="800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5484" y="3948923"/>
            <a:ext cx="2249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Century"/>
                <a:cs typeface="Century"/>
              </a:rPr>
              <a:t>actedOnBehalfOf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3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81666"/>
            <a:ext cx="8229600" cy="597972"/>
          </a:xfrm>
        </p:spPr>
        <p:txBody>
          <a:bodyPr/>
          <a:lstStyle/>
          <a:p>
            <a:r>
              <a:rPr lang="en-US" dirty="0" smtClean="0"/>
              <a:t>Intended Audience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90536" y="2624667"/>
            <a:ext cx="7708369" cy="3951971"/>
          </a:xfrm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6"/>
                </a:solidFill>
              </a:rPr>
              <a:t>Computational thinking</a:t>
            </a:r>
            <a:r>
              <a:rPr lang="en-US" sz="2800" dirty="0" smtClean="0"/>
              <a:t>: a new way to approach problems through computing </a:t>
            </a:r>
          </a:p>
          <a:p>
            <a:pPr lvl="1"/>
            <a:r>
              <a:rPr lang="en-US" sz="2800" dirty="0"/>
              <a:t>A</a:t>
            </a:r>
            <a:r>
              <a:rPr lang="en-US" sz="2800" dirty="0" smtClean="0"/>
              <a:t>bstraction, decomposition, modularity,…</a:t>
            </a:r>
          </a:p>
          <a:p>
            <a:r>
              <a:rPr lang="en-US" sz="2800" b="1" dirty="0" smtClean="0">
                <a:solidFill>
                  <a:srgbClr val="FEA022"/>
                </a:solidFill>
              </a:rPr>
              <a:t>Data science</a:t>
            </a:r>
            <a:r>
              <a:rPr lang="en-US" sz="2800" dirty="0" smtClean="0"/>
              <a:t>: a cross-disciplinary approach to solving data-rich problems</a:t>
            </a:r>
          </a:p>
          <a:p>
            <a:pPr lvl="1"/>
            <a:r>
              <a:rPr lang="en-US" sz="2800" dirty="0" smtClean="0"/>
              <a:t>Machine learning, large-scale computing, semantic metadata, workflows,…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40663" y="1088820"/>
            <a:ext cx="7658243" cy="12003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D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esigned for students with no programming background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who want to have literacy in data and computing to better approach data science projects</a:t>
            </a:r>
          </a:p>
        </p:txBody>
      </p:sp>
    </p:spTree>
    <p:extLst>
      <p:ext uri="{BB962C8B-B14F-4D97-AF65-F5344CB8AC3E}">
        <p14:creationId xmlns:p14="http://schemas.microsoft.com/office/powerpoint/2010/main" val="148722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Metadata Standard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367872"/>
            <a:ext cx="3767328" cy="3669391"/>
          </a:xfrm>
        </p:spPr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2" y="2326106"/>
            <a:ext cx="4052047" cy="4037262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A metadata standard is a vocabulary that is agreed upon by a community and are adopted for structured metadata</a:t>
            </a:r>
          </a:p>
          <a:p>
            <a:r>
              <a:rPr lang="en-US" sz="2800" dirty="0" smtClean="0"/>
              <a:t>A vocabulary is designed based on its broad applicability and how well it supports uses of the metadata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8928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947"/>
            <a:ext cx="8229600" cy="1381194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Domain-Specific Metadata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49799" y="4740428"/>
            <a:ext cx="1521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Musicians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6781444" y="4419599"/>
            <a:ext cx="1732242" cy="2026653"/>
          </a:xfrm>
          <a:prstGeom prst="ellipse">
            <a:avLst/>
          </a:prstGeom>
          <a:noFill/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781444" y="5432926"/>
            <a:ext cx="5605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band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74468" y="5652166"/>
            <a:ext cx="6344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singer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86764" y="5911510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drummer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16627" y="4763612"/>
            <a:ext cx="13359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National</a:t>
            </a:r>
          </a:p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Parks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4759158" y="4638844"/>
            <a:ext cx="1742944" cy="2026653"/>
          </a:xfrm>
          <a:prstGeom prst="ellipse">
            <a:avLst/>
          </a:prstGeom>
          <a:noFill/>
          <a:ln>
            <a:solidFill>
              <a:srgbClr val="D77C0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861640" y="5549686"/>
            <a:ext cx="12490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max elevation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77129" y="6081472"/>
            <a:ext cx="8334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entrance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55533" y="5850671"/>
            <a:ext cx="11468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campground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426987" y="6322409"/>
            <a:ext cx="5309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river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704872" y="4740744"/>
            <a:ext cx="1229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C66FF"/>
                </a:solidFill>
              </a:rPr>
              <a:t>Concert</a:t>
            </a:r>
            <a:endParaRPr lang="en-US" sz="2400" dirty="0">
              <a:solidFill>
                <a:srgbClr val="CC66FF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2339474" y="4638844"/>
            <a:ext cx="2205789" cy="2115185"/>
          </a:xfrm>
          <a:prstGeom prst="ellipse">
            <a:avLst/>
          </a:prstGeom>
          <a:noFill/>
          <a:ln>
            <a:solidFill>
              <a:srgbClr val="CC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559704" y="5344389"/>
            <a:ext cx="13410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C66FF"/>
                </a:solidFill>
              </a:rPr>
              <a:t>a</a:t>
            </a:r>
            <a:r>
              <a:rPr lang="en-US" sz="1400" dirty="0" smtClean="0">
                <a:solidFill>
                  <a:srgbClr val="CC66FF"/>
                </a:solidFill>
              </a:rPr>
              <a:t>dmission time</a:t>
            </a:r>
            <a:endParaRPr lang="en-US" sz="1400" dirty="0">
              <a:solidFill>
                <a:srgbClr val="CC66F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508073" y="6106416"/>
            <a:ext cx="18261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C66FF"/>
                </a:solidFill>
              </a:rPr>
              <a:t>i</a:t>
            </a:r>
            <a:r>
              <a:rPr lang="en-US" sz="1400" dirty="0" smtClean="0">
                <a:solidFill>
                  <a:srgbClr val="CC66FF"/>
                </a:solidFill>
              </a:rPr>
              <a:t>ntermission duration</a:t>
            </a:r>
            <a:endParaRPr lang="en-US" sz="1400" dirty="0">
              <a:solidFill>
                <a:srgbClr val="CC66FF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704872" y="5788223"/>
            <a:ext cx="15076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C66FF"/>
                </a:solidFill>
              </a:rPr>
              <a:t>i</a:t>
            </a:r>
            <a:r>
              <a:rPr lang="en-US" sz="1400" dirty="0" smtClean="0">
                <a:solidFill>
                  <a:srgbClr val="CC66FF"/>
                </a:solidFill>
              </a:rPr>
              <a:t>ntermission time</a:t>
            </a:r>
            <a:endParaRPr lang="en-US" sz="1400" dirty="0">
              <a:solidFill>
                <a:srgbClr val="CC66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6859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87138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Domain-Independent Metadata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20539" y="2506469"/>
            <a:ext cx="1057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C66FF"/>
                </a:solidFill>
              </a:rPr>
              <a:t>Events</a:t>
            </a:r>
            <a:endParaRPr lang="en-US" sz="2400" dirty="0">
              <a:solidFill>
                <a:srgbClr val="CC66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38627" y="2706989"/>
            <a:ext cx="1646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Geography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11173" y="2529628"/>
            <a:ext cx="1663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Authorship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814648" y="2452997"/>
            <a:ext cx="1524000" cy="2026653"/>
          </a:xfrm>
          <a:prstGeom prst="ellipse">
            <a:avLst/>
          </a:prstGeom>
          <a:noFill/>
          <a:ln>
            <a:solidFill>
              <a:srgbClr val="CC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838627" y="2404860"/>
            <a:ext cx="1791190" cy="2026653"/>
          </a:xfrm>
          <a:prstGeom prst="ellipse">
            <a:avLst/>
          </a:prstGeom>
          <a:noFill/>
          <a:ln>
            <a:solidFill>
              <a:srgbClr val="D77C0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942818" y="2208799"/>
            <a:ext cx="1732242" cy="2026653"/>
          </a:xfrm>
          <a:prstGeom prst="ellipse">
            <a:avLst/>
          </a:prstGeom>
          <a:noFill/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978915" y="3198967"/>
            <a:ext cx="9218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CC66FF"/>
                </a:solidFill>
              </a:rPr>
              <a:t>timepoint</a:t>
            </a:r>
            <a:endParaRPr lang="en-US" sz="1400" dirty="0">
              <a:solidFill>
                <a:srgbClr val="CC66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49421" y="3222126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point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83993" y="3068237"/>
            <a:ext cx="6055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name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16272" y="3087311"/>
            <a:ext cx="9284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affiliation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48138" y="3700710"/>
            <a:ext cx="8688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birthdate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05014" y="3620232"/>
            <a:ext cx="4650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line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22430" y="3462799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region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34040" y="3968113"/>
            <a:ext cx="800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location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77791" y="3628543"/>
            <a:ext cx="7605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C66FF"/>
                </a:solidFill>
              </a:rPr>
              <a:t>interval</a:t>
            </a:r>
            <a:endParaRPr lang="en-US" sz="1400" dirty="0">
              <a:solidFill>
                <a:srgbClr val="CC66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16303" y="3927991"/>
            <a:ext cx="506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C66FF"/>
                </a:solidFill>
              </a:rPr>
              <a:t>year</a:t>
            </a:r>
            <a:endParaRPr lang="en-US" sz="1400" dirty="0">
              <a:solidFill>
                <a:srgbClr val="CC66FF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440462" y="3395088"/>
            <a:ext cx="9418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birthplace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4578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0" y="1350211"/>
            <a:ext cx="9144000" cy="550778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045"/>
            <a:ext cx="8229600" cy="1143000"/>
          </a:xfrm>
        </p:spPr>
        <p:txBody>
          <a:bodyPr/>
          <a:lstStyle/>
          <a:p>
            <a:r>
              <a:rPr lang="en-US" dirty="0" smtClean="0"/>
              <a:t>A World of Metadata: </a:t>
            </a:r>
            <a:br>
              <a:rPr lang="en-US" dirty="0" smtClean="0"/>
            </a:br>
            <a:r>
              <a:rPr lang="en-US" dirty="0" smtClean="0"/>
              <a:t>From General to Specific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20539" y="1744493"/>
            <a:ext cx="1057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C66FF"/>
                </a:solidFill>
              </a:rPr>
              <a:t>Events</a:t>
            </a:r>
            <a:endParaRPr lang="en-US" sz="2400" dirty="0">
              <a:solidFill>
                <a:srgbClr val="CC66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38627" y="1945013"/>
            <a:ext cx="1646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Geography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11173" y="1767652"/>
            <a:ext cx="1663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Authorship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814648" y="1691021"/>
            <a:ext cx="1524000" cy="2026653"/>
          </a:xfrm>
          <a:prstGeom prst="ellipse">
            <a:avLst/>
          </a:prstGeom>
          <a:noFill/>
          <a:ln>
            <a:solidFill>
              <a:srgbClr val="CC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838627" y="1642884"/>
            <a:ext cx="1791190" cy="2026653"/>
          </a:xfrm>
          <a:prstGeom prst="ellipse">
            <a:avLst/>
          </a:prstGeom>
          <a:noFill/>
          <a:ln>
            <a:solidFill>
              <a:srgbClr val="D77C0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942818" y="1446823"/>
            <a:ext cx="1732242" cy="2026653"/>
          </a:xfrm>
          <a:prstGeom prst="ellipse">
            <a:avLst/>
          </a:prstGeom>
          <a:noFill/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978915" y="2436991"/>
            <a:ext cx="9218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CC66FF"/>
                </a:solidFill>
              </a:rPr>
              <a:t>timepoint</a:t>
            </a:r>
            <a:endParaRPr lang="en-US" sz="1400" dirty="0">
              <a:solidFill>
                <a:srgbClr val="CC66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49421" y="2460150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point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83993" y="2306261"/>
            <a:ext cx="6055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name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16272" y="2325335"/>
            <a:ext cx="9284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affiliation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48138" y="2938734"/>
            <a:ext cx="8688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birthdate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05014" y="2858256"/>
            <a:ext cx="4650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line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22430" y="2700823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region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34040" y="3206137"/>
            <a:ext cx="800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location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77791" y="2866567"/>
            <a:ext cx="7605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C66FF"/>
                </a:solidFill>
              </a:rPr>
              <a:t>interval</a:t>
            </a:r>
            <a:endParaRPr lang="en-US" sz="1400" dirty="0">
              <a:solidFill>
                <a:srgbClr val="CC66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16303" y="3166015"/>
            <a:ext cx="506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C66FF"/>
                </a:solidFill>
              </a:rPr>
              <a:t>year</a:t>
            </a:r>
            <a:endParaRPr lang="en-US" sz="1400" dirty="0">
              <a:solidFill>
                <a:srgbClr val="CC66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49799" y="4740428"/>
            <a:ext cx="1521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Musicians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6781444" y="4419599"/>
            <a:ext cx="1732242" cy="2026653"/>
          </a:xfrm>
          <a:prstGeom prst="ellipse">
            <a:avLst/>
          </a:prstGeom>
          <a:noFill/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781444" y="5432926"/>
            <a:ext cx="5605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band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74468" y="5652166"/>
            <a:ext cx="6344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singer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86764" y="5911510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drummer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16627" y="4763612"/>
            <a:ext cx="13359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National</a:t>
            </a:r>
          </a:p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Parks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4759158" y="4638844"/>
            <a:ext cx="1742944" cy="2026653"/>
          </a:xfrm>
          <a:prstGeom prst="ellipse">
            <a:avLst/>
          </a:prstGeom>
          <a:noFill/>
          <a:ln>
            <a:solidFill>
              <a:srgbClr val="D77C0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861640" y="5549686"/>
            <a:ext cx="12490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max elevation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77129" y="6081472"/>
            <a:ext cx="8334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entrance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55533" y="5850671"/>
            <a:ext cx="11468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campground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426987" y="6322409"/>
            <a:ext cx="5309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river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704872" y="4740744"/>
            <a:ext cx="1229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C66FF"/>
                </a:solidFill>
              </a:rPr>
              <a:t>Concert</a:t>
            </a:r>
            <a:endParaRPr lang="en-US" sz="2400" dirty="0">
              <a:solidFill>
                <a:srgbClr val="CC66FF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2339474" y="4638844"/>
            <a:ext cx="2205789" cy="2115185"/>
          </a:xfrm>
          <a:prstGeom prst="ellipse">
            <a:avLst/>
          </a:prstGeom>
          <a:noFill/>
          <a:ln>
            <a:solidFill>
              <a:srgbClr val="CC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559704" y="5344389"/>
            <a:ext cx="13410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C66FF"/>
                </a:solidFill>
              </a:rPr>
              <a:t>a</a:t>
            </a:r>
            <a:r>
              <a:rPr lang="en-US" sz="1400" dirty="0" smtClean="0">
                <a:solidFill>
                  <a:srgbClr val="CC66FF"/>
                </a:solidFill>
              </a:rPr>
              <a:t>dmission time</a:t>
            </a:r>
            <a:endParaRPr lang="en-US" sz="1400" dirty="0">
              <a:solidFill>
                <a:srgbClr val="CC66F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508073" y="6106416"/>
            <a:ext cx="18261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C66FF"/>
                </a:solidFill>
              </a:rPr>
              <a:t>i</a:t>
            </a:r>
            <a:r>
              <a:rPr lang="en-US" sz="1400" dirty="0" smtClean="0">
                <a:solidFill>
                  <a:srgbClr val="CC66FF"/>
                </a:solidFill>
              </a:rPr>
              <a:t>ntermission duration</a:t>
            </a:r>
            <a:endParaRPr lang="en-US" sz="1400" dirty="0">
              <a:solidFill>
                <a:srgbClr val="CC66FF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704872" y="5788223"/>
            <a:ext cx="15076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C66FF"/>
                </a:solidFill>
              </a:rPr>
              <a:t>i</a:t>
            </a:r>
            <a:r>
              <a:rPr lang="en-US" sz="1400" dirty="0" smtClean="0">
                <a:solidFill>
                  <a:srgbClr val="CC66FF"/>
                </a:solidFill>
              </a:rPr>
              <a:t>ntermission time</a:t>
            </a:r>
            <a:endParaRPr lang="en-US" sz="1400" dirty="0">
              <a:solidFill>
                <a:srgbClr val="CC66FF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440462" y="2633112"/>
            <a:ext cx="9418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birthplace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448138" y="2938734"/>
            <a:ext cx="8688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birthdate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234040" y="3206137"/>
            <a:ext cx="800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location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216303" y="3166015"/>
            <a:ext cx="506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C66FF"/>
                </a:solidFill>
              </a:rPr>
              <a:t>year</a:t>
            </a:r>
            <a:endParaRPr lang="en-US" sz="1400" dirty="0">
              <a:solidFill>
                <a:srgbClr val="CC66FF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2453707" y="3221804"/>
            <a:ext cx="836728" cy="1105113"/>
          </a:xfrm>
          <a:prstGeom prst="ellipse">
            <a:avLst/>
          </a:prstGeom>
          <a:noFill/>
          <a:ln>
            <a:solidFill>
              <a:srgbClr val="CC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482385" y="3473476"/>
            <a:ext cx="836728" cy="1105113"/>
          </a:xfrm>
          <a:prstGeom prst="ellipse">
            <a:avLst/>
          </a:prstGeom>
          <a:noFill/>
          <a:ln>
            <a:solidFill>
              <a:srgbClr val="CC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944704" y="3073319"/>
            <a:ext cx="836728" cy="1105113"/>
          </a:xfrm>
          <a:prstGeom prst="ellipse">
            <a:avLst/>
          </a:prstGeom>
          <a:noFill/>
          <a:ln>
            <a:solidFill>
              <a:srgbClr val="CC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564155" y="3717674"/>
            <a:ext cx="836728" cy="1105113"/>
          </a:xfrm>
          <a:prstGeom prst="ellipse">
            <a:avLst/>
          </a:prstGeom>
          <a:noFill/>
          <a:ln>
            <a:solidFill>
              <a:srgbClr val="CC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604549" y="3517137"/>
            <a:ext cx="836728" cy="1105113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6066868" y="3116980"/>
            <a:ext cx="836728" cy="1105113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7727256" y="3364737"/>
            <a:ext cx="836728" cy="1105113"/>
          </a:xfrm>
          <a:prstGeom prst="ellipse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8189575" y="2964580"/>
            <a:ext cx="836728" cy="1105113"/>
          </a:xfrm>
          <a:prstGeom prst="ellipse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8180502" y="3988557"/>
            <a:ext cx="836728" cy="1105113"/>
          </a:xfrm>
          <a:prstGeom prst="ellipse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5089064" y="3533871"/>
            <a:ext cx="836728" cy="1105113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147053" y="2085487"/>
            <a:ext cx="11261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More </a:t>
            </a:r>
          </a:p>
          <a:p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general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47053" y="5058622"/>
            <a:ext cx="11490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More </a:t>
            </a:r>
          </a:p>
          <a:p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specific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4" name="Up-Down Arrow 53"/>
          <p:cNvSpPr/>
          <p:nvPr/>
        </p:nvSpPr>
        <p:spPr>
          <a:xfrm>
            <a:off x="1296075" y="1744493"/>
            <a:ext cx="669084" cy="4577916"/>
          </a:xfrm>
          <a:prstGeom prst="upDownArrow">
            <a:avLst>
              <a:gd name="adj1" fmla="val 25403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9235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0" y="1350211"/>
            <a:ext cx="9144000" cy="550778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77" y="24299"/>
            <a:ext cx="8229600" cy="1325912"/>
          </a:xfrm>
        </p:spPr>
        <p:txBody>
          <a:bodyPr/>
          <a:lstStyle/>
          <a:p>
            <a:r>
              <a:rPr lang="en-US" dirty="0" smtClean="0"/>
              <a:t>A World of Metadata:</a:t>
            </a:r>
            <a:br>
              <a:rPr lang="en-US" dirty="0" smtClean="0"/>
            </a:br>
            <a:r>
              <a:rPr lang="en-US" dirty="0" smtClean="0"/>
              <a:t>Interconnections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7053" y="2085487"/>
            <a:ext cx="11261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More </a:t>
            </a:r>
          </a:p>
          <a:p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general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053" y="5058622"/>
            <a:ext cx="11490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More </a:t>
            </a:r>
          </a:p>
          <a:p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specific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20539" y="1744493"/>
            <a:ext cx="1057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C66FF"/>
                </a:solidFill>
              </a:rPr>
              <a:t>Events</a:t>
            </a:r>
            <a:endParaRPr lang="en-US" sz="2400" dirty="0">
              <a:solidFill>
                <a:srgbClr val="CC66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38627" y="1945013"/>
            <a:ext cx="1646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Geography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11173" y="1767652"/>
            <a:ext cx="1663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Authorship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814648" y="1691021"/>
            <a:ext cx="1524000" cy="2026653"/>
          </a:xfrm>
          <a:prstGeom prst="ellipse">
            <a:avLst/>
          </a:prstGeom>
          <a:noFill/>
          <a:ln>
            <a:solidFill>
              <a:srgbClr val="CC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838627" y="1642884"/>
            <a:ext cx="1791190" cy="2026653"/>
          </a:xfrm>
          <a:prstGeom prst="ellipse">
            <a:avLst/>
          </a:prstGeom>
          <a:noFill/>
          <a:ln>
            <a:solidFill>
              <a:srgbClr val="D77C0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942818" y="1446823"/>
            <a:ext cx="1732242" cy="2026653"/>
          </a:xfrm>
          <a:prstGeom prst="ellipse">
            <a:avLst/>
          </a:prstGeom>
          <a:noFill/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978915" y="2436991"/>
            <a:ext cx="9218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CC66FF"/>
                </a:solidFill>
              </a:rPr>
              <a:t>timepoint</a:t>
            </a:r>
            <a:endParaRPr lang="en-US" sz="1400" dirty="0">
              <a:solidFill>
                <a:srgbClr val="CC66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49421" y="2460150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point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83993" y="2306261"/>
            <a:ext cx="6055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name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16272" y="2325335"/>
            <a:ext cx="9284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affiliation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48138" y="2938734"/>
            <a:ext cx="8688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birthdate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05014" y="2858256"/>
            <a:ext cx="4650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line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22430" y="2700823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region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34040" y="3206137"/>
            <a:ext cx="800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location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77791" y="2866567"/>
            <a:ext cx="7605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C66FF"/>
                </a:solidFill>
              </a:rPr>
              <a:t>interval</a:t>
            </a:r>
            <a:endParaRPr lang="en-US" sz="1400" dirty="0">
              <a:solidFill>
                <a:srgbClr val="CC66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16303" y="3166015"/>
            <a:ext cx="506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C66FF"/>
                </a:solidFill>
              </a:rPr>
              <a:t>year</a:t>
            </a:r>
            <a:endParaRPr lang="en-US" sz="1400" dirty="0">
              <a:solidFill>
                <a:srgbClr val="CC66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49799" y="4740428"/>
            <a:ext cx="1521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Musicians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6781444" y="4419599"/>
            <a:ext cx="1732242" cy="2026653"/>
          </a:xfrm>
          <a:prstGeom prst="ellipse">
            <a:avLst/>
          </a:prstGeom>
          <a:noFill/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781444" y="5432926"/>
            <a:ext cx="5605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band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74468" y="5652166"/>
            <a:ext cx="6344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singer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86764" y="5911510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drummer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16627" y="4763612"/>
            <a:ext cx="13359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National</a:t>
            </a:r>
          </a:p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Parks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4759158" y="4638844"/>
            <a:ext cx="1742944" cy="2026653"/>
          </a:xfrm>
          <a:prstGeom prst="ellipse">
            <a:avLst/>
          </a:prstGeom>
          <a:noFill/>
          <a:ln>
            <a:solidFill>
              <a:srgbClr val="D77C0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861640" y="5549686"/>
            <a:ext cx="12490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max elevation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77129" y="6081472"/>
            <a:ext cx="8334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entrance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55533" y="5850671"/>
            <a:ext cx="11468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campground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426987" y="6322409"/>
            <a:ext cx="5309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river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704872" y="4740744"/>
            <a:ext cx="1229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C66FF"/>
                </a:solidFill>
              </a:rPr>
              <a:t>Concert</a:t>
            </a:r>
            <a:endParaRPr lang="en-US" sz="2400" dirty="0">
              <a:solidFill>
                <a:srgbClr val="CC66FF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2339474" y="4638844"/>
            <a:ext cx="2205789" cy="2115185"/>
          </a:xfrm>
          <a:prstGeom prst="ellipse">
            <a:avLst/>
          </a:prstGeom>
          <a:noFill/>
          <a:ln>
            <a:solidFill>
              <a:srgbClr val="CC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559704" y="5344389"/>
            <a:ext cx="13410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C66FF"/>
                </a:solidFill>
              </a:rPr>
              <a:t>a</a:t>
            </a:r>
            <a:r>
              <a:rPr lang="en-US" sz="1400" dirty="0" smtClean="0">
                <a:solidFill>
                  <a:srgbClr val="CC66FF"/>
                </a:solidFill>
              </a:rPr>
              <a:t>dmission time</a:t>
            </a:r>
            <a:endParaRPr lang="en-US" sz="1400" dirty="0">
              <a:solidFill>
                <a:srgbClr val="CC66F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508073" y="6106416"/>
            <a:ext cx="18261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C66FF"/>
                </a:solidFill>
              </a:rPr>
              <a:t>i</a:t>
            </a:r>
            <a:r>
              <a:rPr lang="en-US" sz="1400" dirty="0" smtClean="0">
                <a:solidFill>
                  <a:srgbClr val="CC66FF"/>
                </a:solidFill>
              </a:rPr>
              <a:t>ntermission duration</a:t>
            </a:r>
            <a:endParaRPr lang="en-US" sz="1400" dirty="0">
              <a:solidFill>
                <a:srgbClr val="CC66FF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704872" y="5788223"/>
            <a:ext cx="15076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C66FF"/>
                </a:solidFill>
              </a:rPr>
              <a:t>i</a:t>
            </a:r>
            <a:r>
              <a:rPr lang="en-US" sz="1400" dirty="0" smtClean="0">
                <a:solidFill>
                  <a:srgbClr val="CC66FF"/>
                </a:solidFill>
              </a:rPr>
              <a:t>ntermission time</a:t>
            </a:r>
            <a:endParaRPr lang="en-US" sz="1400" dirty="0">
              <a:solidFill>
                <a:srgbClr val="CC66FF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2453707" y="3221804"/>
            <a:ext cx="836728" cy="1105113"/>
          </a:xfrm>
          <a:prstGeom prst="ellipse">
            <a:avLst/>
          </a:prstGeom>
          <a:noFill/>
          <a:ln>
            <a:solidFill>
              <a:srgbClr val="CC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482385" y="3473476"/>
            <a:ext cx="836728" cy="1105113"/>
          </a:xfrm>
          <a:prstGeom prst="ellipse">
            <a:avLst/>
          </a:prstGeom>
          <a:noFill/>
          <a:ln>
            <a:solidFill>
              <a:srgbClr val="CC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944704" y="3073319"/>
            <a:ext cx="836728" cy="1105113"/>
          </a:xfrm>
          <a:prstGeom prst="ellipse">
            <a:avLst/>
          </a:prstGeom>
          <a:noFill/>
          <a:ln>
            <a:solidFill>
              <a:srgbClr val="CC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935631" y="4097296"/>
            <a:ext cx="836728" cy="1105113"/>
          </a:xfrm>
          <a:prstGeom prst="ellipse">
            <a:avLst/>
          </a:prstGeom>
          <a:noFill/>
          <a:ln>
            <a:solidFill>
              <a:srgbClr val="CC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564155" y="3717674"/>
            <a:ext cx="836728" cy="1105113"/>
          </a:xfrm>
          <a:prstGeom prst="ellipse">
            <a:avLst/>
          </a:prstGeom>
          <a:noFill/>
          <a:ln>
            <a:solidFill>
              <a:srgbClr val="CC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604549" y="3517137"/>
            <a:ext cx="836728" cy="1105113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6066868" y="3116980"/>
            <a:ext cx="836728" cy="1105113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6057795" y="4140957"/>
            <a:ext cx="836728" cy="1105113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7727256" y="3364737"/>
            <a:ext cx="836728" cy="1105113"/>
          </a:xfrm>
          <a:prstGeom prst="ellipse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8189575" y="2964580"/>
            <a:ext cx="836728" cy="1105113"/>
          </a:xfrm>
          <a:prstGeom prst="ellipse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8180502" y="3988557"/>
            <a:ext cx="836728" cy="1105113"/>
          </a:xfrm>
          <a:prstGeom prst="ellipse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089064" y="3533871"/>
            <a:ext cx="836728" cy="1105113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>
            <a:stCxn id="13" idx="3"/>
          </p:cNvCxnSpPr>
          <p:nvPr/>
        </p:nvCxnSpPr>
        <p:spPr>
          <a:xfrm>
            <a:off x="3900749" y="2590880"/>
            <a:ext cx="3526005" cy="52046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7440462" y="2633112"/>
            <a:ext cx="9418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birthplace</a:t>
            </a:r>
            <a:endParaRPr lang="en-US" sz="1400" dirty="0">
              <a:solidFill>
                <a:srgbClr val="0000FF"/>
              </a:solidFill>
            </a:endParaRPr>
          </a:p>
        </p:txBody>
      </p:sp>
      <p:cxnSp>
        <p:nvCxnSpPr>
          <p:cNvPr id="59" name="Straight Connector 58"/>
          <p:cNvCxnSpPr>
            <a:endCxn id="56" idx="1"/>
          </p:cNvCxnSpPr>
          <p:nvPr/>
        </p:nvCxnSpPr>
        <p:spPr>
          <a:xfrm flipV="1">
            <a:off x="5722430" y="2787001"/>
            <a:ext cx="1718032" cy="49281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2564155" y="2767927"/>
            <a:ext cx="456384" cy="25764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endCxn id="37" idx="3"/>
          </p:cNvCxnSpPr>
          <p:nvPr/>
        </p:nvCxnSpPr>
        <p:spPr>
          <a:xfrm>
            <a:off x="3900749" y="3116980"/>
            <a:ext cx="433465" cy="314332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19" idx="2"/>
          </p:cNvCxnSpPr>
          <p:nvPr/>
        </p:nvCxnSpPr>
        <p:spPr>
          <a:xfrm>
            <a:off x="6058420" y="3008600"/>
            <a:ext cx="192571" cy="287949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14" idx="1"/>
          </p:cNvCxnSpPr>
          <p:nvPr/>
        </p:nvCxnSpPr>
        <p:spPr>
          <a:xfrm>
            <a:off x="4949421" y="2614039"/>
            <a:ext cx="123993" cy="36052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Up-Down Arrow 2"/>
          <p:cNvSpPr/>
          <p:nvPr/>
        </p:nvSpPr>
        <p:spPr>
          <a:xfrm>
            <a:off x="1296075" y="1744493"/>
            <a:ext cx="669084" cy="4577916"/>
          </a:xfrm>
          <a:prstGeom prst="upDownArrow">
            <a:avLst>
              <a:gd name="adj1" fmla="val 25403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996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Representing Metadata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00526" y="2379580"/>
            <a:ext cx="4023895" cy="4211052"/>
          </a:xfrm>
          <a:ln>
            <a:solidFill>
              <a:srgbClr val="74A510"/>
            </a:solidFill>
          </a:ln>
        </p:spPr>
        <p:txBody>
          <a:bodyPr>
            <a:noAutofit/>
          </a:bodyPr>
          <a:lstStyle/>
          <a:p>
            <a:r>
              <a:rPr lang="en-US" sz="2400" dirty="0" smtClean="0"/>
              <a:t>Metadata captures knowledge about objects in the domain of interest</a:t>
            </a:r>
          </a:p>
          <a:p>
            <a:pPr lvl="1"/>
            <a:r>
              <a:rPr lang="en-US" sz="2400" dirty="0" smtClean="0"/>
              <a:t>Sensors</a:t>
            </a:r>
          </a:p>
          <a:p>
            <a:pPr lvl="1"/>
            <a:r>
              <a:rPr lang="en-US" sz="2400" dirty="0" smtClean="0"/>
              <a:t>People</a:t>
            </a:r>
          </a:p>
          <a:p>
            <a:pPr lvl="1"/>
            <a:r>
              <a:rPr lang="en-US" sz="2400" dirty="0" smtClean="0"/>
              <a:t>Locations</a:t>
            </a:r>
          </a:p>
          <a:p>
            <a:pPr lvl="1"/>
            <a:r>
              <a:rPr lang="en-US" sz="2400" dirty="0" smtClean="0"/>
              <a:t>Communications</a:t>
            </a:r>
          </a:p>
          <a:p>
            <a:pPr lvl="1"/>
            <a:r>
              <a:rPr lang="en-US" sz="2400" dirty="0" smtClean="0"/>
              <a:t>Events</a:t>
            </a:r>
          </a:p>
          <a:p>
            <a:pPr lvl="1"/>
            <a:r>
              <a:rPr lang="en-US" sz="2400" dirty="0" smtClean="0"/>
              <a:t>…</a:t>
            </a:r>
          </a:p>
          <a:p>
            <a:pPr lvl="1"/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98737" y="2379580"/>
            <a:ext cx="4088063" cy="4211051"/>
          </a:xfrm>
          <a:ln>
            <a:solidFill>
              <a:srgbClr val="74A510"/>
            </a:solidFill>
          </a:ln>
        </p:spPr>
        <p:txBody>
          <a:bodyPr>
            <a:normAutofit/>
          </a:bodyPr>
          <a:lstStyle/>
          <a:p>
            <a:r>
              <a:rPr lang="en-US" sz="2400" dirty="0" smtClean="0"/>
              <a:t>It is important to learn computational concepts for </a:t>
            </a:r>
            <a:r>
              <a:rPr lang="en-US" sz="2400" u="sng" dirty="0" smtClean="0"/>
              <a:t>knowledge representation</a:t>
            </a:r>
          </a:p>
          <a:p>
            <a:r>
              <a:rPr lang="en-US" sz="2400" dirty="0" smtClean="0"/>
              <a:t>These representations are key to communicate important expertise to collaborating data scientists and computer scientists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7158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Basic Introduction to Knowledge Representation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0488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Knowledge Representation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9775" y="2272631"/>
            <a:ext cx="7662864" cy="4304631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Knowledge</a:t>
            </a:r>
            <a:r>
              <a:rPr lang="en-US" sz="2400" dirty="0" smtClean="0"/>
              <a:t> is a set of beliefs held by an agent that determine its behavior</a:t>
            </a:r>
          </a:p>
          <a:p>
            <a:pPr lvl="1"/>
            <a:r>
              <a:rPr lang="en-US" sz="2400" dirty="0" smtClean="0"/>
              <a:t>I know two major events that took place in 1492</a:t>
            </a:r>
          </a:p>
          <a:p>
            <a:pPr lvl="1"/>
            <a:r>
              <a:rPr lang="en-US" sz="2400" dirty="0" smtClean="0"/>
              <a:t>My cat knows where to find her food</a:t>
            </a:r>
          </a:p>
          <a:p>
            <a:pPr lvl="1"/>
            <a:r>
              <a:rPr lang="en-US" sz="2400" dirty="0" err="1" smtClean="0"/>
              <a:t>Siri</a:t>
            </a:r>
            <a:r>
              <a:rPr lang="en-US" sz="2400" dirty="0" smtClean="0"/>
              <a:t> knows who won the </a:t>
            </a:r>
            <a:r>
              <a:rPr lang="en-US" sz="2400" dirty="0" err="1" smtClean="0"/>
              <a:t>Superbowl</a:t>
            </a:r>
            <a:endParaRPr lang="en-US" sz="2400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Knowledge representation </a:t>
            </a:r>
            <a:r>
              <a:rPr lang="en-US" sz="2400" dirty="0" smtClean="0"/>
              <a:t>is a field of artificial intelligence devoted to developing and implementing computer languages to capture knowledge </a:t>
            </a:r>
          </a:p>
          <a:p>
            <a:pPr lvl="1"/>
            <a:r>
              <a:rPr lang="en-US" sz="2400" dirty="0" smtClean="0"/>
              <a:t>AI, logic, philosophy, 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0358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0930"/>
            <a:ext cx="8229600" cy="924859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Meta-Knowledge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94105" y="1082563"/>
            <a:ext cx="4213887" cy="762000"/>
          </a:xfrm>
          <a:solidFill>
            <a:schemeClr val="bg1"/>
          </a:solidFill>
          <a:ln>
            <a:solidFill>
              <a:srgbClr val="74A510"/>
            </a:solidFill>
          </a:ln>
        </p:spPr>
        <p:txBody>
          <a:bodyPr/>
          <a:lstStyle/>
          <a:p>
            <a:r>
              <a:rPr lang="en-US" sz="3200" dirty="0" smtClean="0"/>
              <a:t>Knowledge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94105" y="2098851"/>
            <a:ext cx="4213887" cy="4706788"/>
          </a:xfrm>
          <a:solidFill>
            <a:srgbClr val="FFFFFF"/>
          </a:solidFill>
          <a:ln>
            <a:solidFill>
              <a:srgbClr val="74A510"/>
            </a:solidFill>
          </a:ln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/>
              <a:t>Objects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My car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Their properties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My car is blue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Events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I parked my car this morning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Abstract processes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Every Tuesday I drive to campus and teach a class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…</a:t>
            </a:r>
          </a:p>
          <a:p>
            <a:pPr>
              <a:lnSpc>
                <a:spcPct val="80000"/>
              </a:lnSpc>
            </a:pPr>
            <a:endParaRPr lang="en-US" sz="2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912305" y="1082563"/>
            <a:ext cx="3937589" cy="762000"/>
          </a:xfrm>
          <a:solidFill>
            <a:schemeClr val="bg1"/>
          </a:solidFill>
          <a:ln>
            <a:solidFill>
              <a:srgbClr val="74A510"/>
            </a:solidFill>
          </a:ln>
        </p:spPr>
        <p:txBody>
          <a:bodyPr/>
          <a:lstStyle/>
          <a:p>
            <a:r>
              <a:rPr lang="en-US" sz="3200" dirty="0" smtClean="0"/>
              <a:t>Meta-Knowledge</a:t>
            </a:r>
            <a:endParaRPr lang="en-US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912305" y="2098851"/>
            <a:ext cx="3937589" cy="4706788"/>
          </a:xfrm>
          <a:solidFill>
            <a:srgbClr val="FFFFFF"/>
          </a:solidFill>
          <a:ln>
            <a:solidFill>
              <a:srgbClr val="74A510"/>
            </a:solidFill>
          </a:ln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/>
              <a:t>Uncertainty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I suspect B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I am confident that </a:t>
            </a:r>
            <a:r>
              <a:rPr lang="en-US" sz="2400" dirty="0" smtClean="0"/>
              <a:t>B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Attitude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He hopes that B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They regret that B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Intentions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I’d like to go to the beach, but I will study instead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7185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0930"/>
            <a:ext cx="8229600" cy="924859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Descriptive Knowledge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94105" y="1082563"/>
            <a:ext cx="4213887" cy="762000"/>
          </a:xfrm>
          <a:solidFill>
            <a:schemeClr val="bg1"/>
          </a:solidFill>
          <a:ln>
            <a:solidFill>
              <a:srgbClr val="74A510"/>
            </a:solidFill>
          </a:ln>
        </p:spPr>
        <p:txBody>
          <a:bodyPr/>
          <a:lstStyle/>
          <a:p>
            <a:r>
              <a:rPr lang="en-US" sz="3600" dirty="0" smtClean="0"/>
              <a:t>Descriptive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94105" y="2098851"/>
            <a:ext cx="4213887" cy="4706788"/>
          </a:xfrm>
          <a:solidFill>
            <a:srgbClr val="FFFFFF"/>
          </a:solidFill>
          <a:ln>
            <a:solidFill>
              <a:srgbClr val="74A510"/>
            </a:solidFill>
          </a:ln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Classes</a:t>
            </a:r>
            <a:r>
              <a:rPr lang="en-US" sz="2400" dirty="0" smtClean="0"/>
              <a:t> (types) of objects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Bicycles, tricycles,…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Instances</a:t>
            </a:r>
            <a:r>
              <a:rPr lang="en-US" sz="2400" dirty="0" smtClean="0"/>
              <a:t> of those classes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My bicycle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Property types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Spouse, sibling (brother, sister)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Property values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All spouses are people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Constraints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Bicycles have 2 wheels</a:t>
            </a:r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endParaRPr lang="en-US" sz="2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912305" y="1082563"/>
            <a:ext cx="3937589" cy="762000"/>
          </a:xfrm>
          <a:solidFill>
            <a:schemeClr val="bg1"/>
          </a:solidFill>
          <a:ln>
            <a:solidFill>
              <a:srgbClr val="74A510"/>
            </a:solidFill>
          </a:ln>
        </p:spPr>
        <p:txBody>
          <a:bodyPr/>
          <a:lstStyle/>
          <a:p>
            <a:r>
              <a:rPr lang="en-US" sz="3600" dirty="0" smtClean="0"/>
              <a:t>Procedural</a:t>
            </a:r>
            <a:endParaRPr lang="en-US" sz="36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912305" y="2098851"/>
            <a:ext cx="3937589" cy="4706788"/>
          </a:xfrm>
          <a:solidFill>
            <a:srgbClr val="FFFFFF"/>
          </a:solidFill>
          <a:ln>
            <a:solidFill>
              <a:srgbClr val="74A510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en-US" sz="2400" dirty="0" smtClean="0"/>
              <a:t>Abstractions</a:t>
            </a:r>
          </a:p>
          <a:p>
            <a:pPr lvl="1"/>
            <a:r>
              <a:rPr lang="en-US" sz="2400" dirty="0" smtClean="0"/>
              <a:t>I’ll go to the airport (by car, bus, or taxi)</a:t>
            </a:r>
          </a:p>
          <a:p>
            <a:r>
              <a:rPr lang="en-US" sz="2400" dirty="0" smtClean="0"/>
              <a:t>Sequences</a:t>
            </a:r>
          </a:p>
          <a:p>
            <a:pPr lvl="1"/>
            <a:r>
              <a:rPr lang="en-US" sz="2400" dirty="0" smtClean="0"/>
              <a:t>First you wash, then you rinse</a:t>
            </a:r>
          </a:p>
          <a:p>
            <a:r>
              <a:rPr lang="en-US" sz="2400" dirty="0" smtClean="0"/>
              <a:t>Complex orderings</a:t>
            </a:r>
          </a:p>
          <a:p>
            <a:pPr lvl="1"/>
            <a:r>
              <a:rPr lang="en-US" sz="2400" dirty="0" smtClean="0"/>
              <a:t>Once you turn left on Sunset you may find parking on the left or on the right but don’t park in the street</a:t>
            </a:r>
          </a:p>
          <a:p>
            <a:r>
              <a:rPr lang="en-US" sz="2400" dirty="0" smtClean="0"/>
              <a:t>Resources</a:t>
            </a:r>
          </a:p>
          <a:p>
            <a:pPr lvl="1"/>
            <a:r>
              <a:rPr lang="en-US" sz="2400" dirty="0" smtClean="0"/>
              <a:t>To open the canister, use a sharp object</a:t>
            </a:r>
          </a:p>
        </p:txBody>
      </p:sp>
      <p:sp>
        <p:nvSpPr>
          <p:cNvPr id="2" name="Rounded Rectangular Callout 1"/>
          <p:cNvSpPr/>
          <p:nvPr/>
        </p:nvSpPr>
        <p:spPr>
          <a:xfrm>
            <a:off x="173789" y="93578"/>
            <a:ext cx="935790" cy="855579"/>
          </a:xfrm>
          <a:prstGeom prst="wedgeRoundRectCallout">
            <a:avLst>
              <a:gd name="adj1" fmla="val 50596"/>
              <a:gd name="adj2" fmla="val 93230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Our focus</a:t>
            </a:r>
            <a:endParaRPr lang="en-US" sz="2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938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rgbClr val="FFF964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2829" y="115471"/>
            <a:ext cx="6201039" cy="1020152"/>
          </a:xfrm>
          <a:noFill/>
        </p:spPr>
        <p:txBody>
          <a:bodyPr/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These materials are released under a CC-BY License 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19846" y="1628121"/>
            <a:ext cx="6729686" cy="2682705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en-US" sz="1400" u="sng" dirty="0">
                <a:solidFill>
                  <a:srgbClr val="465466"/>
                </a:solidFill>
              </a:rPr>
              <a:t>You are free to</a:t>
            </a:r>
            <a:r>
              <a:rPr lang="en-US" sz="1400" u="sng" dirty="0" smtClean="0">
                <a:solidFill>
                  <a:srgbClr val="465466"/>
                </a:solidFill>
              </a:rPr>
              <a:t>:</a:t>
            </a:r>
            <a:endParaRPr lang="en-US" sz="1400" u="sng" dirty="0">
              <a:solidFill>
                <a:srgbClr val="465466"/>
              </a:solidFill>
            </a:endParaRPr>
          </a:p>
          <a:p>
            <a:pPr marL="349250" lvl="1" indent="0">
              <a:spcBef>
                <a:spcPts val="300"/>
              </a:spcBef>
              <a:buNone/>
            </a:pPr>
            <a:r>
              <a:rPr lang="en-US" sz="1400" b="1" dirty="0">
                <a:solidFill>
                  <a:srgbClr val="465466"/>
                </a:solidFill>
              </a:rPr>
              <a:t>Share</a:t>
            </a:r>
            <a:r>
              <a:rPr lang="en-US" sz="1400" dirty="0">
                <a:solidFill>
                  <a:srgbClr val="465466"/>
                </a:solidFill>
              </a:rPr>
              <a:t> — copy and redistribute the material in any medium or format</a:t>
            </a:r>
          </a:p>
          <a:p>
            <a:pPr marL="349250" lvl="1" indent="0">
              <a:spcBef>
                <a:spcPts val="300"/>
              </a:spcBef>
              <a:buNone/>
            </a:pPr>
            <a:r>
              <a:rPr lang="en-US" sz="1400" b="1" dirty="0">
                <a:solidFill>
                  <a:srgbClr val="465466"/>
                </a:solidFill>
              </a:rPr>
              <a:t>Adapt</a:t>
            </a:r>
            <a:r>
              <a:rPr lang="en-US" sz="1400" dirty="0">
                <a:solidFill>
                  <a:srgbClr val="465466"/>
                </a:solidFill>
              </a:rPr>
              <a:t> — remix, transform, and build upon the material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400" dirty="0">
                <a:solidFill>
                  <a:srgbClr val="465466"/>
                </a:solidFill>
              </a:rPr>
              <a:t>for any purpose, even commercially.</a:t>
            </a:r>
          </a:p>
          <a:p>
            <a:pPr marL="0" indent="0">
              <a:spcBef>
                <a:spcPts val="300"/>
              </a:spcBef>
              <a:buNone/>
            </a:pPr>
            <a:endParaRPr lang="en-US" sz="800" dirty="0">
              <a:solidFill>
                <a:srgbClr val="465466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en-US" sz="1400" dirty="0">
                <a:solidFill>
                  <a:srgbClr val="465466"/>
                </a:solidFill>
              </a:rPr>
              <a:t>The licensor cannot revoke these freedoms as long as you follow the license terms.</a:t>
            </a:r>
          </a:p>
          <a:p>
            <a:pPr marL="0" indent="0">
              <a:spcBef>
                <a:spcPts val="300"/>
              </a:spcBef>
              <a:buNone/>
            </a:pPr>
            <a:endParaRPr lang="en-US" sz="800" dirty="0">
              <a:solidFill>
                <a:srgbClr val="465466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en-US" sz="1400" u="sng" dirty="0">
                <a:solidFill>
                  <a:srgbClr val="465466"/>
                </a:solidFill>
              </a:rPr>
              <a:t>Under the following terms: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400" dirty="0" smtClean="0">
                <a:solidFill>
                  <a:srgbClr val="465466"/>
                </a:solidFill>
              </a:rPr>
              <a:t>      </a:t>
            </a:r>
            <a:r>
              <a:rPr lang="en-US" sz="1400" b="1" dirty="0" smtClean="0">
                <a:solidFill>
                  <a:srgbClr val="465466"/>
                </a:solidFill>
              </a:rPr>
              <a:t>Attribution</a:t>
            </a:r>
            <a:r>
              <a:rPr lang="en-US" sz="1400" dirty="0" smtClean="0">
                <a:solidFill>
                  <a:srgbClr val="465466"/>
                </a:solidFill>
              </a:rPr>
              <a:t> </a:t>
            </a:r>
            <a:r>
              <a:rPr lang="en-US" sz="1400" dirty="0">
                <a:solidFill>
                  <a:srgbClr val="465466"/>
                </a:solidFill>
              </a:rPr>
              <a:t>— You must give appropriate credit, provide a link to the license, </a:t>
            </a:r>
            <a:endParaRPr lang="en-US" sz="1400" dirty="0" smtClean="0">
              <a:solidFill>
                <a:srgbClr val="465466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en-US" sz="1400" dirty="0" smtClean="0">
                <a:solidFill>
                  <a:srgbClr val="465466"/>
                </a:solidFill>
              </a:rPr>
              <a:t>      and </a:t>
            </a:r>
            <a:r>
              <a:rPr lang="en-US" sz="1400" dirty="0">
                <a:solidFill>
                  <a:srgbClr val="465466"/>
                </a:solidFill>
              </a:rPr>
              <a:t>indicate if changes were made. You may do so in any reasonable manner</a:t>
            </a:r>
            <a:r>
              <a:rPr lang="en-US" sz="1400" dirty="0" smtClean="0">
                <a:solidFill>
                  <a:srgbClr val="465466"/>
                </a:solidFill>
              </a:rPr>
              <a:t>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400" dirty="0">
                <a:solidFill>
                  <a:srgbClr val="465466"/>
                </a:solidFill>
              </a:rPr>
              <a:t> </a:t>
            </a:r>
            <a:r>
              <a:rPr lang="en-US" sz="1400" dirty="0" smtClean="0">
                <a:solidFill>
                  <a:srgbClr val="465466"/>
                </a:solidFill>
              </a:rPr>
              <a:t>     </a:t>
            </a:r>
            <a:r>
              <a:rPr lang="en-US" sz="1400" dirty="0">
                <a:solidFill>
                  <a:srgbClr val="465466"/>
                </a:solidFill>
              </a:rPr>
              <a:t>but not in any way that suggests the licensor endorses you or your use</a:t>
            </a:r>
            <a:r>
              <a:rPr lang="en-US" sz="1400" dirty="0" smtClean="0">
                <a:solidFill>
                  <a:srgbClr val="465466"/>
                </a:solidFill>
              </a:rPr>
              <a:t>.</a:t>
            </a:r>
            <a:endParaRPr lang="en-US" sz="1400" dirty="0">
              <a:solidFill>
                <a:srgbClr val="465466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79" y="115471"/>
            <a:ext cx="2893728" cy="102015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221" y="1182522"/>
            <a:ext cx="32120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465466"/>
                </a:solidFill>
              </a:rPr>
              <a:t>https://</a:t>
            </a:r>
            <a:r>
              <a:rPr lang="en-US" sz="1100" b="1" dirty="0" err="1">
                <a:solidFill>
                  <a:srgbClr val="465466"/>
                </a:solidFill>
              </a:rPr>
              <a:t>creativecommons.org</a:t>
            </a:r>
            <a:r>
              <a:rPr lang="en-US" sz="1100" b="1" dirty="0">
                <a:solidFill>
                  <a:srgbClr val="465466"/>
                </a:solidFill>
              </a:rPr>
              <a:t>/licenses/by/2.0/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4080" y="4604023"/>
            <a:ext cx="8939788" cy="707886"/>
          </a:xfrm>
          <a:prstGeom prst="rect">
            <a:avLst/>
          </a:prstGeom>
          <a:noFill/>
          <a:ln w="57150" cmpd="sng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465466"/>
                </a:solidFill>
              </a:rPr>
              <a:t>Please credit as: Gil</a:t>
            </a:r>
            <a:r>
              <a:rPr lang="en-US" sz="2000" b="1" dirty="0">
                <a:solidFill>
                  <a:srgbClr val="465466"/>
                </a:solidFill>
              </a:rPr>
              <a:t>, </a:t>
            </a:r>
            <a:r>
              <a:rPr lang="en-US" sz="2000" b="1" dirty="0" smtClean="0">
                <a:solidFill>
                  <a:srgbClr val="465466"/>
                </a:solidFill>
              </a:rPr>
              <a:t>Yolanda (Ed.) Introduction to Computational Thinking and Data Science.  Available from http://www.datascience4all.org</a:t>
            </a:r>
            <a:endParaRPr lang="en-US" sz="2000" b="1" dirty="0">
              <a:solidFill>
                <a:srgbClr val="46546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080" y="5502497"/>
            <a:ext cx="8939788" cy="707886"/>
          </a:xfrm>
          <a:prstGeom prst="rect">
            <a:avLst/>
          </a:prstGeom>
          <a:noFill/>
          <a:ln w="57150" cmpd="sng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465466"/>
                </a:solidFill>
              </a:rPr>
              <a:t>If you use an individual slide, please place the following at the bottom: “Credit: http://www.datascience4all.org/”</a:t>
            </a:r>
            <a:endParaRPr lang="en-US" sz="2000" b="1" dirty="0">
              <a:solidFill>
                <a:srgbClr val="46546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079" y="6368658"/>
            <a:ext cx="8939788" cy="400110"/>
          </a:xfrm>
          <a:prstGeom prst="rect">
            <a:avLst/>
          </a:prstGeom>
          <a:noFill/>
          <a:ln w="57150" cmpd="sng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465466"/>
                </a:solidFill>
              </a:rPr>
              <a:t>A</a:t>
            </a:r>
            <a:r>
              <a:rPr lang="en-US" sz="2000" b="1" dirty="0" smtClean="0">
                <a:solidFill>
                  <a:srgbClr val="465466"/>
                </a:solidFill>
              </a:rPr>
              <a:t>s editors of these materials, we welcome your feedback and contributions.</a:t>
            </a:r>
            <a:endParaRPr lang="en-US" sz="2000" b="1" dirty="0">
              <a:solidFill>
                <a:srgbClr val="465466"/>
              </a:solidFill>
            </a:endParaRPr>
          </a:p>
        </p:txBody>
      </p:sp>
      <p:sp>
        <p:nvSpPr>
          <p:cNvPr id="15" name="Content Placeholder 7"/>
          <p:cNvSpPr txBox="1">
            <a:spLocks/>
          </p:cNvSpPr>
          <p:nvPr/>
        </p:nvSpPr>
        <p:spPr>
          <a:xfrm>
            <a:off x="7131097" y="1998133"/>
            <a:ext cx="1911117" cy="2196187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" charset="2"/>
              <a:buChar char="u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charset="2"/>
              <a:buChar char="u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charset="2"/>
              <a:buChar char="u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charset="2"/>
              <a:buChar char="u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charset="2"/>
              <a:buChar char="u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charset="2"/>
              <a:buChar char="u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charset="2"/>
              <a:buChar char="u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charset="2"/>
              <a:buChar char="u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charset="2"/>
              <a:buChar char="u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buFont typeface="Wingdings" charset="2"/>
              <a:buNone/>
            </a:pPr>
            <a:r>
              <a:rPr lang="en-US" sz="1800" i="1" dirty="0">
                <a:solidFill>
                  <a:srgbClr val="465466"/>
                </a:solidFill>
              </a:rPr>
              <a:t>A</a:t>
            </a:r>
            <a:r>
              <a:rPr lang="en-US" sz="1800" i="1" dirty="0" smtClean="0">
                <a:solidFill>
                  <a:srgbClr val="465466"/>
                </a:solidFill>
              </a:rPr>
              <a:t>rtwork taken from other sources is acknowledged where it appears.</a:t>
            </a:r>
          </a:p>
          <a:p>
            <a:pPr marL="0" indent="0">
              <a:spcBef>
                <a:spcPts val="300"/>
              </a:spcBef>
              <a:buFont typeface="Wingdings" charset="2"/>
              <a:buNone/>
            </a:pPr>
            <a:r>
              <a:rPr lang="en-US" sz="1800" i="1" dirty="0" smtClean="0">
                <a:solidFill>
                  <a:srgbClr val="465466"/>
                </a:solidFill>
              </a:rPr>
              <a:t>Artwork that is not acknowledged is by the author.</a:t>
            </a:r>
            <a:endParaRPr lang="en-US" sz="1800" i="1" dirty="0">
              <a:solidFill>
                <a:srgbClr val="4654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5325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Knowledge Bases and Reasoning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2732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Knowledge Base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312875" y="2312736"/>
            <a:ext cx="2817754" cy="4170947"/>
          </a:xfrm>
          <a:ln>
            <a:solidFill>
              <a:srgbClr val="74A510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Symbols</a:t>
            </a:r>
            <a:r>
              <a:rPr lang="en-US" sz="2800" dirty="0" smtClean="0"/>
              <a:t> are labels that can be used to refer to entities in the world</a:t>
            </a:r>
          </a:p>
          <a:p>
            <a:r>
              <a:rPr lang="en-US" sz="2800" dirty="0" smtClean="0"/>
              <a:t>Several symbols may exist for the same object</a:t>
            </a:r>
          </a:p>
          <a:p>
            <a:pPr lvl="1"/>
            <a:r>
              <a:rPr lang="en-US" sz="2800" dirty="0" smtClean="0"/>
              <a:t>7, VII</a:t>
            </a:r>
          </a:p>
          <a:p>
            <a:pPr lvl="1"/>
            <a:r>
              <a:rPr lang="en-US" sz="2800" dirty="0" smtClean="0"/>
              <a:t>Beijing, Peking,</a:t>
            </a:r>
          </a:p>
          <a:p>
            <a:pPr lvl="1"/>
            <a:endParaRPr lang="en-US" sz="2800" dirty="0" smtClean="0"/>
          </a:p>
          <a:p>
            <a:pPr lvl="1"/>
            <a:endParaRPr lang="en-US" sz="28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3331168" y="2312736"/>
            <a:ext cx="5598937" cy="4170947"/>
          </a:xfrm>
          <a:ln>
            <a:solidFill>
              <a:srgbClr val="74A510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en-US" sz="2800" dirty="0" smtClean="0"/>
              <a:t>A </a:t>
            </a:r>
            <a:r>
              <a:rPr lang="en-US" sz="2800" dirty="0" smtClean="0">
                <a:solidFill>
                  <a:srgbClr val="FF0000"/>
                </a:solidFill>
              </a:rPr>
              <a:t>knowledge representation language </a:t>
            </a:r>
            <a:r>
              <a:rPr lang="en-US" sz="2800" dirty="0" smtClean="0"/>
              <a:t>specifies </a:t>
            </a:r>
          </a:p>
          <a:p>
            <a:pPr lvl="1"/>
            <a:r>
              <a:rPr lang="en-US" sz="2800" dirty="0" smtClean="0"/>
              <a:t>A notation for how to use symbols to represent beliefs</a:t>
            </a:r>
          </a:p>
          <a:p>
            <a:pPr lvl="1"/>
            <a:r>
              <a:rPr lang="en-US" sz="2800" dirty="0" smtClean="0"/>
              <a:t>An algorithm and associated rules for how to use symbols to do reasoning</a:t>
            </a:r>
          </a:p>
          <a:p>
            <a:r>
              <a:rPr lang="en-US" sz="2800" dirty="0" smtClean="0"/>
              <a:t>An example of a knowledge representation language is first-order logic</a:t>
            </a:r>
          </a:p>
          <a:p>
            <a:r>
              <a:rPr lang="en-US" sz="2800" dirty="0" smtClean="0"/>
              <a:t>A </a:t>
            </a:r>
            <a:r>
              <a:rPr lang="en-US" sz="2800" dirty="0" smtClean="0">
                <a:solidFill>
                  <a:srgbClr val="FF0000"/>
                </a:solidFill>
              </a:rPr>
              <a:t>knowledge base </a:t>
            </a:r>
            <a:r>
              <a:rPr lang="en-US" sz="2800" dirty="0" smtClean="0"/>
              <a:t>is a set of beliefs expressed in a knowledge representation language and used by a system to generate its behavior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281" y="5295899"/>
            <a:ext cx="749300" cy="3175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9380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Knowledge Systems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6256" y="2299368"/>
            <a:ext cx="3767328" cy="4224421"/>
          </a:xfrm>
          <a:ln>
            <a:solidFill>
              <a:srgbClr val="74A510"/>
            </a:solidFill>
          </a:ln>
        </p:spPr>
        <p:txBody>
          <a:bodyPr>
            <a:normAutofit/>
          </a:bodyPr>
          <a:lstStyle/>
          <a:p>
            <a:r>
              <a:rPr lang="en-US" sz="2800" dirty="0" smtClean="0"/>
              <a:t>Knowledge systems contain a knowledge base of beliefs that is used to generate their behavior</a:t>
            </a:r>
          </a:p>
          <a:p>
            <a:r>
              <a:rPr lang="en-US" sz="2800" dirty="0" smtClean="0"/>
              <a:t>Their behavior changes when new beliefs are added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2" y="2299368"/>
            <a:ext cx="4241879" cy="4224421"/>
          </a:xfrm>
          <a:ln>
            <a:solidFill>
              <a:srgbClr val="74A510"/>
            </a:solidFill>
          </a:ln>
        </p:spPr>
        <p:txBody>
          <a:bodyPr>
            <a:noAutofit/>
          </a:bodyPr>
          <a:lstStyle/>
          <a:p>
            <a:r>
              <a:rPr lang="en-US" sz="2800" dirty="0"/>
              <a:t>If they exhibit wrong behaviors, beliefs can be changed to fix them</a:t>
            </a:r>
          </a:p>
          <a:p>
            <a:r>
              <a:rPr lang="en-US" sz="2800" dirty="0" smtClean="0"/>
              <a:t>They can generate an explanation (or proof) about how their behavior results from using logical inference over their beliefs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9346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Reasoning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64" y="2377728"/>
            <a:ext cx="3767328" cy="3905429"/>
          </a:xfrm>
          <a:ln>
            <a:solidFill>
              <a:srgbClr val="74A510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Reasoning</a:t>
            </a:r>
            <a:r>
              <a:rPr lang="en-US" sz="2800" dirty="0" smtClean="0"/>
              <a:t> is done over symbols much like calculations are done over numbers</a:t>
            </a:r>
          </a:p>
          <a:p>
            <a:r>
              <a:rPr lang="en-US" sz="2800" dirty="0" smtClean="0"/>
              <a:t>Reasoning uses a </a:t>
            </a:r>
            <a:r>
              <a:rPr lang="en-US" sz="2800" dirty="0" smtClean="0">
                <a:solidFill>
                  <a:srgbClr val="FF0000"/>
                </a:solidFill>
              </a:rPr>
              <a:t>logic system to do inference</a:t>
            </a:r>
            <a:r>
              <a:rPr lang="en-US" sz="2800" dirty="0" smtClean="0"/>
              <a:t>: a system of general logic rules to deduce new beliefs from initial beliefs in a knowledge base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51684" y="2406316"/>
            <a:ext cx="4398211" cy="3876841"/>
          </a:xfrm>
          <a:ln>
            <a:solidFill>
              <a:srgbClr val="74A510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Natural deduction is an example of a logic system</a:t>
            </a:r>
          </a:p>
          <a:p>
            <a:pPr lvl="1"/>
            <a:r>
              <a:rPr lang="en-US" sz="2800" dirty="0" smtClean="0"/>
              <a:t>“modus ponens” is a rule in natural deduction</a:t>
            </a:r>
          </a:p>
          <a:p>
            <a:pPr lvl="2"/>
            <a:r>
              <a:rPr lang="en-US" sz="2800" dirty="0" smtClean="0"/>
              <a:t>If I believe that “if A then B”, and A is true, then I can deduce that B must be true</a:t>
            </a:r>
          </a:p>
          <a:p>
            <a:pPr lvl="1"/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1598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Knowledge Representation</a:t>
            </a:r>
          </a:p>
        </p:txBody>
      </p:sp>
      <p:grpSp>
        <p:nvGrpSpPr>
          <p:cNvPr id="431" name="Group 431"/>
          <p:cNvGrpSpPr/>
          <p:nvPr/>
        </p:nvGrpSpPr>
        <p:grpSpPr>
          <a:xfrm>
            <a:off x="3968749" y="3298825"/>
            <a:ext cx="1798640" cy="461964"/>
            <a:chOff x="0" y="0"/>
            <a:chExt cx="1798638" cy="461963"/>
          </a:xfrm>
        </p:grpSpPr>
        <p:sp>
          <p:nvSpPr>
            <p:cNvPr id="429" name="Shape 429"/>
            <p:cNvSpPr/>
            <p:nvPr/>
          </p:nvSpPr>
          <p:spPr>
            <a:xfrm>
              <a:off x="-1" y="0"/>
              <a:ext cx="1798640" cy="461964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430" name="Shape 430"/>
            <p:cNvSpPr/>
            <p:nvPr/>
          </p:nvSpPr>
          <p:spPr>
            <a:xfrm>
              <a:off x="171475" y="34131"/>
              <a:ext cx="1455688" cy="393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4450" tIns="44450" rIns="44450" bIns="44450" numCol="1" anchor="ctr">
              <a:spAutoFit/>
            </a:bodyPr>
            <a:lstStyle>
              <a:lvl1pPr algn="ctr">
                <a:defRPr sz="2000"/>
              </a:lvl1pPr>
            </a:lstStyle>
            <a:p>
              <a:r>
                <a:t>measurement</a:t>
              </a:r>
            </a:p>
          </p:txBody>
        </p:sp>
      </p:grpSp>
      <p:grpSp>
        <p:nvGrpSpPr>
          <p:cNvPr id="434" name="Group 434"/>
          <p:cNvGrpSpPr/>
          <p:nvPr/>
        </p:nvGrpSpPr>
        <p:grpSpPr>
          <a:xfrm>
            <a:off x="7675563" y="3013075"/>
            <a:ext cx="1292227" cy="461964"/>
            <a:chOff x="0" y="0"/>
            <a:chExt cx="1292226" cy="461963"/>
          </a:xfrm>
        </p:grpSpPr>
        <p:sp>
          <p:nvSpPr>
            <p:cNvPr id="432" name="Shape 432"/>
            <p:cNvSpPr/>
            <p:nvPr/>
          </p:nvSpPr>
          <p:spPr>
            <a:xfrm>
              <a:off x="-1" y="0"/>
              <a:ext cx="1292228" cy="461964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433" name="Shape 433"/>
            <p:cNvSpPr/>
            <p:nvPr/>
          </p:nvSpPr>
          <p:spPr>
            <a:xfrm>
              <a:off x="207367" y="34131"/>
              <a:ext cx="877491" cy="393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4450" tIns="44450" rIns="44450" bIns="44450" numCol="1" anchor="ctr">
              <a:spAutoFit/>
            </a:bodyPr>
            <a:lstStyle>
              <a:lvl1pPr algn="ctr">
                <a:defRPr sz="2000"/>
              </a:lvl1pPr>
            </a:lstStyle>
            <a:p>
              <a:r>
                <a:t>number</a:t>
              </a:r>
            </a:p>
          </p:txBody>
        </p:sp>
      </p:grpSp>
      <p:grpSp>
        <p:nvGrpSpPr>
          <p:cNvPr id="437" name="Group 437"/>
          <p:cNvGrpSpPr/>
          <p:nvPr/>
        </p:nvGrpSpPr>
        <p:grpSpPr>
          <a:xfrm>
            <a:off x="7862888" y="3619500"/>
            <a:ext cx="1036639" cy="461964"/>
            <a:chOff x="0" y="0"/>
            <a:chExt cx="1036637" cy="461963"/>
          </a:xfrm>
        </p:grpSpPr>
        <p:sp>
          <p:nvSpPr>
            <p:cNvPr id="435" name="Shape 435"/>
            <p:cNvSpPr/>
            <p:nvPr/>
          </p:nvSpPr>
          <p:spPr>
            <a:xfrm>
              <a:off x="0" y="0"/>
              <a:ext cx="1036638" cy="461964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436" name="Shape 436"/>
            <p:cNvSpPr/>
            <p:nvPr/>
          </p:nvSpPr>
          <p:spPr>
            <a:xfrm>
              <a:off x="269949" y="34131"/>
              <a:ext cx="496739" cy="393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4450" tIns="44450" rIns="44450" bIns="44450" numCol="1" anchor="ctr">
              <a:spAutoFit/>
            </a:bodyPr>
            <a:lstStyle>
              <a:lvl1pPr algn="ctr">
                <a:defRPr sz="2000"/>
              </a:lvl1pPr>
            </a:lstStyle>
            <a:p>
              <a:r>
                <a:t>unit</a:t>
              </a:r>
            </a:p>
          </p:txBody>
        </p:sp>
      </p:grpSp>
      <p:grpSp>
        <p:nvGrpSpPr>
          <p:cNvPr id="440" name="Group 440"/>
          <p:cNvGrpSpPr/>
          <p:nvPr/>
        </p:nvGrpSpPr>
        <p:grpSpPr>
          <a:xfrm>
            <a:off x="6965949" y="4332287"/>
            <a:ext cx="1798640" cy="461963"/>
            <a:chOff x="0" y="0"/>
            <a:chExt cx="1798638" cy="461962"/>
          </a:xfrm>
        </p:grpSpPr>
        <p:sp>
          <p:nvSpPr>
            <p:cNvPr id="438" name="Shape 438"/>
            <p:cNvSpPr/>
            <p:nvPr/>
          </p:nvSpPr>
          <p:spPr>
            <a:xfrm>
              <a:off x="-1" y="-1"/>
              <a:ext cx="1798640" cy="461964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439" name="Shape 439"/>
            <p:cNvSpPr/>
            <p:nvPr/>
          </p:nvSpPr>
          <p:spPr>
            <a:xfrm>
              <a:off x="192559" y="34130"/>
              <a:ext cx="1413520" cy="393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4450" tIns="44450" rIns="44450" bIns="44450" numCol="1" anchor="ctr">
              <a:spAutoFit/>
            </a:bodyPr>
            <a:lstStyle>
              <a:lvl1pPr algn="ctr">
                <a:defRPr sz="2000"/>
              </a:lvl1pPr>
            </a:lstStyle>
            <a:p>
              <a:r>
                <a:t>distance-unit</a:t>
              </a:r>
            </a:p>
          </p:txBody>
        </p:sp>
      </p:grpSp>
      <p:grpSp>
        <p:nvGrpSpPr>
          <p:cNvPr id="443" name="Group 443"/>
          <p:cNvGrpSpPr/>
          <p:nvPr/>
        </p:nvGrpSpPr>
        <p:grpSpPr>
          <a:xfrm>
            <a:off x="6831013" y="4959350"/>
            <a:ext cx="1798637" cy="461964"/>
            <a:chOff x="0" y="0"/>
            <a:chExt cx="1798635" cy="461963"/>
          </a:xfrm>
        </p:grpSpPr>
        <p:sp>
          <p:nvSpPr>
            <p:cNvPr id="441" name="Shape 441"/>
            <p:cNvSpPr/>
            <p:nvPr/>
          </p:nvSpPr>
          <p:spPr>
            <a:xfrm>
              <a:off x="0" y="0"/>
              <a:ext cx="1798636" cy="461964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442" name="Shape 442"/>
            <p:cNvSpPr/>
            <p:nvPr/>
          </p:nvSpPr>
          <p:spPr>
            <a:xfrm>
              <a:off x="622795" y="34131"/>
              <a:ext cx="553046" cy="393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4450" tIns="44450" rIns="44450" bIns="44450" numCol="1" anchor="ctr">
              <a:spAutoFit/>
            </a:bodyPr>
            <a:lstStyle>
              <a:lvl1pPr algn="ctr">
                <a:defRPr sz="2000"/>
              </a:lvl1pPr>
            </a:lstStyle>
            <a:p>
              <a:r>
                <a:t>mile</a:t>
              </a:r>
            </a:p>
          </p:txBody>
        </p:sp>
      </p:grpSp>
      <p:sp>
        <p:nvSpPr>
          <p:cNvPr id="444" name="Shape 444"/>
          <p:cNvSpPr/>
          <p:nvPr/>
        </p:nvSpPr>
        <p:spPr>
          <a:xfrm>
            <a:off x="4778375" y="4859337"/>
            <a:ext cx="904330" cy="406401"/>
          </a:xfrm>
          <a:prstGeom prst="rect">
            <a:avLst/>
          </a:prstGeom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450" tIns="44450" rIns="44450" bIns="44450">
            <a:spAutoFit/>
          </a:bodyPr>
          <a:lstStyle>
            <a:lvl1pPr>
              <a:defRPr sz="2000"/>
            </a:lvl1pPr>
          </a:lstStyle>
          <a:p>
            <a:r>
              <a:t>55-mile</a:t>
            </a:r>
          </a:p>
        </p:txBody>
      </p:sp>
      <p:sp>
        <p:nvSpPr>
          <p:cNvPr id="445" name="Shape 445"/>
          <p:cNvSpPr/>
          <p:nvPr/>
        </p:nvSpPr>
        <p:spPr>
          <a:xfrm flipV="1">
            <a:off x="6999288" y="3243263"/>
            <a:ext cx="630238" cy="33338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46" name="Shape 446"/>
          <p:cNvSpPr/>
          <p:nvPr/>
        </p:nvSpPr>
        <p:spPr>
          <a:xfrm>
            <a:off x="7186613" y="3605212"/>
            <a:ext cx="663576" cy="173038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47" name="Shape 447"/>
          <p:cNvSpPr/>
          <p:nvPr/>
        </p:nvSpPr>
        <p:spPr>
          <a:xfrm flipH="1">
            <a:off x="7975599" y="4113212"/>
            <a:ext cx="269876" cy="173038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48" name="Shape 448"/>
          <p:cNvSpPr/>
          <p:nvPr/>
        </p:nvSpPr>
        <p:spPr>
          <a:xfrm flipH="1">
            <a:off x="7585075" y="4824412"/>
            <a:ext cx="322264" cy="13970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49" name="Shape 449"/>
          <p:cNvSpPr/>
          <p:nvPr/>
        </p:nvSpPr>
        <p:spPr>
          <a:xfrm>
            <a:off x="6207125" y="4578350"/>
            <a:ext cx="355600" cy="39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450" tIns="44450" rIns="44450" bIns="44450">
            <a:spAutoFit/>
          </a:bodyPr>
          <a:lstStyle>
            <a:lvl1pPr>
              <a:defRPr sz="2000"/>
            </a:lvl1pPr>
          </a:lstStyle>
          <a:p>
            <a:r>
              <a:t>55</a:t>
            </a:r>
          </a:p>
        </p:txBody>
      </p:sp>
      <p:sp>
        <p:nvSpPr>
          <p:cNvPr id="450" name="Shape 450"/>
          <p:cNvSpPr/>
          <p:nvPr/>
        </p:nvSpPr>
        <p:spPr>
          <a:xfrm flipV="1">
            <a:off x="5864224" y="4800600"/>
            <a:ext cx="309564" cy="134939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51" name="Shape 451"/>
          <p:cNvSpPr/>
          <p:nvPr/>
        </p:nvSpPr>
        <p:spPr>
          <a:xfrm>
            <a:off x="5881687" y="5129212"/>
            <a:ext cx="968376" cy="53976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454" name="Group 454"/>
          <p:cNvGrpSpPr/>
          <p:nvPr/>
        </p:nvGrpSpPr>
        <p:grpSpPr>
          <a:xfrm>
            <a:off x="4662487" y="3952081"/>
            <a:ext cx="1900237" cy="698501"/>
            <a:chOff x="0" y="0"/>
            <a:chExt cx="1900235" cy="698500"/>
          </a:xfrm>
        </p:grpSpPr>
        <p:sp>
          <p:nvSpPr>
            <p:cNvPr id="452" name="Shape 452"/>
            <p:cNvSpPr/>
            <p:nvPr/>
          </p:nvSpPr>
          <p:spPr>
            <a:xfrm>
              <a:off x="0" y="59531"/>
              <a:ext cx="1900236" cy="579439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453" name="Shape 453"/>
            <p:cNvSpPr/>
            <p:nvPr/>
          </p:nvSpPr>
          <p:spPr>
            <a:xfrm>
              <a:off x="409177" y="0"/>
              <a:ext cx="1081882" cy="698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4450" tIns="44450" rIns="44450" bIns="44450" numCol="1" anchor="ctr">
              <a:spAutoFit/>
            </a:bodyPr>
            <a:lstStyle/>
            <a:p>
              <a:pPr algn="ctr">
                <a:defRPr sz="2000"/>
              </a:pPr>
              <a:r>
                <a:t>distance-</a:t>
              </a:r>
            </a:p>
            <a:p>
              <a:pPr algn="ctr">
                <a:defRPr sz="2000"/>
              </a:pPr>
              <a:r>
                <a:t>value</a:t>
              </a:r>
            </a:p>
          </p:txBody>
        </p:sp>
      </p:grpSp>
      <p:grpSp>
        <p:nvGrpSpPr>
          <p:cNvPr id="457" name="Group 457"/>
          <p:cNvGrpSpPr/>
          <p:nvPr/>
        </p:nvGrpSpPr>
        <p:grpSpPr>
          <a:xfrm>
            <a:off x="6184899" y="3232150"/>
            <a:ext cx="1020766" cy="461964"/>
            <a:chOff x="0" y="0"/>
            <a:chExt cx="1020764" cy="461963"/>
          </a:xfrm>
        </p:grpSpPr>
        <p:sp>
          <p:nvSpPr>
            <p:cNvPr id="455" name="Shape 455"/>
            <p:cNvSpPr/>
            <p:nvPr/>
          </p:nvSpPr>
          <p:spPr>
            <a:xfrm>
              <a:off x="-1" y="0"/>
              <a:ext cx="1020766" cy="461964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456" name="Shape 456"/>
            <p:cNvSpPr/>
            <p:nvPr/>
          </p:nvSpPr>
          <p:spPr>
            <a:xfrm>
              <a:off x="184559" y="34131"/>
              <a:ext cx="651645" cy="393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4450" tIns="44450" rIns="44450" bIns="44450" numCol="1" anchor="ctr">
              <a:spAutoFit/>
            </a:bodyPr>
            <a:lstStyle>
              <a:lvl1pPr algn="ctr">
                <a:defRPr sz="2000"/>
              </a:lvl1pPr>
            </a:lstStyle>
            <a:p>
              <a:r>
                <a:t>value</a:t>
              </a:r>
            </a:p>
          </p:txBody>
        </p:sp>
      </p:grpSp>
      <p:sp>
        <p:nvSpPr>
          <p:cNvPr id="458" name="Shape 458"/>
          <p:cNvSpPr/>
          <p:nvPr/>
        </p:nvSpPr>
        <p:spPr>
          <a:xfrm>
            <a:off x="5780087" y="3462337"/>
            <a:ext cx="409576" cy="1588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59" name="Shape 459"/>
          <p:cNvSpPr/>
          <p:nvPr/>
        </p:nvSpPr>
        <p:spPr>
          <a:xfrm>
            <a:off x="6575425" y="4418012"/>
            <a:ext cx="411164" cy="106363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60" name="Shape 460"/>
          <p:cNvSpPr/>
          <p:nvPr/>
        </p:nvSpPr>
        <p:spPr>
          <a:xfrm flipH="1">
            <a:off x="6027737" y="3708400"/>
            <a:ext cx="439738" cy="32385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61" name="Shape 461"/>
          <p:cNvSpPr/>
          <p:nvPr/>
        </p:nvSpPr>
        <p:spPr>
          <a:xfrm>
            <a:off x="3413125" y="3606800"/>
            <a:ext cx="161927" cy="127000"/>
          </a:xfrm>
          <a:prstGeom prst="ellipse">
            <a:avLst/>
          </a:prstGeom>
          <a:ln w="254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62" name="Shape 462"/>
          <p:cNvSpPr/>
          <p:nvPr/>
        </p:nvSpPr>
        <p:spPr>
          <a:xfrm>
            <a:off x="3516312" y="3578225"/>
            <a:ext cx="296863" cy="177800"/>
          </a:xfrm>
          <a:prstGeom prst="ellipse">
            <a:avLst/>
          </a:prstGeom>
          <a:ln w="254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63" name="Shape 463"/>
          <p:cNvSpPr/>
          <p:nvPr/>
        </p:nvSpPr>
        <p:spPr>
          <a:xfrm>
            <a:off x="3876675" y="2717800"/>
            <a:ext cx="5148263" cy="3098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263" y="2589"/>
                </a:moveTo>
                <a:lnTo>
                  <a:pt x="1918" y="2943"/>
                </a:lnTo>
                <a:lnTo>
                  <a:pt x="1918" y="3419"/>
                </a:lnTo>
                <a:lnTo>
                  <a:pt x="1705" y="3187"/>
                </a:lnTo>
                <a:lnTo>
                  <a:pt x="1492" y="3187"/>
                </a:lnTo>
                <a:lnTo>
                  <a:pt x="1352" y="3065"/>
                </a:lnTo>
                <a:lnTo>
                  <a:pt x="786" y="3065"/>
                </a:lnTo>
                <a:lnTo>
                  <a:pt x="639" y="3187"/>
                </a:lnTo>
                <a:lnTo>
                  <a:pt x="500" y="3298"/>
                </a:lnTo>
                <a:lnTo>
                  <a:pt x="360" y="3419"/>
                </a:lnTo>
                <a:lnTo>
                  <a:pt x="286" y="3652"/>
                </a:lnTo>
                <a:lnTo>
                  <a:pt x="147" y="3895"/>
                </a:lnTo>
                <a:lnTo>
                  <a:pt x="147" y="4482"/>
                </a:lnTo>
                <a:lnTo>
                  <a:pt x="213" y="4714"/>
                </a:lnTo>
                <a:lnTo>
                  <a:pt x="73" y="4957"/>
                </a:lnTo>
                <a:lnTo>
                  <a:pt x="73" y="5190"/>
                </a:lnTo>
                <a:lnTo>
                  <a:pt x="0" y="5544"/>
                </a:lnTo>
                <a:lnTo>
                  <a:pt x="0" y="5776"/>
                </a:lnTo>
                <a:lnTo>
                  <a:pt x="73" y="6020"/>
                </a:lnTo>
                <a:lnTo>
                  <a:pt x="73" y="6252"/>
                </a:lnTo>
                <a:lnTo>
                  <a:pt x="147" y="6484"/>
                </a:lnTo>
                <a:lnTo>
                  <a:pt x="213" y="6728"/>
                </a:lnTo>
                <a:lnTo>
                  <a:pt x="286" y="6960"/>
                </a:lnTo>
                <a:lnTo>
                  <a:pt x="426" y="7314"/>
                </a:lnTo>
                <a:lnTo>
                  <a:pt x="713" y="7901"/>
                </a:lnTo>
                <a:lnTo>
                  <a:pt x="853" y="8144"/>
                </a:lnTo>
                <a:lnTo>
                  <a:pt x="999" y="8255"/>
                </a:lnTo>
                <a:lnTo>
                  <a:pt x="1279" y="8498"/>
                </a:lnTo>
                <a:lnTo>
                  <a:pt x="1139" y="8498"/>
                </a:lnTo>
                <a:lnTo>
                  <a:pt x="999" y="8731"/>
                </a:lnTo>
                <a:lnTo>
                  <a:pt x="926" y="8963"/>
                </a:lnTo>
                <a:lnTo>
                  <a:pt x="853" y="9207"/>
                </a:lnTo>
                <a:lnTo>
                  <a:pt x="853" y="9793"/>
                </a:lnTo>
                <a:lnTo>
                  <a:pt x="926" y="10147"/>
                </a:lnTo>
                <a:lnTo>
                  <a:pt x="999" y="10380"/>
                </a:lnTo>
                <a:lnTo>
                  <a:pt x="1066" y="10623"/>
                </a:lnTo>
                <a:lnTo>
                  <a:pt x="1212" y="10855"/>
                </a:lnTo>
                <a:lnTo>
                  <a:pt x="1425" y="11088"/>
                </a:lnTo>
                <a:lnTo>
                  <a:pt x="1565" y="11331"/>
                </a:lnTo>
                <a:lnTo>
                  <a:pt x="1705" y="11564"/>
                </a:lnTo>
                <a:lnTo>
                  <a:pt x="1918" y="11796"/>
                </a:lnTo>
                <a:lnTo>
                  <a:pt x="2065" y="11796"/>
                </a:lnTo>
                <a:lnTo>
                  <a:pt x="2205" y="11918"/>
                </a:lnTo>
                <a:lnTo>
                  <a:pt x="2065" y="11918"/>
                </a:lnTo>
                <a:lnTo>
                  <a:pt x="1918" y="12150"/>
                </a:lnTo>
                <a:lnTo>
                  <a:pt x="1778" y="12393"/>
                </a:lnTo>
                <a:lnTo>
                  <a:pt x="1638" y="12626"/>
                </a:lnTo>
                <a:lnTo>
                  <a:pt x="1565" y="12858"/>
                </a:lnTo>
                <a:lnTo>
                  <a:pt x="1492" y="13212"/>
                </a:lnTo>
                <a:lnTo>
                  <a:pt x="1425" y="13456"/>
                </a:lnTo>
                <a:lnTo>
                  <a:pt x="1425" y="13688"/>
                </a:lnTo>
                <a:lnTo>
                  <a:pt x="1279" y="14042"/>
                </a:lnTo>
                <a:lnTo>
                  <a:pt x="1279" y="14872"/>
                </a:lnTo>
                <a:lnTo>
                  <a:pt x="1425" y="15226"/>
                </a:lnTo>
                <a:lnTo>
                  <a:pt x="1565" y="15459"/>
                </a:lnTo>
                <a:lnTo>
                  <a:pt x="1778" y="15691"/>
                </a:lnTo>
                <a:lnTo>
                  <a:pt x="1918" y="15813"/>
                </a:lnTo>
                <a:lnTo>
                  <a:pt x="2131" y="15934"/>
                </a:lnTo>
                <a:lnTo>
                  <a:pt x="1991" y="16289"/>
                </a:lnTo>
                <a:lnTo>
                  <a:pt x="1852" y="16521"/>
                </a:lnTo>
                <a:lnTo>
                  <a:pt x="1778" y="16753"/>
                </a:lnTo>
                <a:lnTo>
                  <a:pt x="1778" y="17351"/>
                </a:lnTo>
                <a:lnTo>
                  <a:pt x="1852" y="17705"/>
                </a:lnTo>
                <a:lnTo>
                  <a:pt x="1852" y="17937"/>
                </a:lnTo>
                <a:lnTo>
                  <a:pt x="1918" y="18170"/>
                </a:lnTo>
                <a:lnTo>
                  <a:pt x="2131" y="18524"/>
                </a:lnTo>
                <a:lnTo>
                  <a:pt x="2278" y="18645"/>
                </a:lnTo>
                <a:lnTo>
                  <a:pt x="2491" y="18767"/>
                </a:lnTo>
                <a:lnTo>
                  <a:pt x="2631" y="18767"/>
                </a:lnTo>
                <a:lnTo>
                  <a:pt x="2844" y="18645"/>
                </a:lnTo>
                <a:lnTo>
                  <a:pt x="3410" y="18645"/>
                </a:lnTo>
                <a:lnTo>
                  <a:pt x="3557" y="18767"/>
                </a:lnTo>
                <a:lnTo>
                  <a:pt x="3623" y="19000"/>
                </a:lnTo>
                <a:lnTo>
                  <a:pt x="3910" y="19232"/>
                </a:lnTo>
                <a:lnTo>
                  <a:pt x="4196" y="19586"/>
                </a:lnTo>
                <a:lnTo>
                  <a:pt x="4336" y="19586"/>
                </a:lnTo>
                <a:lnTo>
                  <a:pt x="4476" y="19830"/>
                </a:lnTo>
                <a:lnTo>
                  <a:pt x="4622" y="19940"/>
                </a:lnTo>
                <a:lnTo>
                  <a:pt x="5115" y="19940"/>
                </a:lnTo>
                <a:lnTo>
                  <a:pt x="5262" y="19830"/>
                </a:lnTo>
                <a:lnTo>
                  <a:pt x="5402" y="19586"/>
                </a:lnTo>
                <a:lnTo>
                  <a:pt x="5615" y="19475"/>
                </a:lnTo>
                <a:lnTo>
                  <a:pt x="5688" y="19232"/>
                </a:lnTo>
                <a:lnTo>
                  <a:pt x="5828" y="19000"/>
                </a:lnTo>
                <a:lnTo>
                  <a:pt x="5901" y="18767"/>
                </a:lnTo>
                <a:lnTo>
                  <a:pt x="5901" y="18524"/>
                </a:lnTo>
                <a:lnTo>
                  <a:pt x="6041" y="18413"/>
                </a:lnTo>
                <a:lnTo>
                  <a:pt x="6181" y="18645"/>
                </a:lnTo>
                <a:lnTo>
                  <a:pt x="6394" y="18878"/>
                </a:lnTo>
                <a:lnTo>
                  <a:pt x="6607" y="19121"/>
                </a:lnTo>
                <a:lnTo>
                  <a:pt x="6754" y="19232"/>
                </a:lnTo>
                <a:lnTo>
                  <a:pt x="6894" y="19475"/>
                </a:lnTo>
                <a:lnTo>
                  <a:pt x="7107" y="19586"/>
                </a:lnTo>
                <a:lnTo>
                  <a:pt x="7320" y="19708"/>
                </a:lnTo>
                <a:lnTo>
                  <a:pt x="8099" y="19708"/>
                </a:lnTo>
                <a:lnTo>
                  <a:pt x="8386" y="19586"/>
                </a:lnTo>
                <a:lnTo>
                  <a:pt x="8599" y="19475"/>
                </a:lnTo>
                <a:lnTo>
                  <a:pt x="8952" y="19121"/>
                </a:lnTo>
                <a:lnTo>
                  <a:pt x="8952" y="18878"/>
                </a:lnTo>
                <a:lnTo>
                  <a:pt x="9098" y="19000"/>
                </a:lnTo>
                <a:lnTo>
                  <a:pt x="9238" y="19121"/>
                </a:lnTo>
                <a:lnTo>
                  <a:pt x="9378" y="19354"/>
                </a:lnTo>
                <a:lnTo>
                  <a:pt x="10657" y="19354"/>
                </a:lnTo>
                <a:lnTo>
                  <a:pt x="10803" y="19232"/>
                </a:lnTo>
                <a:lnTo>
                  <a:pt x="10943" y="19232"/>
                </a:lnTo>
                <a:lnTo>
                  <a:pt x="11083" y="19121"/>
                </a:lnTo>
                <a:lnTo>
                  <a:pt x="11230" y="19000"/>
                </a:lnTo>
                <a:lnTo>
                  <a:pt x="11369" y="18878"/>
                </a:lnTo>
                <a:lnTo>
                  <a:pt x="11369" y="18645"/>
                </a:lnTo>
                <a:lnTo>
                  <a:pt x="11369" y="18878"/>
                </a:lnTo>
                <a:lnTo>
                  <a:pt x="12508" y="19708"/>
                </a:lnTo>
                <a:lnTo>
                  <a:pt x="12788" y="19830"/>
                </a:lnTo>
                <a:lnTo>
                  <a:pt x="12935" y="19940"/>
                </a:lnTo>
                <a:lnTo>
                  <a:pt x="13574" y="19940"/>
                </a:lnTo>
                <a:lnTo>
                  <a:pt x="13714" y="19830"/>
                </a:lnTo>
                <a:lnTo>
                  <a:pt x="13854" y="19708"/>
                </a:lnTo>
                <a:lnTo>
                  <a:pt x="14000" y="19586"/>
                </a:lnTo>
                <a:lnTo>
                  <a:pt x="14140" y="19830"/>
                </a:lnTo>
                <a:lnTo>
                  <a:pt x="14214" y="20062"/>
                </a:lnTo>
                <a:lnTo>
                  <a:pt x="14353" y="20184"/>
                </a:lnTo>
                <a:lnTo>
                  <a:pt x="14427" y="20416"/>
                </a:lnTo>
                <a:lnTo>
                  <a:pt x="14493" y="20648"/>
                </a:lnTo>
                <a:lnTo>
                  <a:pt x="14920" y="21357"/>
                </a:lnTo>
                <a:lnTo>
                  <a:pt x="15206" y="21600"/>
                </a:lnTo>
                <a:lnTo>
                  <a:pt x="15559" y="21600"/>
                </a:lnTo>
                <a:lnTo>
                  <a:pt x="15845" y="21357"/>
                </a:lnTo>
                <a:lnTo>
                  <a:pt x="16058" y="21246"/>
                </a:lnTo>
                <a:lnTo>
                  <a:pt x="16272" y="21246"/>
                </a:lnTo>
                <a:lnTo>
                  <a:pt x="16411" y="21002"/>
                </a:lnTo>
                <a:lnTo>
                  <a:pt x="16558" y="20892"/>
                </a:lnTo>
                <a:lnTo>
                  <a:pt x="16625" y="20648"/>
                </a:lnTo>
                <a:lnTo>
                  <a:pt x="16771" y="20770"/>
                </a:lnTo>
                <a:lnTo>
                  <a:pt x="17051" y="20892"/>
                </a:lnTo>
                <a:lnTo>
                  <a:pt x="17197" y="21002"/>
                </a:lnTo>
                <a:lnTo>
                  <a:pt x="17477" y="21002"/>
                </a:lnTo>
                <a:lnTo>
                  <a:pt x="17837" y="21124"/>
                </a:lnTo>
                <a:lnTo>
                  <a:pt x="18403" y="21002"/>
                </a:lnTo>
                <a:lnTo>
                  <a:pt x="18543" y="20892"/>
                </a:lnTo>
                <a:lnTo>
                  <a:pt x="18689" y="20770"/>
                </a:lnTo>
                <a:lnTo>
                  <a:pt x="18902" y="20648"/>
                </a:lnTo>
                <a:lnTo>
                  <a:pt x="19042" y="20538"/>
                </a:lnTo>
                <a:lnTo>
                  <a:pt x="19182" y="20416"/>
                </a:lnTo>
                <a:lnTo>
                  <a:pt x="19329" y="20184"/>
                </a:lnTo>
                <a:lnTo>
                  <a:pt x="19395" y="19940"/>
                </a:lnTo>
                <a:lnTo>
                  <a:pt x="19256" y="19830"/>
                </a:lnTo>
                <a:lnTo>
                  <a:pt x="19395" y="19708"/>
                </a:lnTo>
                <a:lnTo>
                  <a:pt x="19822" y="19708"/>
                </a:lnTo>
                <a:lnTo>
                  <a:pt x="19968" y="19586"/>
                </a:lnTo>
                <a:lnTo>
                  <a:pt x="20108" y="19475"/>
                </a:lnTo>
                <a:lnTo>
                  <a:pt x="20248" y="19354"/>
                </a:lnTo>
                <a:lnTo>
                  <a:pt x="20394" y="19121"/>
                </a:lnTo>
                <a:lnTo>
                  <a:pt x="20534" y="19000"/>
                </a:lnTo>
                <a:lnTo>
                  <a:pt x="20747" y="18767"/>
                </a:lnTo>
                <a:lnTo>
                  <a:pt x="20961" y="18413"/>
                </a:lnTo>
                <a:lnTo>
                  <a:pt x="21034" y="18170"/>
                </a:lnTo>
                <a:lnTo>
                  <a:pt x="21034" y="17937"/>
                </a:lnTo>
                <a:lnTo>
                  <a:pt x="20961" y="17705"/>
                </a:lnTo>
                <a:lnTo>
                  <a:pt x="20961" y="17461"/>
                </a:lnTo>
                <a:lnTo>
                  <a:pt x="20887" y="17229"/>
                </a:lnTo>
                <a:lnTo>
                  <a:pt x="20747" y="17107"/>
                </a:lnTo>
                <a:lnTo>
                  <a:pt x="20887" y="16997"/>
                </a:lnTo>
                <a:lnTo>
                  <a:pt x="21034" y="16753"/>
                </a:lnTo>
                <a:lnTo>
                  <a:pt x="21174" y="16643"/>
                </a:lnTo>
                <a:lnTo>
                  <a:pt x="21174" y="16399"/>
                </a:lnTo>
                <a:lnTo>
                  <a:pt x="21247" y="16167"/>
                </a:lnTo>
                <a:lnTo>
                  <a:pt x="21247" y="15580"/>
                </a:lnTo>
                <a:lnTo>
                  <a:pt x="21174" y="15337"/>
                </a:lnTo>
                <a:lnTo>
                  <a:pt x="21100" y="15105"/>
                </a:lnTo>
                <a:lnTo>
                  <a:pt x="20961" y="14983"/>
                </a:lnTo>
                <a:lnTo>
                  <a:pt x="20821" y="14750"/>
                </a:lnTo>
                <a:lnTo>
                  <a:pt x="20674" y="14629"/>
                </a:lnTo>
                <a:lnTo>
                  <a:pt x="20534" y="14518"/>
                </a:lnTo>
                <a:lnTo>
                  <a:pt x="20674" y="14396"/>
                </a:lnTo>
                <a:lnTo>
                  <a:pt x="20821" y="14396"/>
                </a:lnTo>
                <a:lnTo>
                  <a:pt x="20961" y="14164"/>
                </a:lnTo>
                <a:lnTo>
                  <a:pt x="21100" y="13810"/>
                </a:lnTo>
                <a:lnTo>
                  <a:pt x="21174" y="13566"/>
                </a:lnTo>
                <a:lnTo>
                  <a:pt x="21247" y="13334"/>
                </a:lnTo>
                <a:lnTo>
                  <a:pt x="21314" y="13102"/>
                </a:lnTo>
                <a:lnTo>
                  <a:pt x="21387" y="12748"/>
                </a:lnTo>
                <a:lnTo>
                  <a:pt x="21387" y="12504"/>
                </a:lnTo>
                <a:lnTo>
                  <a:pt x="21460" y="12150"/>
                </a:lnTo>
                <a:lnTo>
                  <a:pt x="21460" y="11918"/>
                </a:lnTo>
                <a:lnTo>
                  <a:pt x="21314" y="11685"/>
                </a:lnTo>
                <a:lnTo>
                  <a:pt x="21247" y="11442"/>
                </a:lnTo>
                <a:lnTo>
                  <a:pt x="21247" y="11209"/>
                </a:lnTo>
                <a:lnTo>
                  <a:pt x="21100" y="10977"/>
                </a:lnTo>
                <a:lnTo>
                  <a:pt x="20961" y="10855"/>
                </a:lnTo>
                <a:lnTo>
                  <a:pt x="20887" y="10623"/>
                </a:lnTo>
                <a:lnTo>
                  <a:pt x="21034" y="10501"/>
                </a:lnTo>
                <a:lnTo>
                  <a:pt x="21174" y="10269"/>
                </a:lnTo>
                <a:lnTo>
                  <a:pt x="21247" y="10025"/>
                </a:lnTo>
                <a:lnTo>
                  <a:pt x="21387" y="9793"/>
                </a:lnTo>
                <a:lnTo>
                  <a:pt x="21460" y="9561"/>
                </a:lnTo>
                <a:lnTo>
                  <a:pt x="21460" y="9207"/>
                </a:lnTo>
                <a:lnTo>
                  <a:pt x="21527" y="8963"/>
                </a:lnTo>
                <a:lnTo>
                  <a:pt x="21527" y="8609"/>
                </a:lnTo>
                <a:lnTo>
                  <a:pt x="21600" y="8377"/>
                </a:lnTo>
                <a:lnTo>
                  <a:pt x="21600" y="7436"/>
                </a:lnTo>
                <a:lnTo>
                  <a:pt x="21527" y="7193"/>
                </a:lnTo>
                <a:lnTo>
                  <a:pt x="21527" y="6960"/>
                </a:lnTo>
                <a:lnTo>
                  <a:pt x="21460" y="6728"/>
                </a:lnTo>
                <a:lnTo>
                  <a:pt x="21387" y="6484"/>
                </a:lnTo>
                <a:lnTo>
                  <a:pt x="21247" y="6374"/>
                </a:lnTo>
                <a:lnTo>
                  <a:pt x="21100" y="6252"/>
                </a:lnTo>
                <a:lnTo>
                  <a:pt x="21174" y="6020"/>
                </a:lnTo>
                <a:lnTo>
                  <a:pt x="21314" y="5898"/>
                </a:lnTo>
                <a:lnTo>
                  <a:pt x="21314" y="5666"/>
                </a:lnTo>
                <a:lnTo>
                  <a:pt x="21387" y="5422"/>
                </a:lnTo>
                <a:lnTo>
                  <a:pt x="21387" y="5190"/>
                </a:lnTo>
                <a:lnTo>
                  <a:pt x="21460" y="4957"/>
                </a:lnTo>
                <a:lnTo>
                  <a:pt x="21527" y="4714"/>
                </a:lnTo>
                <a:lnTo>
                  <a:pt x="21527" y="3065"/>
                </a:lnTo>
                <a:lnTo>
                  <a:pt x="21460" y="2711"/>
                </a:lnTo>
                <a:lnTo>
                  <a:pt x="21387" y="2479"/>
                </a:lnTo>
                <a:lnTo>
                  <a:pt x="21247" y="2235"/>
                </a:lnTo>
                <a:lnTo>
                  <a:pt x="21174" y="2003"/>
                </a:lnTo>
                <a:lnTo>
                  <a:pt x="20961" y="1770"/>
                </a:lnTo>
                <a:lnTo>
                  <a:pt x="20821" y="1649"/>
                </a:lnTo>
                <a:lnTo>
                  <a:pt x="20608" y="1527"/>
                </a:lnTo>
                <a:lnTo>
                  <a:pt x="20321" y="1527"/>
                </a:lnTo>
                <a:lnTo>
                  <a:pt x="20181" y="1416"/>
                </a:lnTo>
                <a:lnTo>
                  <a:pt x="20035" y="1416"/>
                </a:lnTo>
                <a:lnTo>
                  <a:pt x="20108" y="1173"/>
                </a:lnTo>
                <a:lnTo>
                  <a:pt x="20035" y="941"/>
                </a:lnTo>
                <a:lnTo>
                  <a:pt x="19895" y="819"/>
                </a:lnTo>
                <a:lnTo>
                  <a:pt x="19755" y="586"/>
                </a:lnTo>
                <a:lnTo>
                  <a:pt x="19609" y="465"/>
                </a:lnTo>
                <a:lnTo>
                  <a:pt x="19469" y="354"/>
                </a:lnTo>
                <a:lnTo>
                  <a:pt x="19329" y="354"/>
                </a:lnTo>
                <a:lnTo>
                  <a:pt x="18969" y="111"/>
                </a:lnTo>
                <a:lnTo>
                  <a:pt x="18689" y="111"/>
                </a:lnTo>
                <a:lnTo>
                  <a:pt x="18543" y="0"/>
                </a:lnTo>
                <a:lnTo>
                  <a:pt x="18403" y="0"/>
                </a:lnTo>
                <a:lnTo>
                  <a:pt x="18190" y="111"/>
                </a:lnTo>
                <a:lnTo>
                  <a:pt x="17977" y="232"/>
                </a:lnTo>
                <a:lnTo>
                  <a:pt x="17764" y="465"/>
                </a:lnTo>
                <a:lnTo>
                  <a:pt x="17477" y="586"/>
                </a:lnTo>
                <a:lnTo>
                  <a:pt x="17337" y="708"/>
                </a:lnTo>
                <a:lnTo>
                  <a:pt x="17124" y="819"/>
                </a:lnTo>
                <a:lnTo>
                  <a:pt x="17051" y="1062"/>
                </a:lnTo>
                <a:lnTo>
                  <a:pt x="16911" y="1173"/>
                </a:lnTo>
                <a:lnTo>
                  <a:pt x="16838" y="1416"/>
                </a:lnTo>
                <a:lnTo>
                  <a:pt x="16698" y="1527"/>
                </a:lnTo>
                <a:lnTo>
                  <a:pt x="16558" y="1527"/>
                </a:lnTo>
                <a:lnTo>
                  <a:pt x="16411" y="1416"/>
                </a:lnTo>
                <a:lnTo>
                  <a:pt x="16198" y="1416"/>
                </a:lnTo>
                <a:lnTo>
                  <a:pt x="16058" y="1295"/>
                </a:lnTo>
                <a:lnTo>
                  <a:pt x="15845" y="1173"/>
                </a:lnTo>
                <a:lnTo>
                  <a:pt x="15492" y="1062"/>
                </a:lnTo>
                <a:lnTo>
                  <a:pt x="14493" y="1062"/>
                </a:lnTo>
                <a:lnTo>
                  <a:pt x="14353" y="1173"/>
                </a:lnTo>
                <a:lnTo>
                  <a:pt x="14067" y="1416"/>
                </a:lnTo>
                <a:lnTo>
                  <a:pt x="13927" y="1527"/>
                </a:lnTo>
                <a:lnTo>
                  <a:pt x="13787" y="1770"/>
                </a:lnTo>
                <a:lnTo>
                  <a:pt x="13787" y="2479"/>
                </a:lnTo>
                <a:lnTo>
                  <a:pt x="13641" y="2357"/>
                </a:lnTo>
                <a:lnTo>
                  <a:pt x="13501" y="2235"/>
                </a:lnTo>
                <a:lnTo>
                  <a:pt x="13361" y="2125"/>
                </a:lnTo>
                <a:lnTo>
                  <a:pt x="13214" y="2003"/>
                </a:lnTo>
                <a:lnTo>
                  <a:pt x="13075" y="1881"/>
                </a:lnTo>
                <a:lnTo>
                  <a:pt x="12935" y="1881"/>
                </a:lnTo>
                <a:lnTo>
                  <a:pt x="12722" y="1649"/>
                </a:lnTo>
                <a:lnTo>
                  <a:pt x="12508" y="1527"/>
                </a:lnTo>
                <a:lnTo>
                  <a:pt x="12362" y="1527"/>
                </a:lnTo>
                <a:lnTo>
                  <a:pt x="12082" y="1416"/>
                </a:lnTo>
                <a:lnTo>
                  <a:pt x="10943" y="1416"/>
                </a:lnTo>
                <a:lnTo>
                  <a:pt x="10803" y="1527"/>
                </a:lnTo>
                <a:lnTo>
                  <a:pt x="10517" y="1770"/>
                </a:lnTo>
                <a:lnTo>
                  <a:pt x="10377" y="1881"/>
                </a:lnTo>
                <a:lnTo>
                  <a:pt x="10231" y="2125"/>
                </a:lnTo>
                <a:lnTo>
                  <a:pt x="10091" y="2235"/>
                </a:lnTo>
                <a:lnTo>
                  <a:pt x="9878" y="2589"/>
                </a:lnTo>
                <a:lnTo>
                  <a:pt x="9738" y="2943"/>
                </a:lnTo>
                <a:lnTo>
                  <a:pt x="9591" y="2943"/>
                </a:lnTo>
                <a:lnTo>
                  <a:pt x="9591" y="2711"/>
                </a:lnTo>
                <a:lnTo>
                  <a:pt x="9525" y="2479"/>
                </a:lnTo>
                <a:lnTo>
                  <a:pt x="9451" y="2125"/>
                </a:lnTo>
                <a:lnTo>
                  <a:pt x="9378" y="1881"/>
                </a:lnTo>
                <a:lnTo>
                  <a:pt x="9311" y="1649"/>
                </a:lnTo>
                <a:lnTo>
                  <a:pt x="9098" y="1527"/>
                </a:lnTo>
                <a:lnTo>
                  <a:pt x="8952" y="1416"/>
                </a:lnTo>
                <a:lnTo>
                  <a:pt x="8672" y="1416"/>
                </a:lnTo>
                <a:lnTo>
                  <a:pt x="8312" y="1295"/>
                </a:lnTo>
                <a:lnTo>
                  <a:pt x="8099" y="1416"/>
                </a:lnTo>
                <a:lnTo>
                  <a:pt x="7959" y="1527"/>
                </a:lnTo>
                <a:lnTo>
                  <a:pt x="7819" y="1649"/>
                </a:lnTo>
                <a:lnTo>
                  <a:pt x="7673" y="1770"/>
                </a:lnTo>
                <a:lnTo>
                  <a:pt x="7533" y="1881"/>
                </a:lnTo>
                <a:lnTo>
                  <a:pt x="7393" y="2003"/>
                </a:lnTo>
                <a:lnTo>
                  <a:pt x="7247" y="2357"/>
                </a:lnTo>
                <a:lnTo>
                  <a:pt x="7107" y="2589"/>
                </a:lnTo>
                <a:lnTo>
                  <a:pt x="7107" y="2833"/>
                </a:lnTo>
                <a:lnTo>
                  <a:pt x="6967" y="2943"/>
                </a:lnTo>
                <a:lnTo>
                  <a:pt x="6967" y="2479"/>
                </a:lnTo>
                <a:lnTo>
                  <a:pt x="6820" y="2235"/>
                </a:lnTo>
                <a:lnTo>
                  <a:pt x="6680" y="2125"/>
                </a:lnTo>
                <a:lnTo>
                  <a:pt x="6541" y="1881"/>
                </a:lnTo>
                <a:lnTo>
                  <a:pt x="6254" y="1881"/>
                </a:lnTo>
                <a:lnTo>
                  <a:pt x="6041" y="1770"/>
                </a:lnTo>
                <a:lnTo>
                  <a:pt x="5901" y="1649"/>
                </a:lnTo>
                <a:lnTo>
                  <a:pt x="5615" y="1649"/>
                </a:lnTo>
                <a:lnTo>
                  <a:pt x="5475" y="1770"/>
                </a:lnTo>
                <a:lnTo>
                  <a:pt x="5402" y="2003"/>
                </a:lnTo>
                <a:lnTo>
                  <a:pt x="5262" y="2235"/>
                </a:lnTo>
                <a:lnTo>
                  <a:pt x="5189" y="2589"/>
                </a:lnTo>
                <a:lnTo>
                  <a:pt x="5189" y="3065"/>
                </a:lnTo>
                <a:lnTo>
                  <a:pt x="5115" y="2711"/>
                </a:lnTo>
                <a:lnTo>
                  <a:pt x="5049" y="2479"/>
                </a:lnTo>
                <a:lnTo>
                  <a:pt x="4902" y="2235"/>
                </a:lnTo>
                <a:lnTo>
                  <a:pt x="4762" y="2125"/>
                </a:lnTo>
                <a:lnTo>
                  <a:pt x="4622" y="2003"/>
                </a:lnTo>
                <a:lnTo>
                  <a:pt x="4409" y="2125"/>
                </a:lnTo>
                <a:lnTo>
                  <a:pt x="4263" y="2589"/>
                </a:lnTo>
                <a:lnTo>
                  <a:pt x="4263" y="2833"/>
                </a:lnTo>
                <a:lnTo>
                  <a:pt x="4263" y="2589"/>
                </a:lnTo>
              </a:path>
            </a:pathLst>
          </a:custGeom>
          <a:ln w="25400" cap="rnd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64" name="Shape 464"/>
          <p:cNvSpPr/>
          <p:nvPr/>
        </p:nvSpPr>
        <p:spPr>
          <a:xfrm flipH="1">
            <a:off x="5095875" y="4603750"/>
            <a:ext cx="373064" cy="24130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465" name="image1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676275" y="4114800"/>
            <a:ext cx="3403600" cy="2387600"/>
          </a:xfrm>
          <a:prstGeom prst="rect">
            <a:avLst/>
          </a:prstGeom>
          <a:ln w="12700">
            <a:miter lim="400000"/>
          </a:ln>
        </p:spPr>
      </p:pic>
      <p:sp>
        <p:nvSpPr>
          <p:cNvPr id="466" name="Shape 466"/>
          <p:cNvSpPr/>
          <p:nvPr/>
        </p:nvSpPr>
        <p:spPr>
          <a:xfrm>
            <a:off x="3082925" y="4203700"/>
            <a:ext cx="161927" cy="127000"/>
          </a:xfrm>
          <a:prstGeom prst="ellipse">
            <a:avLst/>
          </a:prstGeom>
          <a:ln w="254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67" name="Shape 467"/>
          <p:cNvSpPr/>
          <p:nvPr/>
        </p:nvSpPr>
        <p:spPr>
          <a:xfrm>
            <a:off x="3349625" y="3835400"/>
            <a:ext cx="161927" cy="127000"/>
          </a:xfrm>
          <a:prstGeom prst="ellipse">
            <a:avLst/>
          </a:prstGeom>
          <a:ln w="254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68" name="Shape 468"/>
          <p:cNvSpPr/>
          <p:nvPr/>
        </p:nvSpPr>
        <p:spPr>
          <a:xfrm>
            <a:off x="3298825" y="4013200"/>
            <a:ext cx="161927" cy="127000"/>
          </a:xfrm>
          <a:prstGeom prst="ellipse">
            <a:avLst/>
          </a:prstGeom>
          <a:ln w="254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69" name="Shape 469"/>
          <p:cNvSpPr/>
          <p:nvPr/>
        </p:nvSpPr>
        <p:spPr>
          <a:xfrm>
            <a:off x="1427162" y="4073525"/>
            <a:ext cx="161927" cy="127000"/>
          </a:xfrm>
          <a:prstGeom prst="ellipse">
            <a:avLst/>
          </a:prstGeom>
          <a:ln w="254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70" name="Shape 470"/>
          <p:cNvSpPr/>
          <p:nvPr/>
        </p:nvSpPr>
        <p:spPr>
          <a:xfrm>
            <a:off x="522287" y="3373437"/>
            <a:ext cx="882614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450" tIns="44450" rIns="44450" bIns="44450">
            <a:spAutoFit/>
          </a:bodyPr>
          <a:lstStyle/>
          <a:p>
            <a:r>
              <a:t>55 miles</a:t>
            </a:r>
          </a:p>
        </p:txBody>
      </p:sp>
      <p:sp>
        <p:nvSpPr>
          <p:cNvPr id="471" name="Shape 471"/>
          <p:cNvSpPr/>
          <p:nvPr/>
        </p:nvSpPr>
        <p:spPr>
          <a:xfrm>
            <a:off x="323849" y="3201988"/>
            <a:ext cx="1727202" cy="7953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3190"/>
                </a:moveTo>
                <a:lnTo>
                  <a:pt x="6988" y="0"/>
                </a:lnTo>
                <a:lnTo>
                  <a:pt x="6571" y="905"/>
                </a:lnTo>
                <a:lnTo>
                  <a:pt x="6571" y="1811"/>
                </a:lnTo>
                <a:lnTo>
                  <a:pt x="6353" y="2759"/>
                </a:lnTo>
                <a:lnTo>
                  <a:pt x="6154" y="3665"/>
                </a:lnTo>
                <a:lnTo>
                  <a:pt x="5936" y="2759"/>
                </a:lnTo>
                <a:lnTo>
                  <a:pt x="5519" y="1811"/>
                </a:lnTo>
                <a:lnTo>
                  <a:pt x="5082" y="1380"/>
                </a:lnTo>
                <a:lnTo>
                  <a:pt x="4665" y="905"/>
                </a:lnTo>
                <a:lnTo>
                  <a:pt x="3812" y="905"/>
                </a:lnTo>
                <a:lnTo>
                  <a:pt x="3395" y="1380"/>
                </a:lnTo>
                <a:lnTo>
                  <a:pt x="2978" y="1811"/>
                </a:lnTo>
                <a:lnTo>
                  <a:pt x="2541" y="2759"/>
                </a:lnTo>
                <a:lnTo>
                  <a:pt x="2541" y="3665"/>
                </a:lnTo>
                <a:lnTo>
                  <a:pt x="2343" y="4570"/>
                </a:lnTo>
                <a:lnTo>
                  <a:pt x="2343" y="6898"/>
                </a:lnTo>
                <a:lnTo>
                  <a:pt x="2541" y="7804"/>
                </a:lnTo>
                <a:lnTo>
                  <a:pt x="2124" y="8278"/>
                </a:lnTo>
                <a:lnTo>
                  <a:pt x="1707" y="9183"/>
                </a:lnTo>
                <a:lnTo>
                  <a:pt x="1271" y="10089"/>
                </a:lnTo>
                <a:lnTo>
                  <a:pt x="854" y="11468"/>
                </a:lnTo>
                <a:lnTo>
                  <a:pt x="437" y="11943"/>
                </a:lnTo>
                <a:lnTo>
                  <a:pt x="0" y="14702"/>
                </a:lnTo>
                <a:lnTo>
                  <a:pt x="218" y="16081"/>
                </a:lnTo>
                <a:lnTo>
                  <a:pt x="218" y="17461"/>
                </a:lnTo>
                <a:lnTo>
                  <a:pt x="437" y="18366"/>
                </a:lnTo>
                <a:lnTo>
                  <a:pt x="854" y="19315"/>
                </a:lnTo>
                <a:lnTo>
                  <a:pt x="1271" y="19746"/>
                </a:lnTo>
                <a:lnTo>
                  <a:pt x="1707" y="20220"/>
                </a:lnTo>
                <a:lnTo>
                  <a:pt x="2124" y="20220"/>
                </a:lnTo>
                <a:lnTo>
                  <a:pt x="2541" y="19746"/>
                </a:lnTo>
                <a:lnTo>
                  <a:pt x="2978" y="18841"/>
                </a:lnTo>
                <a:lnTo>
                  <a:pt x="3395" y="19746"/>
                </a:lnTo>
                <a:lnTo>
                  <a:pt x="3812" y="20220"/>
                </a:lnTo>
                <a:lnTo>
                  <a:pt x="4249" y="20695"/>
                </a:lnTo>
                <a:lnTo>
                  <a:pt x="4884" y="21126"/>
                </a:lnTo>
                <a:lnTo>
                  <a:pt x="5519" y="21126"/>
                </a:lnTo>
                <a:lnTo>
                  <a:pt x="5936" y="21600"/>
                </a:lnTo>
                <a:lnTo>
                  <a:pt x="7842" y="21600"/>
                </a:lnTo>
                <a:lnTo>
                  <a:pt x="8477" y="20220"/>
                </a:lnTo>
                <a:lnTo>
                  <a:pt x="8894" y="19746"/>
                </a:lnTo>
                <a:lnTo>
                  <a:pt x="8894" y="17461"/>
                </a:lnTo>
                <a:lnTo>
                  <a:pt x="9529" y="18366"/>
                </a:lnTo>
                <a:lnTo>
                  <a:pt x="10165" y="19315"/>
                </a:lnTo>
                <a:lnTo>
                  <a:pt x="11018" y="19746"/>
                </a:lnTo>
                <a:lnTo>
                  <a:pt x="11435" y="19746"/>
                </a:lnTo>
                <a:lnTo>
                  <a:pt x="12071" y="20220"/>
                </a:lnTo>
                <a:lnTo>
                  <a:pt x="12924" y="19746"/>
                </a:lnTo>
                <a:lnTo>
                  <a:pt x="13341" y="19315"/>
                </a:lnTo>
                <a:lnTo>
                  <a:pt x="13976" y="18366"/>
                </a:lnTo>
                <a:lnTo>
                  <a:pt x="14413" y="17935"/>
                </a:lnTo>
                <a:lnTo>
                  <a:pt x="14413" y="16987"/>
                </a:lnTo>
                <a:lnTo>
                  <a:pt x="14195" y="16081"/>
                </a:lnTo>
                <a:lnTo>
                  <a:pt x="14413" y="16987"/>
                </a:lnTo>
                <a:lnTo>
                  <a:pt x="14830" y="17461"/>
                </a:lnTo>
                <a:lnTo>
                  <a:pt x="15247" y="18366"/>
                </a:lnTo>
                <a:lnTo>
                  <a:pt x="15684" y="18841"/>
                </a:lnTo>
                <a:lnTo>
                  <a:pt x="16518" y="19315"/>
                </a:lnTo>
                <a:lnTo>
                  <a:pt x="17590" y="19315"/>
                </a:lnTo>
                <a:lnTo>
                  <a:pt x="18225" y="19746"/>
                </a:lnTo>
                <a:lnTo>
                  <a:pt x="18642" y="19315"/>
                </a:lnTo>
                <a:lnTo>
                  <a:pt x="19277" y="18366"/>
                </a:lnTo>
                <a:lnTo>
                  <a:pt x="19912" y="17461"/>
                </a:lnTo>
                <a:lnTo>
                  <a:pt x="20131" y="16556"/>
                </a:lnTo>
                <a:lnTo>
                  <a:pt x="20329" y="15607"/>
                </a:lnTo>
                <a:lnTo>
                  <a:pt x="20329" y="13796"/>
                </a:lnTo>
                <a:lnTo>
                  <a:pt x="19912" y="12848"/>
                </a:lnTo>
                <a:lnTo>
                  <a:pt x="20329" y="12848"/>
                </a:lnTo>
                <a:lnTo>
                  <a:pt x="20965" y="11468"/>
                </a:lnTo>
                <a:lnTo>
                  <a:pt x="21401" y="9657"/>
                </a:lnTo>
                <a:lnTo>
                  <a:pt x="21600" y="8709"/>
                </a:lnTo>
                <a:lnTo>
                  <a:pt x="21600" y="7329"/>
                </a:lnTo>
                <a:lnTo>
                  <a:pt x="21183" y="4139"/>
                </a:lnTo>
                <a:lnTo>
                  <a:pt x="20766" y="2759"/>
                </a:lnTo>
                <a:lnTo>
                  <a:pt x="20329" y="2285"/>
                </a:lnTo>
                <a:lnTo>
                  <a:pt x="19912" y="1811"/>
                </a:lnTo>
                <a:lnTo>
                  <a:pt x="19277" y="2285"/>
                </a:lnTo>
                <a:lnTo>
                  <a:pt x="18642" y="3665"/>
                </a:lnTo>
                <a:lnTo>
                  <a:pt x="18424" y="4570"/>
                </a:lnTo>
                <a:lnTo>
                  <a:pt x="18225" y="5519"/>
                </a:lnTo>
                <a:lnTo>
                  <a:pt x="18225" y="4570"/>
                </a:lnTo>
                <a:lnTo>
                  <a:pt x="17788" y="3665"/>
                </a:lnTo>
                <a:lnTo>
                  <a:pt x="17371" y="2759"/>
                </a:lnTo>
                <a:lnTo>
                  <a:pt x="16954" y="2285"/>
                </a:lnTo>
                <a:lnTo>
                  <a:pt x="15247" y="2285"/>
                </a:lnTo>
                <a:lnTo>
                  <a:pt x="14830" y="2759"/>
                </a:lnTo>
                <a:lnTo>
                  <a:pt x="14413" y="3190"/>
                </a:lnTo>
                <a:lnTo>
                  <a:pt x="14195" y="4139"/>
                </a:lnTo>
                <a:lnTo>
                  <a:pt x="14195" y="3190"/>
                </a:lnTo>
                <a:lnTo>
                  <a:pt x="13976" y="2285"/>
                </a:lnTo>
                <a:lnTo>
                  <a:pt x="13560" y="905"/>
                </a:lnTo>
                <a:lnTo>
                  <a:pt x="12924" y="431"/>
                </a:lnTo>
                <a:lnTo>
                  <a:pt x="11654" y="431"/>
                </a:lnTo>
                <a:lnTo>
                  <a:pt x="11435" y="1380"/>
                </a:lnTo>
                <a:lnTo>
                  <a:pt x="11435" y="2285"/>
                </a:lnTo>
                <a:lnTo>
                  <a:pt x="11237" y="3190"/>
                </a:lnTo>
                <a:lnTo>
                  <a:pt x="11237" y="4139"/>
                </a:lnTo>
                <a:lnTo>
                  <a:pt x="10800" y="3190"/>
                </a:lnTo>
              </a:path>
            </a:pathLst>
          </a:custGeom>
          <a:ln w="25400" cap="rnd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72" name="Shape 472"/>
          <p:cNvSpPr/>
          <p:nvPr/>
        </p:nvSpPr>
        <p:spPr>
          <a:xfrm>
            <a:off x="1093787" y="4010025"/>
            <a:ext cx="296863" cy="177800"/>
          </a:xfrm>
          <a:prstGeom prst="ellipse">
            <a:avLst/>
          </a:prstGeom>
          <a:ln w="254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73" name="Shape 473"/>
          <p:cNvSpPr>
            <a:spLocks noGrp="1"/>
          </p:cNvSpPr>
          <p:nvPr>
            <p:ph type="sldNum" sz="quarter" idx="4294967295"/>
          </p:nvPr>
        </p:nvSpPr>
        <p:spPr>
          <a:xfrm>
            <a:off x="8811081" y="6558609"/>
            <a:ext cx="231141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769131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Knowledge Representation System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Three components:</a:t>
            </a:r>
          </a:p>
          <a:p>
            <a:pPr marL="80645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6600"/>
                </a:solidFill>
              </a:rPr>
              <a:t>Knowledge representation language</a:t>
            </a:r>
            <a:r>
              <a:rPr lang="en-US" sz="2400" dirty="0" smtClean="0"/>
              <a:t>: what symbols can be used and how to combine them so the system understands</a:t>
            </a:r>
          </a:p>
          <a:p>
            <a:pPr marL="80645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6600"/>
                </a:solidFill>
              </a:rPr>
              <a:t>Logic rules</a:t>
            </a:r>
            <a:r>
              <a:rPr lang="en-US" sz="2400" dirty="0" smtClean="0"/>
              <a:t>: how can the system infer new things given what it is told</a:t>
            </a:r>
          </a:p>
          <a:p>
            <a:pPr marL="80645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6600"/>
                </a:solidFill>
              </a:rPr>
              <a:t>Reasoning algorithm</a:t>
            </a:r>
            <a:r>
              <a:rPr lang="en-US" sz="2400" dirty="0" smtClean="0"/>
              <a:t>: how will the system use the symbols and the logic rules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0942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7053"/>
            <a:ext cx="9144000" cy="1550736"/>
          </a:xfrm>
        </p:spPr>
        <p:txBody>
          <a:bodyPr/>
          <a:lstStyle/>
          <a:p>
            <a:r>
              <a:rPr lang="en-US" sz="4400" dirty="0" smtClean="0"/>
              <a:t>Representing Descriptive Knowledge:</a:t>
            </a:r>
            <a:br>
              <a:rPr lang="en-US" sz="4400" dirty="0" smtClean="0"/>
            </a:br>
            <a:r>
              <a:rPr lang="en-US" sz="4400" dirty="0" smtClean="0"/>
              <a:t>Common Expressions Needed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0842" y="2286000"/>
            <a:ext cx="4187150" cy="4224421"/>
          </a:xfrm>
          <a:ln>
            <a:solidFill>
              <a:srgbClr val="74A510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Types</a:t>
            </a:r>
          </a:p>
          <a:p>
            <a:pPr lvl="1"/>
            <a:r>
              <a:rPr lang="en-US" sz="2400" dirty="0" smtClean="0"/>
              <a:t>Faculty, staff, students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Subtypes</a:t>
            </a:r>
          </a:p>
          <a:p>
            <a:pPr lvl="1"/>
            <a:r>
              <a:rPr lang="en-US" sz="2400" dirty="0" smtClean="0"/>
              <a:t>Student: graduate, undergraduate</a:t>
            </a:r>
            <a:endParaRPr lang="en-US" sz="2400" dirty="0"/>
          </a:p>
          <a:p>
            <a:r>
              <a:rPr lang="en-US" sz="2400" dirty="0" err="1" smtClean="0">
                <a:solidFill>
                  <a:srgbClr val="FF0000"/>
                </a:solidFill>
              </a:rPr>
              <a:t>Disjointness</a:t>
            </a:r>
            <a:endParaRPr lang="en-US" sz="2400" dirty="0" smtClean="0">
              <a:solidFill>
                <a:srgbClr val="FF0000"/>
              </a:solidFill>
            </a:endParaRPr>
          </a:p>
          <a:p>
            <a:pPr lvl="1"/>
            <a:r>
              <a:rPr lang="en-US" sz="2400" dirty="0" smtClean="0"/>
              <a:t>Student </a:t>
            </a:r>
            <a:r>
              <a:rPr lang="en-US" sz="2400" dirty="0" err="1" smtClean="0"/>
              <a:t>vs</a:t>
            </a:r>
            <a:r>
              <a:rPr lang="en-US" sz="2400" dirty="0" smtClean="0"/>
              <a:t> faculty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Exhaustiveness</a:t>
            </a:r>
          </a:p>
          <a:p>
            <a:pPr lvl="1"/>
            <a:r>
              <a:rPr lang="en-US" sz="2400" dirty="0" smtClean="0"/>
              <a:t>University student: graduate, undergraduate, post-graduate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2" y="2286000"/>
            <a:ext cx="4188405" cy="4224421"/>
          </a:xfrm>
          <a:ln>
            <a:solidFill>
              <a:srgbClr val="74A510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Inverses</a:t>
            </a:r>
          </a:p>
          <a:p>
            <a:pPr lvl="1"/>
            <a:r>
              <a:rPr lang="en-US" sz="2400" dirty="0" smtClean="0"/>
              <a:t>Advisor/advisee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Symmetry</a:t>
            </a:r>
          </a:p>
          <a:p>
            <a:pPr lvl="1"/>
            <a:r>
              <a:rPr lang="en-US" sz="2400" dirty="0" smtClean="0"/>
              <a:t>Classmate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Restrictions/constraints</a:t>
            </a:r>
          </a:p>
          <a:p>
            <a:pPr lvl="1"/>
            <a:r>
              <a:rPr lang="en-US" sz="2400" dirty="0" smtClean="0"/>
              <a:t>Students must be registered for courses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Definitions</a:t>
            </a:r>
          </a:p>
          <a:p>
            <a:pPr lvl="1"/>
            <a:r>
              <a:rPr lang="en-US" sz="2400" dirty="0" smtClean="0"/>
              <a:t>Engineering students are those that declare Engineering as their major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9573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 Systems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3577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947"/>
            <a:ext cx="8229600" cy="1381194"/>
          </a:xfrm>
        </p:spPr>
        <p:txBody>
          <a:bodyPr/>
          <a:lstStyle/>
          <a:p>
            <a:r>
              <a:rPr lang="en-US" dirty="0" smtClean="0"/>
              <a:t>Frame Systems:</a:t>
            </a:r>
            <a:br>
              <a:rPr lang="en-US" dirty="0" smtClean="0"/>
            </a:br>
            <a:r>
              <a:rPr lang="en-US" dirty="0" smtClean="0"/>
              <a:t>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299368"/>
            <a:ext cx="3767328" cy="4144211"/>
          </a:xfrm>
          <a:ln>
            <a:solidFill>
              <a:srgbClr val="74A510"/>
            </a:solidFill>
          </a:ln>
        </p:spPr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Individual frames</a:t>
            </a:r>
            <a:r>
              <a:rPr lang="en-US" sz="2400" dirty="0" smtClean="0"/>
              <a:t>: represent specific objects or entities</a:t>
            </a:r>
          </a:p>
          <a:p>
            <a:pPr lvl="1"/>
            <a:r>
              <a:rPr lang="en-US" sz="2400" dirty="0" smtClean="0"/>
              <a:t>Paul, George, John, </a:t>
            </a:r>
            <a:r>
              <a:rPr lang="en-US" sz="2400" dirty="0" err="1" smtClean="0"/>
              <a:t>Ringo</a:t>
            </a:r>
            <a:r>
              <a:rPr lang="en-US" sz="2400" dirty="0" smtClean="0"/>
              <a:t>, The Beatles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Generic frames</a:t>
            </a:r>
            <a:r>
              <a:rPr lang="en-US" sz="2400" dirty="0" smtClean="0"/>
              <a:t>: represent categories or classes of individuals</a:t>
            </a:r>
          </a:p>
          <a:p>
            <a:pPr lvl="1"/>
            <a:r>
              <a:rPr lang="en-US" sz="2400" dirty="0" smtClean="0"/>
              <a:t>Person, Musician, Band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2" y="2299368"/>
            <a:ext cx="4052047" cy="4144211"/>
          </a:xfrm>
          <a:ln>
            <a:solidFill>
              <a:srgbClr val="74A510"/>
            </a:solidFill>
          </a:ln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Slots</a:t>
            </a:r>
            <a:r>
              <a:rPr lang="en-US" sz="2400" dirty="0" smtClean="0"/>
              <a:t>: represent properties that are attached to a frame</a:t>
            </a:r>
          </a:p>
          <a:p>
            <a:pPr lvl="1"/>
            <a:r>
              <a:rPr lang="en-US" sz="2400" dirty="0" smtClean="0"/>
              <a:t>Bands have members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Values</a:t>
            </a:r>
            <a:r>
              <a:rPr lang="en-US" sz="2400" dirty="0" smtClean="0"/>
              <a:t>: represent fillers of a frame’s slots, which can be other frames</a:t>
            </a:r>
          </a:p>
          <a:p>
            <a:pPr lvl="1"/>
            <a:r>
              <a:rPr lang="en-US" sz="2400" dirty="0" smtClean="0"/>
              <a:t>The members of The Beatles were Peter, George, John, and </a:t>
            </a:r>
            <a:r>
              <a:rPr lang="en-US" sz="2400" dirty="0" err="1" smtClean="0"/>
              <a:t>Ringo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9469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89788" y="40110"/>
            <a:ext cx="7497011" cy="1314352"/>
          </a:xfrm>
        </p:spPr>
        <p:txBody>
          <a:bodyPr/>
          <a:lstStyle/>
          <a:p>
            <a:r>
              <a:rPr lang="en-US" sz="4400" dirty="0" smtClean="0"/>
              <a:t>An Example Frame System: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>Formal </a:t>
            </a:r>
            <a:r>
              <a:rPr lang="en-US" sz="4400" dirty="0" smtClean="0"/>
              <a:t>Language (I)</a:t>
            </a:r>
            <a:endParaRPr lang="en-US" sz="4400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4614385" y="1858212"/>
            <a:ext cx="4339915" cy="17646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4A51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" charset="2"/>
              <a:buChar char="u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charset="2"/>
              <a:buChar char="u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charset="2"/>
              <a:buChar char="u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charset="2"/>
              <a:buChar char="u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charset="2"/>
              <a:buChar char="u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46275" indent="-227013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charset="2"/>
              <a:buChar char="u"/>
              <a:defRPr lang="en-US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27013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charset="2"/>
              <a:buChar char="u"/>
              <a:defRPr lang="en-US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27013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charset="2"/>
              <a:buChar char="u"/>
              <a:defRPr lang="en-US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27013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charset="2"/>
              <a:buChar char="u"/>
              <a:defRPr lang="en-US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[George instance-of Musician]</a:t>
            </a:r>
          </a:p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[</a:t>
            </a:r>
            <a:r>
              <a:rPr lang="en-US" sz="1400" dirty="0" err="1" smtClean="0">
                <a:solidFill>
                  <a:srgbClr val="008000"/>
                </a:solidFill>
                <a:latin typeface="Courier"/>
                <a:cs typeface="Courier"/>
              </a:rPr>
              <a:t>Ringo</a:t>
            </a: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 instance</a:t>
            </a:r>
            <a:r>
              <a:rPr lang="en-US" sz="1400" dirty="0">
                <a:solidFill>
                  <a:srgbClr val="008000"/>
                </a:solidFill>
                <a:latin typeface="Courier"/>
                <a:cs typeface="Courier"/>
              </a:rPr>
              <a:t>-of Musician]</a:t>
            </a:r>
          </a:p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[John instance</a:t>
            </a:r>
            <a:r>
              <a:rPr lang="en-US" sz="1400" dirty="0">
                <a:solidFill>
                  <a:srgbClr val="008000"/>
                </a:solidFill>
                <a:latin typeface="Courier"/>
                <a:cs typeface="Courier"/>
              </a:rPr>
              <a:t>-of Musician]</a:t>
            </a:r>
          </a:p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[Paul instance</a:t>
            </a:r>
            <a:r>
              <a:rPr lang="en-US" sz="1400" dirty="0">
                <a:solidFill>
                  <a:srgbClr val="008000"/>
                </a:solidFill>
                <a:latin typeface="Courier"/>
                <a:cs typeface="Courier"/>
              </a:rPr>
              <a:t>-of Musician]</a:t>
            </a:r>
          </a:p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[Yoko instance-of Person]</a:t>
            </a:r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4614385" y="3883536"/>
            <a:ext cx="4339915" cy="26603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4A51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" charset="2"/>
              <a:buChar char="u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charset="2"/>
              <a:buChar char="u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charset="2"/>
              <a:buChar char="u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charset="2"/>
              <a:buChar char="u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charset="2"/>
              <a:buChar char="u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46275" indent="-227013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charset="2"/>
              <a:buChar char="u"/>
              <a:defRPr lang="en-US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27013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charset="2"/>
              <a:buChar char="u"/>
              <a:defRPr lang="en-US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27013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charset="2"/>
              <a:buChar char="u"/>
              <a:defRPr lang="en-US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27013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charset="2"/>
              <a:buChar char="u"/>
              <a:defRPr lang="en-US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[</a:t>
            </a:r>
            <a:r>
              <a:rPr lang="en-US" sz="1400" dirty="0" err="1" smtClean="0">
                <a:solidFill>
                  <a:srgbClr val="008000"/>
                </a:solidFill>
                <a:latin typeface="Courier"/>
                <a:cs typeface="Courier"/>
              </a:rPr>
              <a:t>TheBeatles</a:t>
            </a:r>
            <a:endParaRPr lang="en-US" sz="1400" dirty="0" smtClean="0">
              <a:solidFill>
                <a:srgbClr val="008000"/>
              </a:solidFill>
              <a:latin typeface="Courier"/>
              <a:cs typeface="Courier"/>
            </a:endParaRPr>
          </a:p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r>
              <a:rPr lang="en-US" sz="1400" dirty="0">
                <a:solidFill>
                  <a:srgbClr val="008000"/>
                </a:solidFill>
                <a:latin typeface="Courier"/>
                <a:cs typeface="Courier"/>
              </a:rPr>
              <a:t> </a:t>
            </a: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 [instance-of Band]</a:t>
            </a:r>
          </a:p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r>
              <a:rPr lang="en-US" sz="1400" dirty="0">
                <a:solidFill>
                  <a:srgbClr val="008000"/>
                </a:solidFill>
                <a:latin typeface="Courier"/>
                <a:cs typeface="Courier"/>
              </a:rPr>
              <a:t> </a:t>
            </a: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 [member Paul]</a:t>
            </a:r>
          </a:p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r>
              <a:rPr lang="en-US" sz="1400" dirty="0">
                <a:solidFill>
                  <a:srgbClr val="008000"/>
                </a:solidFill>
                <a:latin typeface="Courier"/>
                <a:cs typeface="Courier"/>
              </a:rPr>
              <a:t> </a:t>
            </a: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 [member George]</a:t>
            </a:r>
          </a:p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r>
              <a:rPr lang="en-US" sz="1400" dirty="0">
                <a:solidFill>
                  <a:srgbClr val="008000"/>
                </a:solidFill>
                <a:latin typeface="Courier"/>
                <a:cs typeface="Courier"/>
              </a:rPr>
              <a:t> </a:t>
            </a: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 [member </a:t>
            </a:r>
            <a:r>
              <a:rPr lang="en-US" sz="1400" dirty="0" err="1" smtClean="0">
                <a:solidFill>
                  <a:srgbClr val="008000"/>
                </a:solidFill>
                <a:latin typeface="Courier"/>
                <a:cs typeface="Courier"/>
              </a:rPr>
              <a:t>Ringo</a:t>
            </a: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]</a:t>
            </a:r>
          </a:p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r>
              <a:rPr lang="en-US" sz="1400" dirty="0">
                <a:solidFill>
                  <a:srgbClr val="008000"/>
                </a:solidFill>
                <a:latin typeface="Courier"/>
                <a:cs typeface="Courier"/>
              </a:rPr>
              <a:t> </a:t>
            </a: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 [member John]</a:t>
            </a:r>
          </a:p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r>
              <a:rPr lang="en-US" sz="1400" dirty="0">
                <a:solidFill>
                  <a:srgbClr val="008000"/>
                </a:solidFill>
                <a:latin typeface="Courier"/>
                <a:cs typeface="Courier"/>
              </a:rPr>
              <a:t> </a:t>
            </a: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 [groupie Yoko]</a:t>
            </a:r>
          </a:p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r>
              <a:rPr lang="en-US" sz="1400" dirty="0">
                <a:solidFill>
                  <a:srgbClr val="008000"/>
                </a:solidFill>
                <a:latin typeface="Courier"/>
                <a:cs typeface="Courier"/>
              </a:rPr>
              <a:t>]</a:t>
            </a:r>
            <a:endParaRPr lang="en-US" sz="1400" dirty="0" smtClean="0">
              <a:solidFill>
                <a:srgbClr val="008000"/>
              </a:solidFill>
              <a:latin typeface="Courier"/>
              <a:cs typeface="Courier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7475" y="1082843"/>
            <a:ext cx="2159566" cy="923330"/>
          </a:xfrm>
          <a:prstGeom prst="rect">
            <a:avLst/>
          </a:prstGeom>
          <a:solidFill>
            <a:srgbClr val="CCFF66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008000"/>
                </a:solidFill>
              </a:rPr>
              <a:t>Bracket notation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008000"/>
                </a:solidFill>
              </a:rPr>
              <a:t>is-a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008000"/>
                </a:solidFill>
              </a:rPr>
              <a:t>instance-of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4"/>
          <p:cNvSpPr>
            <a:spLocks noGrp="1"/>
          </p:cNvSpPr>
          <p:nvPr>
            <p:ph sz="half" idx="1"/>
          </p:nvPr>
        </p:nvSpPr>
        <p:spPr>
          <a:xfrm>
            <a:off x="147059" y="2179053"/>
            <a:ext cx="4306910" cy="4612107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74A510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[Person</a:t>
            </a:r>
          </a:p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   [age Number]</a:t>
            </a:r>
          </a:p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r>
              <a:rPr lang="en-US" sz="1400" dirty="0">
                <a:solidFill>
                  <a:srgbClr val="008000"/>
                </a:solidFill>
                <a:latin typeface="Courier"/>
                <a:cs typeface="Courier"/>
              </a:rPr>
              <a:t> </a:t>
            </a: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  [birthplace Location]</a:t>
            </a:r>
          </a:p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]</a:t>
            </a:r>
          </a:p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[Musician</a:t>
            </a:r>
          </a:p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r>
              <a:rPr lang="en-US" sz="1400" dirty="0">
                <a:solidFill>
                  <a:srgbClr val="008000"/>
                </a:solidFill>
                <a:latin typeface="Courier"/>
                <a:cs typeface="Courier"/>
              </a:rPr>
              <a:t> </a:t>
            </a: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   [is-a Person]</a:t>
            </a:r>
          </a:p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r>
              <a:rPr lang="en-US" sz="1400" dirty="0">
                <a:solidFill>
                  <a:srgbClr val="008000"/>
                </a:solidFill>
                <a:latin typeface="Courier"/>
                <a:cs typeface="Courier"/>
              </a:rPr>
              <a:t>]</a:t>
            </a:r>
            <a:endParaRPr lang="en-US" sz="1400" dirty="0" smtClean="0">
              <a:solidFill>
                <a:srgbClr val="008000"/>
              </a:solidFill>
              <a:latin typeface="Courier"/>
              <a:cs typeface="Courier"/>
            </a:endParaRPr>
          </a:p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[Band</a:t>
            </a:r>
          </a:p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   [member Musician] </a:t>
            </a:r>
          </a:p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r>
              <a:rPr lang="en-US" sz="1400" dirty="0">
                <a:solidFill>
                  <a:srgbClr val="008000"/>
                </a:solidFill>
                <a:latin typeface="Courier"/>
                <a:cs typeface="Courier"/>
              </a:rPr>
              <a:t> </a:t>
            </a: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  [</a:t>
            </a:r>
            <a:r>
              <a:rPr lang="en-US" sz="1400" dirty="0" err="1" smtClean="0">
                <a:solidFill>
                  <a:srgbClr val="008000"/>
                </a:solidFill>
                <a:latin typeface="Courier"/>
                <a:cs typeface="Courier"/>
              </a:rPr>
              <a:t>debutYear</a:t>
            </a: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 Year]</a:t>
            </a:r>
          </a:p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r>
              <a:rPr lang="en-US" sz="1400" dirty="0">
                <a:solidFill>
                  <a:srgbClr val="008000"/>
                </a:solidFill>
                <a:latin typeface="Courier"/>
                <a:cs typeface="Courier"/>
              </a:rPr>
              <a:t> </a:t>
            </a: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  [groupie Person]</a:t>
            </a:r>
          </a:p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endParaRPr lang="en-US" sz="1400" dirty="0" smtClean="0">
              <a:solidFill>
                <a:srgbClr val="008000"/>
              </a:solidFill>
              <a:latin typeface="Courier"/>
              <a:cs typeface="Courier"/>
            </a:endParaRPr>
          </a:p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endParaRPr lang="en-US" sz="1400" dirty="0">
              <a:solidFill>
                <a:srgbClr val="008000"/>
              </a:solidFill>
              <a:latin typeface="Courier"/>
              <a:cs typeface="Courier"/>
            </a:endParaRPr>
          </a:p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endParaRPr lang="en-US" sz="1400" dirty="0" smtClean="0">
              <a:solidFill>
                <a:srgbClr val="008000"/>
              </a:solidFill>
              <a:latin typeface="Courier"/>
              <a:cs typeface="Courier"/>
            </a:endParaRPr>
          </a:p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endParaRPr lang="en-US" sz="1400" dirty="0">
              <a:solidFill>
                <a:srgbClr val="008000"/>
              </a:solidFill>
              <a:latin typeface="Courier"/>
              <a:cs typeface="Courier"/>
            </a:endParaRPr>
          </a:p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]</a:t>
            </a:r>
            <a:endParaRPr lang="en-US" sz="1400" dirty="0">
              <a:solidFill>
                <a:srgbClr val="008000"/>
              </a:solidFill>
              <a:latin typeface="Courier"/>
              <a:cs typeface="Courier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209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88950" y="115888"/>
            <a:ext cx="8655050" cy="679979"/>
          </a:xfrm>
        </p:spPr>
        <p:txBody>
          <a:bodyPr/>
          <a:lstStyle/>
          <a:p>
            <a:r>
              <a:rPr lang="en-US" sz="4800" dirty="0" smtClean="0"/>
              <a:t>Acknowledgments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87867" y="1686162"/>
            <a:ext cx="8602133" cy="4883971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400" dirty="0" smtClean="0"/>
              <a:t>These course training materials were originally developed and edited by Yolanda </a:t>
            </a:r>
            <a:r>
              <a:rPr lang="en-US" sz="2400" dirty="0"/>
              <a:t>Gil (USC</a:t>
            </a:r>
            <a:r>
              <a:rPr lang="en-US" sz="2400" dirty="0" smtClean="0"/>
              <a:t>) with support from the National Science Foundation with </a:t>
            </a:r>
            <a:r>
              <a:rPr lang="en-US" sz="2400" dirty="0"/>
              <a:t>award ACI-</a:t>
            </a:r>
            <a:r>
              <a:rPr lang="en-US" sz="2400" dirty="0" smtClean="0"/>
              <a:t>1355475 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They are made available as part of http://www.datascience4all.org</a:t>
            </a:r>
            <a:endParaRPr lang="en-US" sz="2400" dirty="0"/>
          </a:p>
          <a:p>
            <a:pPr>
              <a:spcBef>
                <a:spcPts val="600"/>
              </a:spcBef>
            </a:pPr>
            <a:r>
              <a:rPr lang="en-US" sz="2400" dirty="0" smtClean="0"/>
              <a:t>The course materials benefitted from feedback from many students at USC</a:t>
            </a:r>
            <a:r>
              <a:rPr lang="en-US" sz="2400" dirty="0"/>
              <a:t> </a:t>
            </a:r>
            <a:r>
              <a:rPr lang="en-US" sz="2400" dirty="0" smtClean="0"/>
              <a:t>and student interns, particularly Taylor Alarcon (Brown University), Alyssa Deng (Carnegie Mellon University), and Kate </a:t>
            </a:r>
            <a:r>
              <a:rPr lang="en-US" sz="2400" dirty="0" err="1" smtClean="0"/>
              <a:t>Musen</a:t>
            </a:r>
            <a:r>
              <a:rPr lang="en-US" sz="2400" dirty="0" smtClean="0"/>
              <a:t> (Swarthmore College)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We welcome new contributions and suggestions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971827" y="1140062"/>
            <a:ext cx="91847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rgbClr val="00279F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rgbClr val="00279F"/>
                </a:solidFill>
                <a:latin typeface="Book Antiqua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rgbClr val="00279F"/>
                </a:solidFill>
                <a:latin typeface="Book Antiqua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rgbClr val="00279F"/>
                </a:solidFill>
                <a:latin typeface="Book Antiqua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rgbClr val="00279F"/>
                </a:solidFill>
                <a:latin typeface="Book Antiqu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ook Antiqu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ook Antiqu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ook Antiqu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ook Antiqua" charset="0"/>
                <a:ea typeface="ＭＳ Ｐゴシック" charset="0"/>
              </a:defRPr>
            </a:lvl9pPr>
          </a:lstStyle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</a:rPr>
              <a:t>ACI-1355475</a:t>
            </a:r>
          </a:p>
        </p:txBody>
      </p:sp>
      <p:pic>
        <p:nvPicPr>
          <p:cNvPr id="6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3083" y="992773"/>
            <a:ext cx="5429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061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0110"/>
            <a:ext cx="8229600" cy="1314352"/>
          </a:xfrm>
        </p:spPr>
        <p:txBody>
          <a:bodyPr/>
          <a:lstStyle/>
          <a:p>
            <a:r>
              <a:rPr lang="en-US" sz="4400" dirty="0"/>
              <a:t>An Example Frame System</a:t>
            </a:r>
            <a:r>
              <a:rPr lang="en-US" sz="4400" dirty="0" smtClean="0"/>
              <a:t>: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>Formal </a:t>
            </a:r>
            <a:r>
              <a:rPr lang="en-US" sz="4400" dirty="0" smtClean="0"/>
              <a:t>Language (II)</a:t>
            </a:r>
            <a:endParaRPr lang="en-US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47059" y="2179053"/>
            <a:ext cx="4306910" cy="4612107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74A510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[Songwriter</a:t>
            </a:r>
          </a:p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r>
              <a:rPr lang="en-US" sz="1400" dirty="0">
                <a:solidFill>
                  <a:srgbClr val="008000"/>
                </a:solidFill>
                <a:latin typeface="Courier"/>
                <a:cs typeface="Courier"/>
              </a:rPr>
              <a:t> </a:t>
            </a: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   [is-a Person]</a:t>
            </a:r>
          </a:p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]</a:t>
            </a:r>
          </a:p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endParaRPr lang="en-US" sz="1400" dirty="0">
              <a:solidFill>
                <a:srgbClr val="008000"/>
              </a:solidFill>
              <a:latin typeface="Courier"/>
              <a:cs typeface="Courier"/>
            </a:endParaRPr>
          </a:p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endParaRPr lang="en-US" sz="1400" dirty="0" smtClean="0">
              <a:solidFill>
                <a:srgbClr val="008000"/>
              </a:solidFill>
              <a:latin typeface="Courier"/>
              <a:cs typeface="Courier"/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4614385" y="1858212"/>
            <a:ext cx="4339915" cy="17646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4A51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" charset="2"/>
              <a:buChar char="u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charset="2"/>
              <a:buChar char="u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charset="2"/>
              <a:buChar char="u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charset="2"/>
              <a:buChar char="u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charset="2"/>
              <a:buChar char="u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46275" indent="-227013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charset="2"/>
              <a:buChar char="u"/>
              <a:defRPr lang="en-US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27013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charset="2"/>
              <a:buChar char="u"/>
              <a:defRPr lang="en-US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27013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charset="2"/>
              <a:buChar char="u"/>
              <a:defRPr lang="en-US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27013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charset="2"/>
              <a:buChar char="u"/>
              <a:defRPr lang="en-US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[John instance</a:t>
            </a:r>
            <a:r>
              <a:rPr lang="en-US" sz="1400" dirty="0">
                <a:solidFill>
                  <a:srgbClr val="008000"/>
                </a:solidFill>
                <a:latin typeface="Courier"/>
                <a:cs typeface="Courier"/>
              </a:rPr>
              <a:t>-of Musician]</a:t>
            </a:r>
          </a:p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r>
              <a:rPr lang="en-US" sz="1400" dirty="0">
                <a:solidFill>
                  <a:srgbClr val="008000"/>
                </a:solidFill>
                <a:latin typeface="Courier"/>
                <a:cs typeface="Courier"/>
              </a:rPr>
              <a:t>[John instance-of </a:t>
            </a: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Songwriter]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4107" y="1534878"/>
            <a:ext cx="2146742" cy="369332"/>
          </a:xfrm>
          <a:prstGeom prst="rect">
            <a:avLst/>
          </a:prstGeom>
          <a:solidFill>
            <a:srgbClr val="CCFF66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008000"/>
                </a:solidFill>
              </a:rPr>
              <a:t>Multiple parents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506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0110"/>
            <a:ext cx="8229600" cy="1314352"/>
          </a:xfrm>
        </p:spPr>
        <p:txBody>
          <a:bodyPr/>
          <a:lstStyle/>
          <a:p>
            <a:r>
              <a:rPr lang="en-US" sz="4400" dirty="0"/>
              <a:t>An Example Frame System</a:t>
            </a:r>
            <a:r>
              <a:rPr lang="en-US" sz="4400" dirty="0" smtClean="0"/>
              <a:t>: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>Logic Rules (I)</a:t>
            </a:r>
            <a:endParaRPr lang="en-US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47059" y="2179053"/>
            <a:ext cx="4306910" cy="4612107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74A510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[Songwriter</a:t>
            </a:r>
          </a:p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r>
              <a:rPr lang="en-US" sz="1400" dirty="0">
                <a:solidFill>
                  <a:srgbClr val="008000"/>
                </a:solidFill>
                <a:latin typeface="Courier"/>
                <a:cs typeface="Courier"/>
              </a:rPr>
              <a:t> </a:t>
            </a: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   [is-a Person]</a:t>
            </a:r>
          </a:p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]</a:t>
            </a:r>
          </a:p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endParaRPr lang="en-US" sz="1400" dirty="0">
              <a:solidFill>
                <a:srgbClr val="008000"/>
              </a:solidFill>
              <a:latin typeface="Courier"/>
              <a:cs typeface="Courier"/>
            </a:endParaRPr>
          </a:p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[Guitarist</a:t>
            </a:r>
            <a:endParaRPr lang="en-US" sz="1400" dirty="0">
              <a:solidFill>
                <a:srgbClr val="008000"/>
              </a:solidFill>
              <a:latin typeface="Courier"/>
              <a:cs typeface="Courier"/>
            </a:endParaRPr>
          </a:p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r>
              <a:rPr lang="en-US" sz="1400" dirty="0">
                <a:solidFill>
                  <a:srgbClr val="008000"/>
                </a:solidFill>
                <a:latin typeface="Courier"/>
                <a:cs typeface="Courier"/>
              </a:rPr>
              <a:t>    [is-a </a:t>
            </a: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Musician]</a:t>
            </a:r>
          </a:p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r>
              <a:rPr lang="en-US" sz="1400" dirty="0">
                <a:solidFill>
                  <a:srgbClr val="008000"/>
                </a:solidFill>
                <a:latin typeface="Courier"/>
                <a:cs typeface="Courier"/>
              </a:rPr>
              <a:t> </a:t>
            </a: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   [plays Guitar]</a:t>
            </a:r>
            <a:endParaRPr lang="en-US" sz="1400" dirty="0">
              <a:solidFill>
                <a:srgbClr val="008000"/>
              </a:solidFill>
              <a:latin typeface="Courier"/>
              <a:cs typeface="Courier"/>
            </a:endParaRPr>
          </a:p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r>
              <a:rPr lang="en-US" sz="1400" dirty="0">
                <a:solidFill>
                  <a:srgbClr val="008000"/>
                </a:solidFill>
                <a:latin typeface="Courier"/>
                <a:cs typeface="Courier"/>
              </a:rPr>
              <a:t>]</a:t>
            </a:r>
          </a:p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endParaRPr lang="en-US" sz="1400" dirty="0" smtClean="0">
              <a:solidFill>
                <a:srgbClr val="008000"/>
              </a:solidFill>
              <a:latin typeface="Courier"/>
              <a:cs typeface="Courier"/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4614385" y="1858212"/>
            <a:ext cx="4339915" cy="17646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4A51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" charset="2"/>
              <a:buChar char="u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charset="2"/>
              <a:buChar char="u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charset="2"/>
              <a:buChar char="u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charset="2"/>
              <a:buChar char="u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charset="2"/>
              <a:buChar char="u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46275" indent="-227013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charset="2"/>
              <a:buChar char="u"/>
              <a:defRPr lang="en-US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27013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charset="2"/>
              <a:buChar char="u"/>
              <a:defRPr lang="en-US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27013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charset="2"/>
              <a:buChar char="u"/>
              <a:defRPr lang="en-US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27013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charset="2"/>
              <a:buChar char="u"/>
              <a:defRPr lang="en-US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[John instance</a:t>
            </a:r>
            <a:r>
              <a:rPr lang="en-US" sz="1400" dirty="0">
                <a:solidFill>
                  <a:srgbClr val="008000"/>
                </a:solidFill>
                <a:latin typeface="Courier"/>
                <a:cs typeface="Courier"/>
              </a:rPr>
              <a:t>-of Musician]</a:t>
            </a:r>
          </a:p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r>
              <a:rPr lang="en-US" sz="1400" dirty="0">
                <a:solidFill>
                  <a:srgbClr val="008000"/>
                </a:solidFill>
                <a:latin typeface="Courier"/>
                <a:cs typeface="Courier"/>
              </a:rPr>
              <a:t>[John instance-of </a:t>
            </a: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Songwriter]</a:t>
            </a:r>
          </a:p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[John instance-of Guitarist]</a:t>
            </a:r>
            <a:endParaRPr lang="en-US" sz="1400" dirty="0">
              <a:solidFill>
                <a:srgbClr val="008000"/>
              </a:solidFill>
              <a:latin typeface="Courier"/>
              <a:cs typeface="Courier"/>
            </a:endParaRPr>
          </a:p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endParaRPr lang="en-US" sz="1400" dirty="0" smtClean="0">
              <a:solidFill>
                <a:srgbClr val="008000"/>
              </a:solidFill>
              <a:latin typeface="Courier"/>
              <a:cs typeface="Courier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4107" y="1468038"/>
            <a:ext cx="3608680" cy="646331"/>
          </a:xfrm>
          <a:prstGeom prst="rect">
            <a:avLst/>
          </a:prstGeom>
          <a:solidFill>
            <a:srgbClr val="CCFF66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Inheritance</a:t>
            </a:r>
            <a:r>
              <a:rPr lang="en-US" b="1" dirty="0" smtClean="0">
                <a:solidFill>
                  <a:srgbClr val="008000"/>
                </a:solidFill>
              </a:rPr>
              <a:t> from parent classes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008000"/>
                </a:solidFill>
              </a:rPr>
              <a:t>(Multiple inheritance)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06743" y="4598737"/>
            <a:ext cx="3726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Is [John plays Guitar] true?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11344" y="5225288"/>
            <a:ext cx="317563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Yes, inherited by the frame John from its parent frame Guitarist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927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0110"/>
            <a:ext cx="8229600" cy="1314352"/>
          </a:xfrm>
        </p:spPr>
        <p:txBody>
          <a:bodyPr/>
          <a:lstStyle/>
          <a:p>
            <a:r>
              <a:rPr lang="en-US" sz="4400" dirty="0"/>
              <a:t>An Example Frame System</a:t>
            </a:r>
            <a:r>
              <a:rPr lang="en-US" sz="4400" dirty="0" smtClean="0"/>
              <a:t>: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>Logic Rules (II)</a:t>
            </a:r>
            <a:endParaRPr lang="en-US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47059" y="2179053"/>
            <a:ext cx="3083280" cy="4612107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74A510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[Songwriter</a:t>
            </a:r>
          </a:p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r>
              <a:rPr lang="en-US" sz="1400" dirty="0">
                <a:solidFill>
                  <a:srgbClr val="008000"/>
                </a:solidFill>
                <a:latin typeface="Courier"/>
                <a:cs typeface="Courier"/>
              </a:rPr>
              <a:t> </a:t>
            </a: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   [is-a Person]</a:t>
            </a:r>
          </a:p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]</a:t>
            </a:r>
          </a:p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r>
              <a:rPr lang="en-US" sz="1400" dirty="0">
                <a:solidFill>
                  <a:srgbClr val="008000"/>
                </a:solidFill>
                <a:latin typeface="Courier"/>
                <a:cs typeface="Courier"/>
              </a:rPr>
              <a:t>[Musician</a:t>
            </a:r>
          </a:p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r>
              <a:rPr lang="en-US" sz="1400" dirty="0">
                <a:solidFill>
                  <a:srgbClr val="008000"/>
                </a:solidFill>
                <a:latin typeface="Courier"/>
                <a:cs typeface="Courier"/>
              </a:rPr>
              <a:t>    [is-a Person</a:t>
            </a: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]</a:t>
            </a:r>
          </a:p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r>
              <a:rPr lang="en-US" sz="1400" dirty="0">
                <a:solidFill>
                  <a:srgbClr val="008000"/>
                </a:solidFill>
                <a:latin typeface="Courier"/>
                <a:cs typeface="Courier"/>
              </a:rPr>
              <a:t>]</a:t>
            </a:r>
          </a:p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[Guitarist</a:t>
            </a:r>
            <a:endParaRPr lang="en-US" sz="1400" dirty="0">
              <a:solidFill>
                <a:srgbClr val="008000"/>
              </a:solidFill>
              <a:latin typeface="Courier"/>
              <a:cs typeface="Courier"/>
            </a:endParaRPr>
          </a:p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r>
              <a:rPr lang="en-US" sz="1400" dirty="0">
                <a:solidFill>
                  <a:srgbClr val="008000"/>
                </a:solidFill>
                <a:latin typeface="Courier"/>
                <a:cs typeface="Courier"/>
              </a:rPr>
              <a:t>    [is-a </a:t>
            </a: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Musician]</a:t>
            </a:r>
          </a:p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r>
              <a:rPr lang="en-US" sz="1400" dirty="0">
                <a:solidFill>
                  <a:srgbClr val="008000"/>
                </a:solidFill>
                <a:latin typeface="Courier"/>
                <a:cs typeface="Courier"/>
              </a:rPr>
              <a:t> </a:t>
            </a: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   [plays Guitar]</a:t>
            </a:r>
            <a:endParaRPr lang="en-US" sz="1400" dirty="0">
              <a:solidFill>
                <a:srgbClr val="008000"/>
              </a:solidFill>
              <a:latin typeface="Courier"/>
              <a:cs typeface="Courier"/>
            </a:endParaRPr>
          </a:p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]</a:t>
            </a:r>
          </a:p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[Singer</a:t>
            </a:r>
            <a:endParaRPr lang="en-US" sz="1400" dirty="0">
              <a:solidFill>
                <a:srgbClr val="008000"/>
              </a:solidFill>
              <a:latin typeface="Courier"/>
              <a:cs typeface="Courier"/>
            </a:endParaRPr>
          </a:p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r>
              <a:rPr lang="en-US" sz="1400" dirty="0">
                <a:solidFill>
                  <a:srgbClr val="008000"/>
                </a:solidFill>
                <a:latin typeface="Courier"/>
                <a:cs typeface="Courier"/>
              </a:rPr>
              <a:t>    [is-a </a:t>
            </a: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Musician]</a:t>
            </a:r>
            <a:endParaRPr lang="en-US" sz="1400" dirty="0">
              <a:solidFill>
                <a:srgbClr val="008000"/>
              </a:solidFill>
              <a:latin typeface="Courier"/>
              <a:cs typeface="Courier"/>
            </a:endParaRPr>
          </a:p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endParaRPr lang="en-US" sz="1400" dirty="0">
              <a:solidFill>
                <a:srgbClr val="008000"/>
              </a:solidFill>
              <a:latin typeface="Courier"/>
              <a:cs typeface="Courier"/>
            </a:endParaRPr>
          </a:p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endParaRPr lang="en-US" sz="1400" dirty="0" smtClean="0">
              <a:solidFill>
                <a:srgbClr val="008000"/>
              </a:solidFill>
              <a:latin typeface="Courier"/>
              <a:cs typeface="Courier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43620" y="4434491"/>
            <a:ext cx="3719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Is [Singer is-a Person] true?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1003" y="5028216"/>
            <a:ext cx="31756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Yes, by classification of the frame Singer as an specialization of the generic frame Person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933" y="1671698"/>
            <a:ext cx="8943474" cy="369332"/>
          </a:xfrm>
          <a:prstGeom prst="rect">
            <a:avLst/>
          </a:prstGeom>
          <a:solidFill>
            <a:srgbClr val="CCFF66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Classification</a:t>
            </a:r>
            <a:r>
              <a:rPr lang="en-US" b="1" dirty="0" smtClean="0">
                <a:solidFill>
                  <a:srgbClr val="008000"/>
                </a:solidFill>
              </a:rPr>
              <a:t>: organizing generic frames according to generalization/specialization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8929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0110"/>
            <a:ext cx="8229600" cy="1314352"/>
          </a:xfrm>
        </p:spPr>
        <p:txBody>
          <a:bodyPr/>
          <a:lstStyle/>
          <a:p>
            <a:r>
              <a:rPr lang="en-US" sz="4400" dirty="0"/>
              <a:t>An Example Frame System</a:t>
            </a:r>
            <a:r>
              <a:rPr lang="en-US" sz="4400" dirty="0" smtClean="0"/>
              <a:t>: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>Logic Rules (III)</a:t>
            </a:r>
            <a:endParaRPr lang="en-US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47059" y="2179053"/>
            <a:ext cx="2931427" cy="4612107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74A510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[Songwriter</a:t>
            </a:r>
          </a:p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r>
              <a:rPr lang="en-US" sz="1400" dirty="0">
                <a:solidFill>
                  <a:srgbClr val="008000"/>
                </a:solidFill>
                <a:latin typeface="Courier"/>
                <a:cs typeface="Courier"/>
              </a:rPr>
              <a:t> </a:t>
            </a: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   [is-a Person]</a:t>
            </a:r>
          </a:p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]</a:t>
            </a:r>
          </a:p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endParaRPr lang="en-US" sz="1400" dirty="0">
              <a:solidFill>
                <a:srgbClr val="008000"/>
              </a:solidFill>
              <a:latin typeface="Courier"/>
              <a:cs typeface="Courier"/>
            </a:endParaRPr>
          </a:p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[Guitarist</a:t>
            </a:r>
            <a:endParaRPr lang="en-US" sz="1400" dirty="0">
              <a:solidFill>
                <a:srgbClr val="008000"/>
              </a:solidFill>
              <a:latin typeface="Courier"/>
              <a:cs typeface="Courier"/>
            </a:endParaRPr>
          </a:p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r>
              <a:rPr lang="en-US" sz="1400" dirty="0">
                <a:solidFill>
                  <a:srgbClr val="008000"/>
                </a:solidFill>
                <a:latin typeface="Courier"/>
                <a:cs typeface="Courier"/>
              </a:rPr>
              <a:t>    [is-a </a:t>
            </a: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Musician]</a:t>
            </a:r>
          </a:p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r>
              <a:rPr lang="en-US" sz="1400" dirty="0">
                <a:solidFill>
                  <a:srgbClr val="008000"/>
                </a:solidFill>
                <a:latin typeface="Courier"/>
                <a:cs typeface="Courier"/>
              </a:rPr>
              <a:t> </a:t>
            </a: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   [plays Guitar]</a:t>
            </a:r>
            <a:endParaRPr lang="en-US" sz="1400" dirty="0">
              <a:solidFill>
                <a:srgbClr val="008000"/>
              </a:solidFill>
              <a:latin typeface="Courier"/>
              <a:cs typeface="Courier"/>
            </a:endParaRPr>
          </a:p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]</a:t>
            </a:r>
          </a:p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endParaRPr lang="en-US" sz="1400" dirty="0">
              <a:solidFill>
                <a:srgbClr val="008000"/>
              </a:solidFill>
              <a:latin typeface="Courier"/>
              <a:cs typeface="Courier"/>
            </a:endParaRPr>
          </a:p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endParaRPr lang="en-US" sz="1400" dirty="0">
              <a:solidFill>
                <a:srgbClr val="008000"/>
              </a:solidFill>
              <a:latin typeface="Courier"/>
              <a:cs typeface="Courier"/>
            </a:endParaRPr>
          </a:p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endParaRPr lang="en-US" sz="1400" dirty="0" smtClean="0">
              <a:solidFill>
                <a:srgbClr val="008000"/>
              </a:solidFill>
              <a:latin typeface="Courier"/>
              <a:cs typeface="Courier"/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4614385" y="2245884"/>
            <a:ext cx="4339915" cy="17646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4A51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" charset="2"/>
              <a:buChar char="u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charset="2"/>
              <a:buChar char="u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charset="2"/>
              <a:buChar char="u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charset="2"/>
              <a:buChar char="u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charset="2"/>
              <a:buChar char="u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46275" indent="-227013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charset="2"/>
              <a:buChar char="u"/>
              <a:defRPr lang="en-US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27013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charset="2"/>
              <a:buChar char="u"/>
              <a:defRPr lang="en-US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27013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charset="2"/>
              <a:buChar char="u"/>
              <a:defRPr lang="en-US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27013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charset="2"/>
              <a:buChar char="u"/>
              <a:defRPr lang="en-US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[Bruce instance-of Musician</a:t>
            </a:r>
            <a:r>
              <a:rPr lang="en-US" sz="1400" dirty="0">
                <a:solidFill>
                  <a:srgbClr val="008000"/>
                </a:solidFill>
                <a:latin typeface="Courier"/>
                <a:cs typeface="Courier"/>
              </a:rPr>
              <a:t>]</a:t>
            </a:r>
          </a:p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[Bruce plays Guitar]</a:t>
            </a:r>
          </a:p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endParaRPr lang="en-US" sz="1400" dirty="0" smtClean="0">
              <a:solidFill>
                <a:srgbClr val="008000"/>
              </a:solidFill>
              <a:latin typeface="Courier"/>
              <a:cs typeface="Courier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4107" y="1481844"/>
            <a:ext cx="8353569" cy="369332"/>
          </a:xfrm>
          <a:prstGeom prst="rect">
            <a:avLst/>
          </a:prstGeom>
          <a:solidFill>
            <a:srgbClr val="CCFF66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Recognition</a:t>
            </a:r>
            <a:r>
              <a:rPr lang="en-US" b="1" dirty="0" smtClean="0">
                <a:solidFill>
                  <a:srgbClr val="008000"/>
                </a:solidFill>
              </a:rPr>
              <a:t>: whether a new individual frame is an instance of a generic frame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43620" y="4627775"/>
            <a:ext cx="4943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Is [Bruce instance-of Guitarist] true?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11003" y="5221500"/>
            <a:ext cx="31756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Yes, by recognition of the frame Bruce as an instance of the generic frame Guitarist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423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89788" y="40110"/>
            <a:ext cx="7497011" cy="1314352"/>
          </a:xfrm>
        </p:spPr>
        <p:txBody>
          <a:bodyPr/>
          <a:lstStyle/>
          <a:p>
            <a:r>
              <a:rPr lang="en-US" sz="4400" dirty="0" smtClean="0"/>
              <a:t>An Example Frame System: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>Logic Rules (IV)</a:t>
            </a:r>
            <a:endParaRPr lang="en-US" sz="4400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4614385" y="1858212"/>
            <a:ext cx="4339915" cy="17646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4A51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" charset="2"/>
              <a:buChar char="u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charset="2"/>
              <a:buChar char="u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charset="2"/>
              <a:buChar char="u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charset="2"/>
              <a:buChar char="u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charset="2"/>
              <a:buChar char="u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46275" indent="-227013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charset="2"/>
              <a:buChar char="u"/>
              <a:defRPr lang="en-US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27013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charset="2"/>
              <a:buChar char="u"/>
              <a:defRPr lang="en-US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27013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charset="2"/>
              <a:buChar char="u"/>
              <a:defRPr lang="en-US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27013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charset="2"/>
              <a:buChar char="u"/>
              <a:defRPr lang="en-US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[George instance-of Musician]</a:t>
            </a:r>
          </a:p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[</a:t>
            </a:r>
            <a:r>
              <a:rPr lang="en-US" sz="1400" dirty="0" err="1" smtClean="0">
                <a:solidFill>
                  <a:srgbClr val="008000"/>
                </a:solidFill>
                <a:latin typeface="Courier"/>
                <a:cs typeface="Courier"/>
              </a:rPr>
              <a:t>Ringo</a:t>
            </a: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 instance-of Musician]</a:t>
            </a:r>
          </a:p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[John instance</a:t>
            </a:r>
            <a:r>
              <a:rPr lang="en-US" sz="1400" dirty="0">
                <a:solidFill>
                  <a:srgbClr val="008000"/>
                </a:solidFill>
                <a:latin typeface="Courier"/>
                <a:cs typeface="Courier"/>
              </a:rPr>
              <a:t>-of Musician]</a:t>
            </a:r>
          </a:p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[Paul instance</a:t>
            </a:r>
            <a:r>
              <a:rPr lang="en-US" sz="1400" dirty="0">
                <a:solidFill>
                  <a:srgbClr val="008000"/>
                </a:solidFill>
                <a:latin typeface="Courier"/>
                <a:cs typeface="Courier"/>
              </a:rPr>
              <a:t>-of Musician]</a:t>
            </a:r>
          </a:p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[Yoko instance-of Person]</a:t>
            </a:r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4614385" y="3883536"/>
            <a:ext cx="4339915" cy="29076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4A51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" charset="2"/>
              <a:buChar char="u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charset="2"/>
              <a:buChar char="u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charset="2"/>
              <a:buChar char="u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charset="2"/>
              <a:buChar char="u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charset="2"/>
              <a:buChar char="u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46275" indent="-227013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charset="2"/>
              <a:buChar char="u"/>
              <a:defRPr lang="en-US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27013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charset="2"/>
              <a:buChar char="u"/>
              <a:defRPr lang="en-US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27013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charset="2"/>
              <a:buChar char="u"/>
              <a:defRPr lang="en-US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27013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charset="2"/>
              <a:buChar char="u"/>
              <a:defRPr lang="en-US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[</a:t>
            </a:r>
            <a:r>
              <a:rPr lang="en-US" sz="1400" dirty="0" err="1" smtClean="0">
                <a:solidFill>
                  <a:srgbClr val="008000"/>
                </a:solidFill>
                <a:latin typeface="Courier"/>
                <a:cs typeface="Courier"/>
              </a:rPr>
              <a:t>TheBeatles</a:t>
            </a:r>
            <a:endParaRPr lang="en-US" sz="1400" dirty="0" smtClean="0">
              <a:solidFill>
                <a:srgbClr val="008000"/>
              </a:solidFill>
              <a:latin typeface="Courier"/>
              <a:cs typeface="Courier"/>
            </a:endParaRPr>
          </a:p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r>
              <a:rPr lang="en-US" sz="1400" dirty="0">
                <a:solidFill>
                  <a:srgbClr val="008000"/>
                </a:solidFill>
                <a:latin typeface="Courier"/>
                <a:cs typeface="Courier"/>
              </a:rPr>
              <a:t> </a:t>
            </a: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 [instance-of Band]</a:t>
            </a:r>
          </a:p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r>
              <a:rPr lang="en-US" sz="1400" dirty="0">
                <a:solidFill>
                  <a:srgbClr val="008000"/>
                </a:solidFill>
                <a:latin typeface="Courier"/>
                <a:cs typeface="Courier"/>
              </a:rPr>
              <a:t> </a:t>
            </a: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 [member Paul]</a:t>
            </a:r>
          </a:p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r>
              <a:rPr lang="en-US" sz="1400" dirty="0">
                <a:solidFill>
                  <a:srgbClr val="008000"/>
                </a:solidFill>
                <a:latin typeface="Courier"/>
                <a:cs typeface="Courier"/>
              </a:rPr>
              <a:t> </a:t>
            </a: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 [member George]</a:t>
            </a:r>
          </a:p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r>
              <a:rPr lang="en-US" sz="1400" dirty="0">
                <a:solidFill>
                  <a:srgbClr val="008000"/>
                </a:solidFill>
                <a:latin typeface="Courier"/>
                <a:cs typeface="Courier"/>
              </a:rPr>
              <a:t> </a:t>
            </a: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 [member </a:t>
            </a:r>
            <a:r>
              <a:rPr lang="en-US" sz="1400" dirty="0" err="1" smtClean="0">
                <a:solidFill>
                  <a:srgbClr val="008000"/>
                </a:solidFill>
                <a:latin typeface="Courier"/>
                <a:cs typeface="Courier"/>
              </a:rPr>
              <a:t>Ringo</a:t>
            </a: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]</a:t>
            </a:r>
          </a:p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r>
              <a:rPr lang="en-US" sz="1400" dirty="0">
                <a:solidFill>
                  <a:srgbClr val="008000"/>
                </a:solidFill>
                <a:latin typeface="Courier"/>
                <a:cs typeface="Courier"/>
              </a:rPr>
              <a:t> </a:t>
            </a: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 [member John]</a:t>
            </a:r>
          </a:p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r>
              <a:rPr lang="en-US" sz="1400" dirty="0">
                <a:solidFill>
                  <a:srgbClr val="008000"/>
                </a:solidFill>
                <a:latin typeface="Courier"/>
                <a:cs typeface="Courier"/>
              </a:rPr>
              <a:t> </a:t>
            </a: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 </a:t>
            </a:r>
            <a:r>
              <a:rPr lang="en-US" sz="1400" strike="sngStrike" dirty="0" smtClean="0">
                <a:solidFill>
                  <a:srgbClr val="008000"/>
                </a:solidFill>
                <a:latin typeface="Courier"/>
                <a:cs typeface="Courier"/>
              </a:rPr>
              <a:t>[groupie Yoko]</a:t>
            </a:r>
          </a:p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  </a:t>
            </a:r>
            <a:r>
              <a:rPr lang="en-US" sz="1400" b="1" dirty="0" smtClean="0">
                <a:solidFill>
                  <a:srgbClr val="008000"/>
                </a:solidFill>
                <a:latin typeface="Courier"/>
                <a:cs typeface="Courier"/>
              </a:rPr>
              <a:t>[member Yoko]</a:t>
            </a:r>
          </a:p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4"/>
          <p:cNvSpPr>
            <a:spLocks noGrp="1"/>
          </p:cNvSpPr>
          <p:nvPr>
            <p:ph sz="half" idx="1"/>
          </p:nvPr>
        </p:nvSpPr>
        <p:spPr>
          <a:xfrm>
            <a:off x="147059" y="2443616"/>
            <a:ext cx="4306910" cy="4347544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74A510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[Person</a:t>
            </a:r>
          </a:p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   [age Number]</a:t>
            </a:r>
          </a:p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r>
              <a:rPr lang="en-US" sz="1400" dirty="0">
                <a:solidFill>
                  <a:srgbClr val="008000"/>
                </a:solidFill>
                <a:latin typeface="Courier"/>
                <a:cs typeface="Courier"/>
              </a:rPr>
              <a:t> </a:t>
            </a: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  [birthplace Location]</a:t>
            </a:r>
          </a:p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]</a:t>
            </a:r>
          </a:p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[Musician</a:t>
            </a:r>
          </a:p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r>
              <a:rPr lang="en-US" sz="1400" dirty="0">
                <a:solidFill>
                  <a:srgbClr val="008000"/>
                </a:solidFill>
                <a:latin typeface="Courier"/>
                <a:cs typeface="Courier"/>
              </a:rPr>
              <a:t> </a:t>
            </a: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   [is-a Person]</a:t>
            </a:r>
          </a:p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r>
              <a:rPr lang="en-US" sz="1400" dirty="0">
                <a:solidFill>
                  <a:srgbClr val="008000"/>
                </a:solidFill>
                <a:latin typeface="Courier"/>
                <a:cs typeface="Courier"/>
              </a:rPr>
              <a:t>]</a:t>
            </a:r>
            <a:endParaRPr lang="en-US" sz="1400" dirty="0" smtClean="0">
              <a:solidFill>
                <a:srgbClr val="008000"/>
              </a:solidFill>
              <a:latin typeface="Courier"/>
              <a:cs typeface="Courier"/>
            </a:endParaRPr>
          </a:p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[Band</a:t>
            </a:r>
          </a:p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   [member Musician] </a:t>
            </a:r>
          </a:p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r>
              <a:rPr lang="en-US" sz="1400" dirty="0">
                <a:solidFill>
                  <a:srgbClr val="008000"/>
                </a:solidFill>
                <a:latin typeface="Courier"/>
                <a:cs typeface="Courier"/>
              </a:rPr>
              <a:t> </a:t>
            </a: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  [</a:t>
            </a:r>
            <a:r>
              <a:rPr lang="en-US" sz="1400" dirty="0" err="1" smtClean="0">
                <a:solidFill>
                  <a:srgbClr val="008000"/>
                </a:solidFill>
                <a:latin typeface="Courier"/>
                <a:cs typeface="Courier"/>
              </a:rPr>
              <a:t>debutYear</a:t>
            </a: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 Year]</a:t>
            </a:r>
          </a:p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r>
              <a:rPr lang="en-US" sz="1400" dirty="0">
                <a:solidFill>
                  <a:srgbClr val="008000"/>
                </a:solidFill>
                <a:latin typeface="Courier"/>
                <a:cs typeface="Courier"/>
              </a:rPr>
              <a:t> </a:t>
            </a: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  [groupie Person]</a:t>
            </a:r>
          </a:p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endParaRPr lang="en-US" sz="1400" dirty="0" smtClean="0">
              <a:solidFill>
                <a:srgbClr val="008000"/>
              </a:solidFill>
              <a:latin typeface="Courier"/>
              <a:cs typeface="Courier"/>
            </a:endParaRPr>
          </a:p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endParaRPr lang="en-US" sz="1400" dirty="0">
              <a:solidFill>
                <a:srgbClr val="008000"/>
              </a:solidFill>
              <a:latin typeface="Courier"/>
              <a:cs typeface="Courier"/>
            </a:endParaRPr>
          </a:p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endParaRPr lang="en-US" sz="1400" dirty="0" smtClean="0">
              <a:solidFill>
                <a:srgbClr val="008000"/>
              </a:solidFill>
              <a:latin typeface="Courier"/>
              <a:cs typeface="Courier"/>
            </a:endParaRPr>
          </a:p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endParaRPr lang="en-US" sz="1400" dirty="0">
              <a:solidFill>
                <a:srgbClr val="008000"/>
              </a:solidFill>
              <a:latin typeface="Courier"/>
              <a:cs typeface="Courier"/>
            </a:endParaRPr>
          </a:p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]</a:t>
            </a:r>
            <a:endParaRPr lang="en-US" sz="1400" dirty="0">
              <a:solidFill>
                <a:srgbClr val="008000"/>
              </a:solidFill>
              <a:latin typeface="Courier"/>
              <a:cs typeface="Courier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4108" y="1481844"/>
            <a:ext cx="3371292" cy="646331"/>
          </a:xfrm>
          <a:prstGeom prst="rect">
            <a:avLst/>
          </a:prstGeom>
          <a:solidFill>
            <a:srgbClr val="CCFF66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Mark Yoko as inconsistent?  Or assume Yoko to be a Musician?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4913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An Example Frame System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Reasoning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4124" y="2429810"/>
            <a:ext cx="3767328" cy="4273246"/>
          </a:xfrm>
          <a:ln>
            <a:solidFill>
              <a:srgbClr val="74A510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sz="2600" dirty="0" smtClean="0"/>
              <a:t>Given: </a:t>
            </a:r>
          </a:p>
          <a:p>
            <a:pPr lvl="1"/>
            <a:r>
              <a:rPr lang="en-US" sz="2600" dirty="0"/>
              <a:t>A</a:t>
            </a:r>
            <a:r>
              <a:rPr lang="en-US" sz="2600" dirty="0" smtClean="0"/>
              <a:t> knowledge base KB of generic frames and individual frames</a:t>
            </a:r>
          </a:p>
          <a:p>
            <a:pPr lvl="1"/>
            <a:r>
              <a:rPr lang="en-US" sz="2600" dirty="0" smtClean="0"/>
              <a:t>A question about a belief B about frame F</a:t>
            </a:r>
          </a:p>
          <a:p>
            <a:r>
              <a:rPr lang="en-US" sz="2600" dirty="0" smtClean="0"/>
              <a:t>Output: Yes/No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76143" y="1711912"/>
            <a:ext cx="4445168" cy="5011482"/>
          </a:xfrm>
          <a:solidFill>
            <a:schemeClr val="bg1"/>
          </a:solidFill>
          <a:ln>
            <a:solidFill>
              <a:srgbClr val="74A510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dirty="0" smtClean="0"/>
              <a:t>Algorithm:</a:t>
            </a:r>
          </a:p>
          <a:p>
            <a:pPr>
              <a:buFont typeface="+mj-lt"/>
              <a:buAutoNum type="arabicPeriod"/>
            </a:pPr>
            <a:r>
              <a:rPr lang="en-US" sz="2200" dirty="0" smtClean="0"/>
              <a:t>Classify generic  frames</a:t>
            </a:r>
          </a:p>
          <a:p>
            <a:pPr lvl="1"/>
            <a:r>
              <a:rPr lang="en-US" dirty="0" smtClean="0"/>
              <a:t>If inconsistency is detected, return “Inconsistent”</a:t>
            </a:r>
          </a:p>
          <a:p>
            <a:pPr lvl="1"/>
            <a:r>
              <a:rPr lang="en-US" dirty="0" smtClean="0"/>
              <a:t>If belief B is in KB then return Yes, otherwise continue</a:t>
            </a:r>
          </a:p>
          <a:p>
            <a:pPr>
              <a:buFont typeface="+mj-lt"/>
              <a:buAutoNum type="arabicPeriod"/>
            </a:pPr>
            <a:r>
              <a:rPr lang="en-US" sz="2200" dirty="0" smtClean="0"/>
              <a:t>Recognize individual frames</a:t>
            </a:r>
            <a:endParaRPr lang="en-US" sz="2200" dirty="0"/>
          </a:p>
          <a:p>
            <a:pPr lvl="1"/>
            <a:r>
              <a:rPr lang="en-US" dirty="0"/>
              <a:t>If inconsistency is detected, return “Inconsistent”</a:t>
            </a:r>
          </a:p>
          <a:p>
            <a:pPr lvl="1"/>
            <a:r>
              <a:rPr lang="en-US" dirty="0"/>
              <a:t>If belief B is in KB then return Yes, otherwise continue</a:t>
            </a:r>
          </a:p>
          <a:p>
            <a:pPr>
              <a:buFont typeface="+mj-lt"/>
              <a:buAutoNum type="arabicPeriod"/>
            </a:pPr>
            <a:r>
              <a:rPr lang="en-US" sz="2200" dirty="0" smtClean="0"/>
              <a:t>Inherit slot values for all frames</a:t>
            </a:r>
            <a:endParaRPr lang="en-US" sz="2200" dirty="0"/>
          </a:p>
          <a:p>
            <a:pPr lvl="1"/>
            <a:r>
              <a:rPr lang="en-US" dirty="0"/>
              <a:t>If inconsistency is detected, return “Inconsistent”</a:t>
            </a:r>
          </a:p>
          <a:p>
            <a:pPr lvl="1"/>
            <a:r>
              <a:rPr lang="en-US" dirty="0"/>
              <a:t>If belief B is in KB then return Yes, otherwise continue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07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866"/>
            <a:ext cx="8229600" cy="1087921"/>
          </a:xfrm>
        </p:spPr>
        <p:txBody>
          <a:bodyPr/>
          <a:lstStyle/>
          <a:p>
            <a:r>
              <a:rPr lang="en-US" sz="4400" dirty="0" smtClean="0"/>
              <a:t>Logic Systems</a:t>
            </a:r>
            <a:r>
              <a:rPr lang="en-US" dirty="0" smtClean="0"/>
              <a:t>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6097" y="1488141"/>
            <a:ext cx="4231895" cy="5138613"/>
          </a:xfrm>
          <a:solidFill>
            <a:srgbClr val="FFFFFF"/>
          </a:solidFill>
          <a:ln>
            <a:solidFill>
              <a:srgbClr val="74A510"/>
            </a:solidFill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To describe a frame system as a  logic system we had to specify:</a:t>
            </a:r>
          </a:p>
          <a:p>
            <a:pPr marL="692150" lvl="1" indent="-342900">
              <a:lnSpc>
                <a:spcPct val="90000"/>
              </a:lnSpc>
              <a:buFont typeface="+mj-lt"/>
              <a:buAutoNum type="arabicPeriod"/>
            </a:pPr>
            <a:r>
              <a:rPr lang="en-US" sz="2400" dirty="0" smtClean="0"/>
              <a:t>A formal language</a:t>
            </a:r>
          </a:p>
          <a:p>
            <a:pPr lvl="2">
              <a:lnSpc>
                <a:spcPct val="90000"/>
              </a:lnSpc>
            </a:pPr>
            <a:r>
              <a:rPr lang="en-US" sz="2400" dirty="0"/>
              <a:t>i</a:t>
            </a:r>
            <a:r>
              <a:rPr lang="en-US" sz="2400" dirty="0" smtClean="0"/>
              <a:t>s-a, instance-of, </a:t>
            </a:r>
            <a:r>
              <a:rPr lang="en-US" sz="2400" dirty="0" err="1" smtClean="0"/>
              <a:t>etc</a:t>
            </a:r>
            <a:endParaRPr lang="en-US" sz="2400" dirty="0" smtClean="0"/>
          </a:p>
          <a:p>
            <a:pPr marL="692150" lvl="1" indent="-342900">
              <a:lnSpc>
                <a:spcPct val="90000"/>
              </a:lnSpc>
              <a:buFont typeface="+mj-lt"/>
              <a:buAutoNum type="arabicPeriod"/>
            </a:pPr>
            <a:r>
              <a:rPr lang="en-US" sz="2400" dirty="0" smtClean="0"/>
              <a:t>Logic rules</a:t>
            </a:r>
          </a:p>
          <a:p>
            <a:pPr lvl="2">
              <a:lnSpc>
                <a:spcPct val="90000"/>
              </a:lnSpc>
            </a:pPr>
            <a:r>
              <a:rPr lang="en-US" sz="2400" dirty="0" smtClean="0"/>
              <a:t>Inheritance, classification, etc.</a:t>
            </a:r>
          </a:p>
          <a:p>
            <a:pPr lvl="2">
              <a:lnSpc>
                <a:spcPct val="90000"/>
              </a:lnSpc>
            </a:pPr>
            <a:r>
              <a:rPr lang="en-US" sz="2400" dirty="0" smtClean="0"/>
              <a:t>Decide whether to flag inconsistencies or make assumptions</a:t>
            </a:r>
          </a:p>
          <a:p>
            <a:pPr lvl="2">
              <a:lnSpc>
                <a:spcPct val="90000"/>
              </a:lnSpc>
            </a:pPr>
            <a:r>
              <a:rPr lang="en-US" sz="2400" dirty="0" smtClean="0"/>
              <a:t>Etc.</a:t>
            </a:r>
          </a:p>
          <a:p>
            <a:pPr marL="692150" lvl="1" indent="-342900">
              <a:lnSpc>
                <a:spcPct val="90000"/>
              </a:lnSpc>
              <a:buFont typeface="+mj-lt"/>
              <a:buAutoNum type="arabicPeriod"/>
            </a:pPr>
            <a:r>
              <a:rPr lang="en-US" sz="2400" dirty="0" smtClean="0"/>
              <a:t>A reasoning algorithm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5509" y="1488141"/>
            <a:ext cx="4053552" cy="5138613"/>
          </a:xfrm>
          <a:solidFill>
            <a:srgbClr val="FFFFFF"/>
          </a:solidFill>
          <a:ln>
            <a:solidFill>
              <a:srgbClr val="74A510"/>
            </a:solidFill>
          </a:ln>
        </p:spPr>
        <p:txBody>
          <a:bodyPr>
            <a:normAutofit lnSpcReduction="10000"/>
          </a:bodyPr>
          <a:lstStyle/>
          <a:p>
            <a:r>
              <a:rPr lang="en-US" dirty="0" smtClean="0"/>
              <a:t>Important characteristics of a  logic system: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Expressivity</a:t>
            </a:r>
          </a:p>
          <a:p>
            <a:pPr lvl="2"/>
            <a:r>
              <a:rPr lang="en-US" dirty="0" smtClean="0"/>
              <a:t>What its formal language can represent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Soundness</a:t>
            </a:r>
          </a:p>
          <a:p>
            <a:pPr lvl="2"/>
            <a:r>
              <a:rPr lang="en-US" dirty="0" smtClean="0"/>
              <a:t>The logic works as intended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Decidability</a:t>
            </a:r>
          </a:p>
          <a:p>
            <a:pPr lvl="2"/>
            <a:r>
              <a:rPr lang="en-US" dirty="0" err="1" smtClean="0"/>
              <a:t>Undecidable</a:t>
            </a:r>
            <a:r>
              <a:rPr lang="en-US" dirty="0" smtClean="0"/>
              <a:t> if it may never return an answer</a:t>
            </a:r>
          </a:p>
          <a:p>
            <a:pPr lvl="1"/>
            <a:r>
              <a:rPr lang="en-US" dirty="0" smtClean="0"/>
              <a:t>Computational </a:t>
            </a:r>
            <a:r>
              <a:rPr lang="en-US" dirty="0" smtClean="0">
                <a:solidFill>
                  <a:srgbClr val="FF0000"/>
                </a:solidFill>
              </a:rPr>
              <a:t>complexity</a:t>
            </a:r>
          </a:p>
          <a:p>
            <a:pPr lvl="2"/>
            <a:r>
              <a:rPr lang="en-US" dirty="0" smtClean="0"/>
              <a:t>How much computation is required to get an answer</a:t>
            </a: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Explainability</a:t>
            </a:r>
            <a:endParaRPr lang="en-US" dirty="0" smtClean="0">
              <a:solidFill>
                <a:srgbClr val="FF0000"/>
              </a:solidFill>
            </a:endParaRPr>
          </a:p>
          <a:p>
            <a:pPr lvl="2"/>
            <a:r>
              <a:rPr lang="en-US" dirty="0" smtClean="0"/>
              <a:t>Can an understandable  proof/explanation be generated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0071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Frame Systems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5604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0110"/>
            <a:ext cx="8229600" cy="1314352"/>
          </a:xfrm>
        </p:spPr>
        <p:txBody>
          <a:bodyPr/>
          <a:lstStyle/>
          <a:p>
            <a:r>
              <a:rPr lang="en-US" sz="4400" dirty="0" smtClean="0"/>
              <a:t>A More Complex Frame System: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>More Logic Rules</a:t>
            </a:r>
            <a:endParaRPr lang="en-US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47059" y="2179053"/>
            <a:ext cx="4306910" cy="4612107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74A510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[Person</a:t>
            </a:r>
          </a:p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   [age Number]</a:t>
            </a:r>
          </a:p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r>
              <a:rPr lang="en-US" sz="1400" dirty="0">
                <a:solidFill>
                  <a:srgbClr val="008000"/>
                </a:solidFill>
                <a:latin typeface="Courier"/>
                <a:cs typeface="Courier"/>
              </a:rPr>
              <a:t> </a:t>
            </a: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  [birthplace Location]</a:t>
            </a:r>
          </a:p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]</a:t>
            </a:r>
          </a:p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[Musician</a:t>
            </a:r>
          </a:p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r>
              <a:rPr lang="en-US" sz="1400" dirty="0">
                <a:solidFill>
                  <a:srgbClr val="008000"/>
                </a:solidFill>
                <a:latin typeface="Courier"/>
                <a:cs typeface="Courier"/>
              </a:rPr>
              <a:t> </a:t>
            </a: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   [is-a Person]</a:t>
            </a:r>
          </a:p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r>
              <a:rPr lang="en-US" sz="1400" dirty="0">
                <a:solidFill>
                  <a:srgbClr val="008000"/>
                </a:solidFill>
                <a:latin typeface="Courier"/>
                <a:cs typeface="Courier"/>
              </a:rPr>
              <a:t>]</a:t>
            </a:r>
            <a:endParaRPr lang="en-US" sz="1400" dirty="0" smtClean="0">
              <a:solidFill>
                <a:srgbClr val="008000"/>
              </a:solidFill>
              <a:latin typeface="Courier"/>
              <a:cs typeface="Courier"/>
            </a:endParaRPr>
          </a:p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[Band</a:t>
            </a:r>
          </a:p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   [member Musician] </a:t>
            </a:r>
          </a:p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r>
              <a:rPr lang="en-US" sz="1400" dirty="0">
                <a:solidFill>
                  <a:srgbClr val="008000"/>
                </a:solidFill>
                <a:latin typeface="Courier"/>
                <a:cs typeface="Courier"/>
              </a:rPr>
              <a:t> </a:t>
            </a: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  [</a:t>
            </a:r>
            <a:r>
              <a:rPr lang="en-US" sz="1400" dirty="0" err="1" smtClean="0">
                <a:solidFill>
                  <a:srgbClr val="008000"/>
                </a:solidFill>
                <a:latin typeface="Courier"/>
                <a:cs typeface="Courier"/>
              </a:rPr>
              <a:t>debutYear</a:t>
            </a: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 Year]</a:t>
            </a:r>
          </a:p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r>
              <a:rPr lang="en-US" sz="1400" dirty="0">
                <a:solidFill>
                  <a:srgbClr val="008000"/>
                </a:solidFill>
                <a:latin typeface="Courier"/>
                <a:cs typeface="Courier"/>
              </a:rPr>
              <a:t> </a:t>
            </a: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  [groupie Person]</a:t>
            </a:r>
          </a:p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   </a:t>
            </a:r>
            <a:r>
              <a:rPr lang="en-US" sz="1400" b="1" dirty="0" smtClean="0">
                <a:solidFill>
                  <a:srgbClr val="008000"/>
                </a:solidFill>
                <a:latin typeface="Courier"/>
                <a:cs typeface="Courier"/>
              </a:rPr>
              <a:t>[</a:t>
            </a:r>
            <a:r>
              <a:rPr lang="en-US" sz="1400" b="1" dirty="0">
                <a:solidFill>
                  <a:srgbClr val="008000"/>
                </a:solidFill>
                <a:latin typeface="Courier"/>
                <a:cs typeface="Courier"/>
              </a:rPr>
              <a:t>age </a:t>
            </a:r>
            <a:endParaRPr lang="en-US" sz="1400" b="1" dirty="0" smtClean="0">
              <a:solidFill>
                <a:srgbClr val="008000"/>
              </a:solidFill>
              <a:latin typeface="Courier"/>
              <a:cs typeface="Courier"/>
            </a:endParaRPr>
          </a:p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r>
              <a:rPr lang="en-US" sz="1400" b="1" dirty="0">
                <a:solidFill>
                  <a:srgbClr val="008000"/>
                </a:solidFill>
                <a:latin typeface="Courier"/>
                <a:cs typeface="Courier"/>
              </a:rPr>
              <a:t> </a:t>
            </a:r>
            <a:r>
              <a:rPr lang="en-US" sz="1400" b="1" dirty="0" smtClean="0">
                <a:solidFill>
                  <a:srgbClr val="008000"/>
                </a:solidFill>
                <a:latin typeface="Courier"/>
                <a:cs typeface="Courier"/>
              </a:rPr>
              <a:t>    IF</a:t>
            </a:r>
            <a:r>
              <a:rPr lang="en-US" sz="1400" b="1" dirty="0">
                <a:solidFill>
                  <a:srgbClr val="008000"/>
                </a:solidFill>
                <a:latin typeface="Courier"/>
                <a:cs typeface="Courier"/>
              </a:rPr>
              <a:t>-ADDED</a:t>
            </a:r>
            <a:r>
              <a:rPr lang="en-US" sz="1400" b="1" dirty="0" smtClean="0">
                <a:solidFill>
                  <a:srgbClr val="008000"/>
                </a:solidFill>
                <a:latin typeface="Courier"/>
                <a:cs typeface="Courier"/>
              </a:rPr>
              <a:t>[offset(</a:t>
            </a:r>
            <a:r>
              <a:rPr lang="en-US" sz="1400" b="1" dirty="0" err="1" smtClean="0">
                <a:solidFill>
                  <a:srgbClr val="008000"/>
                </a:solidFill>
                <a:latin typeface="Courier"/>
                <a:cs typeface="Courier"/>
              </a:rPr>
              <a:t>debutYear</a:t>
            </a:r>
            <a:r>
              <a:rPr lang="en-US" sz="1400" b="1" dirty="0" smtClean="0">
                <a:solidFill>
                  <a:srgbClr val="008000"/>
                </a:solidFill>
                <a:latin typeface="Courier"/>
                <a:cs typeface="Courier"/>
              </a:rPr>
              <a:t>)]</a:t>
            </a:r>
            <a:r>
              <a:rPr lang="en-US" sz="1400" b="1" dirty="0">
                <a:solidFill>
                  <a:srgbClr val="008000"/>
                </a:solidFill>
                <a:latin typeface="Courier"/>
                <a:cs typeface="Courier"/>
              </a:rPr>
              <a:t>]</a:t>
            </a:r>
          </a:p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r>
              <a:rPr lang="en-US" sz="1400" b="1" dirty="0">
                <a:solidFill>
                  <a:srgbClr val="008000"/>
                </a:solidFill>
                <a:latin typeface="Courier"/>
                <a:cs typeface="Courier"/>
              </a:rPr>
              <a:t>   [size </a:t>
            </a:r>
            <a:endParaRPr lang="en-US" sz="1400" b="1" dirty="0" smtClean="0">
              <a:solidFill>
                <a:srgbClr val="008000"/>
              </a:solidFill>
              <a:latin typeface="Courier"/>
              <a:cs typeface="Courier"/>
            </a:endParaRPr>
          </a:p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r>
              <a:rPr lang="en-US" sz="1400" b="1" dirty="0">
                <a:solidFill>
                  <a:srgbClr val="008000"/>
                </a:solidFill>
                <a:latin typeface="Courier"/>
                <a:cs typeface="Courier"/>
              </a:rPr>
              <a:t> </a:t>
            </a:r>
            <a:r>
              <a:rPr lang="en-US" sz="1400" b="1" dirty="0" smtClean="0">
                <a:solidFill>
                  <a:srgbClr val="008000"/>
                </a:solidFill>
                <a:latin typeface="Courier"/>
                <a:cs typeface="Courier"/>
              </a:rPr>
              <a:t>    IF-NEEDED[count(enumerate(member))]]</a:t>
            </a:r>
          </a:p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r>
              <a:rPr lang="en-US" sz="1400" dirty="0">
                <a:solidFill>
                  <a:srgbClr val="008000"/>
                </a:solidFill>
                <a:latin typeface="Courier"/>
                <a:cs typeface="Courier"/>
              </a:rPr>
              <a:t>]</a:t>
            </a: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4614385" y="2069872"/>
            <a:ext cx="4339915" cy="17646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4A51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" charset="2"/>
              <a:buChar char="u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charset="2"/>
              <a:buChar char="u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charset="2"/>
              <a:buChar char="u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charset="2"/>
              <a:buChar char="u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charset="2"/>
              <a:buChar char="u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46275" indent="-227013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charset="2"/>
              <a:buChar char="u"/>
              <a:defRPr lang="en-US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27013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charset="2"/>
              <a:buChar char="u"/>
              <a:defRPr lang="en-US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27013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charset="2"/>
              <a:buChar char="u"/>
              <a:defRPr lang="en-US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27013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charset="2"/>
              <a:buChar char="u"/>
              <a:defRPr lang="en-US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[George instance-of Musician]</a:t>
            </a:r>
          </a:p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[</a:t>
            </a:r>
            <a:r>
              <a:rPr lang="en-US" sz="1400" dirty="0" err="1" smtClean="0">
                <a:solidFill>
                  <a:srgbClr val="008000"/>
                </a:solidFill>
                <a:latin typeface="Courier"/>
                <a:cs typeface="Courier"/>
              </a:rPr>
              <a:t>Ringo</a:t>
            </a: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 instance</a:t>
            </a:r>
            <a:r>
              <a:rPr lang="en-US" sz="1400" dirty="0">
                <a:solidFill>
                  <a:srgbClr val="008000"/>
                </a:solidFill>
                <a:latin typeface="Courier"/>
                <a:cs typeface="Courier"/>
              </a:rPr>
              <a:t>-of Musician]</a:t>
            </a:r>
          </a:p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[John instance</a:t>
            </a:r>
            <a:r>
              <a:rPr lang="en-US" sz="1400" dirty="0">
                <a:solidFill>
                  <a:srgbClr val="008000"/>
                </a:solidFill>
                <a:latin typeface="Courier"/>
                <a:cs typeface="Courier"/>
              </a:rPr>
              <a:t>-of Musician]</a:t>
            </a:r>
          </a:p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[Paul instance</a:t>
            </a:r>
            <a:r>
              <a:rPr lang="en-US" sz="1400" dirty="0">
                <a:solidFill>
                  <a:srgbClr val="008000"/>
                </a:solidFill>
                <a:latin typeface="Courier"/>
                <a:cs typeface="Courier"/>
              </a:rPr>
              <a:t>-of Musician]</a:t>
            </a:r>
          </a:p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[Yoko instance-of Person]</a:t>
            </a:r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4614385" y="4095196"/>
            <a:ext cx="4339915" cy="26603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4A51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" charset="2"/>
              <a:buChar char="u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charset="2"/>
              <a:buChar char="u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charset="2"/>
              <a:buChar char="u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charset="2"/>
              <a:buChar char="u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charset="2"/>
              <a:buChar char="u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46275" indent="-227013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charset="2"/>
              <a:buChar char="u"/>
              <a:defRPr lang="en-US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27013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charset="2"/>
              <a:buChar char="u"/>
              <a:defRPr lang="en-US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27013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charset="2"/>
              <a:buChar char="u"/>
              <a:defRPr lang="en-US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27013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charset="2"/>
              <a:buChar char="u"/>
              <a:defRPr lang="en-US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[</a:t>
            </a:r>
            <a:r>
              <a:rPr lang="en-US" sz="1400" dirty="0" err="1" smtClean="0">
                <a:solidFill>
                  <a:srgbClr val="008000"/>
                </a:solidFill>
                <a:latin typeface="Courier"/>
                <a:cs typeface="Courier"/>
              </a:rPr>
              <a:t>TheBeatles</a:t>
            </a:r>
            <a:endParaRPr lang="en-US" sz="1400" dirty="0" smtClean="0">
              <a:solidFill>
                <a:srgbClr val="008000"/>
              </a:solidFill>
              <a:latin typeface="Courier"/>
              <a:cs typeface="Courier"/>
            </a:endParaRPr>
          </a:p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r>
              <a:rPr lang="en-US" sz="1400" dirty="0">
                <a:solidFill>
                  <a:srgbClr val="008000"/>
                </a:solidFill>
                <a:latin typeface="Courier"/>
                <a:cs typeface="Courier"/>
              </a:rPr>
              <a:t> </a:t>
            </a: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 [instance-of Band]</a:t>
            </a:r>
          </a:p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r>
              <a:rPr lang="en-US" sz="1400" dirty="0">
                <a:solidFill>
                  <a:srgbClr val="008000"/>
                </a:solidFill>
                <a:latin typeface="Courier"/>
                <a:cs typeface="Courier"/>
              </a:rPr>
              <a:t> </a:t>
            </a: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 [member Paul]</a:t>
            </a:r>
          </a:p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r>
              <a:rPr lang="en-US" sz="1400" dirty="0">
                <a:solidFill>
                  <a:srgbClr val="008000"/>
                </a:solidFill>
                <a:latin typeface="Courier"/>
                <a:cs typeface="Courier"/>
              </a:rPr>
              <a:t> </a:t>
            </a: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 [member George]</a:t>
            </a:r>
          </a:p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r>
              <a:rPr lang="en-US" sz="1400" dirty="0">
                <a:solidFill>
                  <a:srgbClr val="008000"/>
                </a:solidFill>
                <a:latin typeface="Courier"/>
                <a:cs typeface="Courier"/>
              </a:rPr>
              <a:t> </a:t>
            </a: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 [member </a:t>
            </a:r>
            <a:r>
              <a:rPr lang="en-US" sz="1400" dirty="0" err="1" smtClean="0">
                <a:solidFill>
                  <a:srgbClr val="008000"/>
                </a:solidFill>
                <a:latin typeface="Courier"/>
                <a:cs typeface="Courier"/>
              </a:rPr>
              <a:t>Ringo</a:t>
            </a: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]</a:t>
            </a:r>
          </a:p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r>
              <a:rPr lang="en-US" sz="1400" dirty="0">
                <a:solidFill>
                  <a:srgbClr val="008000"/>
                </a:solidFill>
                <a:latin typeface="Courier"/>
                <a:cs typeface="Courier"/>
              </a:rPr>
              <a:t> </a:t>
            </a: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 [member John]</a:t>
            </a:r>
          </a:p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r>
              <a:rPr lang="en-US" sz="1400" dirty="0">
                <a:solidFill>
                  <a:srgbClr val="008000"/>
                </a:solidFill>
                <a:latin typeface="Courier"/>
                <a:cs typeface="Courier"/>
              </a:rPr>
              <a:t> </a:t>
            </a: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 [groupie Yoko]</a:t>
            </a:r>
          </a:p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r>
              <a:rPr lang="en-US" sz="1400" dirty="0">
                <a:solidFill>
                  <a:srgbClr val="008000"/>
                </a:solidFill>
                <a:latin typeface="Courier"/>
                <a:cs typeface="Courier"/>
              </a:rPr>
              <a:t>]</a:t>
            </a:r>
            <a:endParaRPr lang="en-US" sz="1400" dirty="0" smtClean="0">
              <a:solidFill>
                <a:srgbClr val="008000"/>
              </a:solidFill>
              <a:latin typeface="Courier"/>
              <a:cs typeface="Courier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5620" y="1404998"/>
            <a:ext cx="4570482" cy="646331"/>
          </a:xfrm>
          <a:prstGeom prst="rect">
            <a:avLst/>
          </a:prstGeom>
          <a:solidFill>
            <a:srgbClr val="CCFF66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008000"/>
                </a:solidFill>
              </a:rPr>
              <a:t>IF-ADDED: slot computed immediately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008000"/>
                </a:solidFill>
              </a:rPr>
              <a:t>IF-NEEDED: slot computed if asked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396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0110"/>
            <a:ext cx="8229600" cy="1314352"/>
          </a:xfrm>
        </p:spPr>
        <p:txBody>
          <a:bodyPr/>
          <a:lstStyle/>
          <a:p>
            <a:r>
              <a:rPr lang="en-US" sz="4000" dirty="0" smtClean="0"/>
              <a:t>A More Expressive Frame System:</a:t>
            </a:r>
            <a:br>
              <a:rPr lang="en-US" sz="4000" dirty="0" smtClean="0"/>
            </a:br>
            <a:r>
              <a:rPr lang="en-US" sz="4000" dirty="0" smtClean="0"/>
              <a:t>An Extended Language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47058" y="2179054"/>
            <a:ext cx="4721571" cy="4337788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74A510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[Musician</a:t>
            </a:r>
          </a:p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r>
              <a:rPr lang="en-US" sz="1400" dirty="0">
                <a:solidFill>
                  <a:srgbClr val="008000"/>
                </a:solidFill>
                <a:latin typeface="Courier"/>
                <a:cs typeface="Courier"/>
              </a:rPr>
              <a:t> </a:t>
            </a: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   [is-a Person]</a:t>
            </a:r>
          </a:p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]</a:t>
            </a:r>
          </a:p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[</a:t>
            </a:r>
            <a:r>
              <a:rPr lang="en-US" sz="1400" dirty="0">
                <a:solidFill>
                  <a:srgbClr val="008000"/>
                </a:solidFill>
                <a:latin typeface="Courier"/>
                <a:cs typeface="Courier"/>
              </a:rPr>
              <a:t>Guitarist</a:t>
            </a:r>
          </a:p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r>
              <a:rPr lang="en-US" sz="1400" dirty="0">
                <a:solidFill>
                  <a:srgbClr val="008000"/>
                </a:solidFill>
                <a:latin typeface="Courier"/>
                <a:cs typeface="Courier"/>
              </a:rPr>
              <a:t>    [is-a Musician]</a:t>
            </a:r>
          </a:p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r>
              <a:rPr lang="en-US" sz="1400" dirty="0">
                <a:solidFill>
                  <a:srgbClr val="008000"/>
                </a:solidFill>
                <a:latin typeface="Courier"/>
                <a:cs typeface="Courier"/>
              </a:rPr>
              <a:t>    [plays Guitar</a:t>
            </a: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]</a:t>
            </a:r>
          </a:p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r>
              <a:rPr lang="en-US" sz="1400" dirty="0">
                <a:solidFill>
                  <a:srgbClr val="008000"/>
                </a:solidFill>
                <a:latin typeface="Courier"/>
                <a:cs typeface="Courier"/>
              </a:rPr>
              <a:t>]</a:t>
            </a:r>
            <a:endParaRPr lang="en-US" sz="1400" dirty="0" smtClean="0">
              <a:solidFill>
                <a:srgbClr val="008000"/>
              </a:solidFill>
              <a:latin typeface="Courier"/>
              <a:cs typeface="Courier"/>
            </a:endParaRPr>
          </a:p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[Band</a:t>
            </a:r>
          </a:p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   [member </a:t>
            </a:r>
            <a:r>
              <a:rPr lang="en-US" sz="1400" b="1" dirty="0" smtClean="0">
                <a:solidFill>
                  <a:srgbClr val="008000"/>
                </a:solidFill>
                <a:latin typeface="Courier"/>
                <a:cs typeface="Courier"/>
              </a:rPr>
              <a:t>at-least 2 </a:t>
            </a: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Musician]</a:t>
            </a:r>
          </a:p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   [member [</a:t>
            </a:r>
            <a:r>
              <a:rPr lang="en-US" sz="1400" b="1" dirty="0" smtClean="0">
                <a:solidFill>
                  <a:srgbClr val="008000"/>
                </a:solidFill>
                <a:latin typeface="Courier"/>
                <a:cs typeface="Courier"/>
              </a:rPr>
              <a:t>one-of </a:t>
            </a: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Guitarist Vocalist …]</a:t>
            </a:r>
          </a:p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r>
              <a:rPr lang="en-US" sz="1400" dirty="0">
                <a:solidFill>
                  <a:srgbClr val="008000"/>
                </a:solidFill>
                <a:latin typeface="Courier"/>
                <a:cs typeface="Courier"/>
              </a:rPr>
              <a:t> </a:t>
            </a: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  [</a:t>
            </a:r>
            <a:r>
              <a:rPr lang="en-US" sz="1400" dirty="0" err="1" smtClean="0">
                <a:solidFill>
                  <a:srgbClr val="008000"/>
                </a:solidFill>
                <a:latin typeface="Courier"/>
                <a:cs typeface="Courier"/>
              </a:rPr>
              <a:t>debutYear</a:t>
            </a: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 Year]</a:t>
            </a:r>
          </a:p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r>
              <a:rPr lang="en-US" sz="1400" dirty="0">
                <a:solidFill>
                  <a:srgbClr val="008000"/>
                </a:solidFill>
                <a:latin typeface="Courier"/>
                <a:cs typeface="Courier"/>
              </a:rPr>
              <a:t> </a:t>
            </a: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  [groupie Person]</a:t>
            </a:r>
          </a:p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]</a:t>
            </a:r>
            <a:endParaRPr lang="en-US" sz="1400" dirty="0">
              <a:solidFill>
                <a:srgbClr val="008000"/>
              </a:solidFill>
              <a:latin typeface="Courier"/>
              <a:cs typeface="Courier"/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5291988" y="1858212"/>
            <a:ext cx="3662311" cy="17646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4A51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" charset="2"/>
              <a:buChar char="u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charset="2"/>
              <a:buChar char="u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charset="2"/>
              <a:buChar char="u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charset="2"/>
              <a:buChar char="u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charset="2"/>
              <a:buChar char="u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46275" indent="-227013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charset="2"/>
              <a:buChar char="u"/>
              <a:defRPr lang="en-US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27013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charset="2"/>
              <a:buChar char="u"/>
              <a:defRPr lang="en-US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27013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charset="2"/>
              <a:buChar char="u"/>
              <a:defRPr lang="en-US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27013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charset="2"/>
              <a:buChar char="u"/>
              <a:defRPr lang="en-US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[</a:t>
            </a:r>
            <a:r>
              <a:rPr lang="en-US" sz="1400" dirty="0" err="1" smtClean="0">
                <a:solidFill>
                  <a:srgbClr val="008000"/>
                </a:solidFill>
                <a:latin typeface="Courier"/>
                <a:cs typeface="Courier"/>
              </a:rPr>
              <a:t>PopularBand</a:t>
            </a:r>
            <a:endParaRPr lang="en-US" sz="1400" dirty="0">
              <a:solidFill>
                <a:srgbClr val="008000"/>
              </a:solidFill>
              <a:latin typeface="Courier"/>
              <a:cs typeface="Courier"/>
            </a:endParaRPr>
          </a:p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r>
              <a:rPr lang="en-US" sz="1400" dirty="0">
                <a:solidFill>
                  <a:srgbClr val="008000"/>
                </a:solidFill>
                <a:latin typeface="Courier"/>
                <a:cs typeface="Courier"/>
              </a:rPr>
              <a:t>   </a:t>
            </a: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[is-a Band] </a:t>
            </a:r>
            <a:endParaRPr lang="en-US" sz="1400" dirty="0">
              <a:solidFill>
                <a:srgbClr val="008000"/>
              </a:solidFill>
              <a:latin typeface="Courier"/>
              <a:cs typeface="Courier"/>
            </a:endParaRPr>
          </a:p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r>
              <a:rPr lang="en-US" sz="1400" dirty="0">
                <a:solidFill>
                  <a:srgbClr val="008000"/>
                </a:solidFill>
                <a:latin typeface="Courier"/>
                <a:cs typeface="Courier"/>
              </a:rPr>
              <a:t>   [</a:t>
            </a:r>
            <a:r>
              <a:rPr lang="en-US" sz="1400" dirty="0" err="1">
                <a:solidFill>
                  <a:srgbClr val="008000"/>
                </a:solidFill>
                <a:latin typeface="Courier"/>
                <a:cs typeface="Courier"/>
              </a:rPr>
              <a:t>debutYear</a:t>
            </a:r>
            <a:r>
              <a:rPr lang="en-US" sz="1400" dirty="0">
                <a:solidFill>
                  <a:srgbClr val="008000"/>
                </a:solidFill>
                <a:latin typeface="Courier"/>
                <a:cs typeface="Courier"/>
              </a:rPr>
              <a:t> Year]</a:t>
            </a:r>
          </a:p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r>
              <a:rPr lang="en-US" sz="1400" dirty="0">
                <a:solidFill>
                  <a:srgbClr val="008000"/>
                </a:solidFill>
                <a:latin typeface="Courier"/>
                <a:cs typeface="Courier"/>
              </a:rPr>
              <a:t>   </a:t>
            </a: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[</a:t>
            </a:r>
            <a:r>
              <a:rPr lang="en-US" sz="1400" b="1" dirty="0" smtClean="0">
                <a:solidFill>
                  <a:srgbClr val="008000"/>
                </a:solidFill>
                <a:latin typeface="Courier"/>
                <a:cs typeface="Courier"/>
              </a:rPr>
              <a:t>exists 1 </a:t>
            </a: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groupie]</a:t>
            </a:r>
            <a:endParaRPr lang="en-US" sz="1400" dirty="0">
              <a:solidFill>
                <a:srgbClr val="008000"/>
              </a:solidFill>
              <a:latin typeface="Courier"/>
              <a:cs typeface="Courier"/>
            </a:endParaRPr>
          </a:p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r>
              <a:rPr lang="en-US" sz="1400" dirty="0">
                <a:solidFill>
                  <a:srgbClr val="008000"/>
                </a:solidFill>
                <a:latin typeface="Courier"/>
                <a:cs typeface="Courier"/>
              </a:rPr>
              <a:t>]</a:t>
            </a:r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5291988" y="3883536"/>
            <a:ext cx="3662311" cy="17309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4A51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" charset="2"/>
              <a:buChar char="u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charset="2"/>
              <a:buChar char="u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charset="2"/>
              <a:buChar char="u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charset="2"/>
              <a:buChar char="u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charset="2"/>
              <a:buChar char="u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46275" indent="-227013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charset="2"/>
              <a:buChar char="u"/>
              <a:defRPr lang="en-US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27013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charset="2"/>
              <a:buChar char="u"/>
              <a:defRPr lang="en-US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27013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charset="2"/>
              <a:buChar char="u"/>
              <a:defRPr lang="en-US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27013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charset="2"/>
              <a:buChar char="u"/>
              <a:defRPr lang="en-US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r>
              <a:rPr lang="en-US" sz="1400" b="1" dirty="0" smtClean="0">
                <a:solidFill>
                  <a:srgbClr val="008000"/>
                </a:solidFill>
                <a:latin typeface="Courier"/>
                <a:cs typeface="Courier"/>
              </a:rPr>
              <a:t>[If [and [B instance-of Band]</a:t>
            </a:r>
          </a:p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r>
              <a:rPr lang="en-US" sz="1400" b="1" dirty="0">
                <a:solidFill>
                  <a:srgbClr val="008000"/>
                </a:solidFill>
                <a:latin typeface="Courier"/>
                <a:cs typeface="Courier"/>
              </a:rPr>
              <a:t> </a:t>
            </a:r>
            <a:r>
              <a:rPr lang="en-US" sz="1400" b="1" dirty="0" smtClean="0">
                <a:solidFill>
                  <a:srgbClr val="008000"/>
                </a:solidFill>
                <a:latin typeface="Courier"/>
                <a:cs typeface="Courier"/>
              </a:rPr>
              <a:t>        [B member M]</a:t>
            </a:r>
          </a:p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r>
              <a:rPr lang="en-US" sz="1400" b="1" dirty="0">
                <a:solidFill>
                  <a:srgbClr val="008000"/>
                </a:solidFill>
                <a:latin typeface="Courier"/>
                <a:cs typeface="Courier"/>
              </a:rPr>
              <a:t> </a:t>
            </a:r>
            <a:r>
              <a:rPr lang="en-US" sz="1400" b="1" dirty="0" smtClean="0">
                <a:solidFill>
                  <a:srgbClr val="008000"/>
                </a:solidFill>
                <a:latin typeface="Courier"/>
                <a:cs typeface="Courier"/>
              </a:rPr>
              <a:t>        [P married-to M]]</a:t>
            </a:r>
          </a:p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r>
              <a:rPr lang="en-US" sz="1400" b="1" dirty="0">
                <a:solidFill>
                  <a:srgbClr val="008000"/>
                </a:solidFill>
                <a:latin typeface="Courier"/>
                <a:cs typeface="Courier"/>
              </a:rPr>
              <a:t> </a:t>
            </a:r>
            <a:r>
              <a:rPr lang="en-US" sz="1400" b="1" dirty="0" smtClean="0">
                <a:solidFill>
                  <a:srgbClr val="008000"/>
                </a:solidFill>
                <a:latin typeface="Courier"/>
                <a:cs typeface="Courier"/>
              </a:rPr>
              <a:t>Then [B groupie P]</a:t>
            </a:r>
          </a:p>
          <a:p>
            <a:pPr marL="0" indent="0">
              <a:lnSpc>
                <a:spcPct val="70000"/>
              </a:lnSpc>
              <a:spcBef>
                <a:spcPts val="1400"/>
              </a:spcBef>
              <a:buNone/>
            </a:pPr>
            <a:r>
              <a:rPr lang="en-US" sz="1400" b="1" dirty="0">
                <a:solidFill>
                  <a:srgbClr val="008000"/>
                </a:solidFill>
                <a:latin typeface="Courier"/>
                <a:cs typeface="Courier"/>
              </a:rPr>
              <a:t>]</a:t>
            </a:r>
            <a:endParaRPr lang="en-US" sz="1400" b="1" dirty="0" smtClean="0">
              <a:solidFill>
                <a:srgbClr val="008000"/>
              </a:solidFill>
              <a:latin typeface="Courier"/>
              <a:cs typeface="Courier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5620" y="1404998"/>
            <a:ext cx="2492990" cy="646331"/>
          </a:xfrm>
          <a:prstGeom prst="rect">
            <a:avLst/>
          </a:prstGeom>
          <a:solidFill>
            <a:srgbClr val="CCFF66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008000"/>
                </a:solidFill>
              </a:rPr>
              <a:t>Constraints on slots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008000"/>
                </a:solidFill>
              </a:rPr>
              <a:t>Rules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71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Metadata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463800"/>
            <a:ext cx="7662864" cy="3314700"/>
          </a:xfrm>
          <a:ln>
            <a:solidFill>
              <a:srgbClr val="0000FF"/>
            </a:solidFill>
          </a:ln>
        </p:spPr>
        <p:txBody>
          <a:bodyPr>
            <a:noAutofit/>
          </a:bodyPr>
          <a:lstStyle/>
          <a:p>
            <a:pPr marL="857250" indent="-857250">
              <a:buAutoNum type="romanUcPeriod"/>
            </a:pPr>
            <a:r>
              <a:rPr lang="en-US" sz="3600" dirty="0" smtClean="0"/>
              <a:t>Semantic metadata</a:t>
            </a:r>
            <a:endParaRPr lang="en-US" sz="3600" dirty="0" smtClean="0"/>
          </a:p>
          <a:p>
            <a:pPr marL="857250" indent="-857250">
              <a:buAutoNum type="romanUcPeriod"/>
            </a:pPr>
            <a:r>
              <a:rPr lang="en-US" sz="3600" dirty="0" smtClean="0"/>
              <a:t>Ontologies</a:t>
            </a:r>
            <a:endParaRPr lang="en-US" sz="3600" dirty="0" smtClean="0"/>
          </a:p>
          <a:p>
            <a:pPr marL="857250" indent="-857250">
              <a:buAutoNum type="romanUcPeriod"/>
            </a:pPr>
            <a:r>
              <a:rPr lang="en-US" sz="3600" dirty="0" smtClean="0"/>
              <a:t>The </a:t>
            </a:r>
            <a:r>
              <a:rPr lang="en-US" sz="3600" dirty="0" smtClean="0"/>
              <a:t>Semantic Web</a:t>
            </a:r>
            <a:endParaRPr lang="en-US" sz="3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86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539"/>
            <a:ext cx="6807232" cy="1143000"/>
          </a:xfrm>
        </p:spPr>
        <p:txBody>
          <a:bodyPr/>
          <a:lstStyle/>
          <a:p>
            <a:r>
              <a:rPr lang="en-US" sz="3200" dirty="0" smtClean="0"/>
              <a:t>A Simpler Frame System: Wikipedia’s Categories and </a:t>
            </a:r>
            <a:r>
              <a:rPr lang="en-US" sz="3200" dirty="0" err="1" smtClean="0"/>
              <a:t>Infoboxes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936" y="1173480"/>
            <a:ext cx="4494329" cy="37008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301" y="1126855"/>
            <a:ext cx="827372" cy="9025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24922"/>
            <a:ext cx="7533742" cy="2233078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5264" y="0"/>
            <a:ext cx="2158736" cy="6113849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6875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61660" y="143477"/>
            <a:ext cx="3782340" cy="6714523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" y="143476"/>
            <a:ext cx="5361658" cy="1561369"/>
          </a:xfrm>
        </p:spPr>
        <p:txBody>
          <a:bodyPr/>
          <a:lstStyle/>
          <a:p>
            <a:r>
              <a:rPr lang="en-US" sz="3200" dirty="0"/>
              <a:t>A Simpler Frame System: </a:t>
            </a:r>
            <a:r>
              <a:rPr lang="en-US" sz="3200" dirty="0" smtClean="0"/>
              <a:t>The Google </a:t>
            </a:r>
            <a:br>
              <a:rPr lang="en-US" sz="3200" dirty="0" smtClean="0"/>
            </a:br>
            <a:r>
              <a:rPr lang="en-US" sz="3200" dirty="0" smtClean="0"/>
              <a:t>Knowledge Graph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33406"/>
          <a:stretch/>
        </p:blipFill>
        <p:spPr>
          <a:xfrm>
            <a:off x="5361660" y="143477"/>
            <a:ext cx="2734332" cy="23399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23532"/>
          <a:stretch/>
        </p:blipFill>
        <p:spPr>
          <a:xfrm>
            <a:off x="5270132" y="2412668"/>
            <a:ext cx="3965396" cy="45032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2172388"/>
            <a:ext cx="5361660" cy="422943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0627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Representing Metadata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7917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Representing Metadata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9775" y="2439638"/>
            <a:ext cx="7662864" cy="4021503"/>
          </a:xfrm>
        </p:spPr>
        <p:txBody>
          <a:bodyPr>
            <a:normAutofit/>
          </a:bodyPr>
          <a:lstStyle/>
          <a:p>
            <a:r>
              <a:rPr lang="en-US" dirty="0" smtClean="0"/>
              <a:t>Metadata usually descriptive knowledge about objects and their properties and can be represented in a frame language</a:t>
            </a:r>
          </a:p>
          <a:p>
            <a:pPr lvl="1"/>
            <a:r>
              <a:rPr lang="en-US" dirty="0" smtClean="0"/>
              <a:t>A playlist: metadata about songs</a:t>
            </a:r>
          </a:p>
          <a:p>
            <a:pPr lvl="1"/>
            <a:r>
              <a:rPr lang="en-US" dirty="0" smtClean="0"/>
              <a:t>A </a:t>
            </a:r>
            <a:r>
              <a:rPr lang="en-US" dirty="0" err="1" smtClean="0"/>
              <a:t>timeseries</a:t>
            </a:r>
            <a:r>
              <a:rPr lang="en-US" dirty="0"/>
              <a:t>:</a:t>
            </a:r>
            <a:r>
              <a:rPr lang="en-US" dirty="0" smtClean="0"/>
              <a:t> metadata about timestamps and variables</a:t>
            </a:r>
          </a:p>
          <a:p>
            <a:pPr lvl="1"/>
            <a:r>
              <a:rPr lang="en-US" dirty="0" smtClean="0"/>
              <a:t>A phone company: metadata about call time and duration</a:t>
            </a:r>
          </a:p>
          <a:p>
            <a:pPr lvl="1"/>
            <a:r>
              <a:rPr lang="en-US" dirty="0" smtClean="0"/>
              <a:t>Twitter: metadata about followers</a:t>
            </a:r>
          </a:p>
          <a:p>
            <a:r>
              <a:rPr lang="en-US" dirty="0" smtClean="0"/>
              <a:t>Beyond metadata, knowledge representation languages can be used to describe formally a domain</a:t>
            </a:r>
          </a:p>
          <a:p>
            <a:pPr lvl="1"/>
            <a:r>
              <a:rPr lang="en-US" dirty="0" smtClean="0"/>
              <a:t>Source of useful features for machine learning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67409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Knowledge Representation System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9775" y="2770094"/>
            <a:ext cx="7662864" cy="3565795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Three components:</a:t>
            </a:r>
          </a:p>
          <a:p>
            <a:pPr marL="806450" lvl="1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Knowledge representation language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: what symbols can be used and how to combine them so the system understands</a:t>
            </a:r>
          </a:p>
          <a:p>
            <a:pPr marL="806450" lvl="1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Logic rules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: how can the system infer new things given what it is told</a:t>
            </a:r>
          </a:p>
          <a:p>
            <a:pPr marL="806450" lvl="1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Reasoning algorithm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: how will the system use the symbols and the logic rules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6517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764331"/>
            <a:ext cx="4050792" cy="762000"/>
          </a:xfrm>
          <a:solidFill>
            <a:srgbClr val="FFFFFF"/>
          </a:solidFill>
        </p:spPr>
        <p:txBody>
          <a:bodyPr/>
          <a:lstStyle/>
          <a:p>
            <a:r>
              <a:rPr lang="en-US" sz="3600" dirty="0" smtClean="0"/>
              <a:t>Knowledge Bases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727158"/>
            <a:ext cx="4050792" cy="3850105"/>
          </a:xfrm>
          <a:ln>
            <a:solidFill>
              <a:srgbClr val="74A51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Can be: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Incomplete</a:t>
            </a:r>
          </a:p>
          <a:p>
            <a:pPr lvl="1"/>
            <a:r>
              <a:rPr lang="en-US" sz="2000" dirty="0" smtClean="0"/>
              <a:t>Are missing some fact</a:t>
            </a:r>
          </a:p>
          <a:p>
            <a:r>
              <a:rPr lang="en-US" sz="2000" dirty="0">
                <a:solidFill>
                  <a:srgbClr val="FF0000"/>
                </a:solidFill>
              </a:rPr>
              <a:t>Inaccurate</a:t>
            </a:r>
          </a:p>
          <a:p>
            <a:pPr lvl="1"/>
            <a:r>
              <a:rPr lang="en-US" sz="2000" dirty="0"/>
              <a:t>Contains false beliefs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Inconsistent</a:t>
            </a:r>
          </a:p>
          <a:p>
            <a:pPr lvl="1"/>
            <a:r>
              <a:rPr lang="en-US" sz="2000" dirty="0" smtClean="0"/>
              <a:t>Contain mutually exclusive beliefs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31578" y="1764331"/>
            <a:ext cx="4055222" cy="762000"/>
          </a:xfrm>
          <a:solidFill>
            <a:srgbClr val="FFFFFF"/>
          </a:solidFill>
        </p:spPr>
        <p:txBody>
          <a:bodyPr/>
          <a:lstStyle/>
          <a:p>
            <a:r>
              <a:rPr lang="en-US" sz="3600" dirty="0" smtClean="0"/>
              <a:t>Logic System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631578" y="2727158"/>
            <a:ext cx="4055222" cy="3850105"/>
          </a:xfrm>
          <a:ln>
            <a:solidFill>
              <a:srgbClr val="74A510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 smtClean="0"/>
              <a:t>Can be:</a:t>
            </a:r>
          </a:p>
          <a:p>
            <a:r>
              <a:rPr lang="en-US" sz="2000" dirty="0" err="1" smtClean="0">
                <a:solidFill>
                  <a:srgbClr val="FF0000"/>
                </a:solidFill>
              </a:rPr>
              <a:t>Undecidable</a:t>
            </a:r>
            <a:endParaRPr lang="en-US" sz="2000" dirty="0" smtClean="0">
              <a:solidFill>
                <a:srgbClr val="FF0000"/>
              </a:solidFill>
            </a:endParaRPr>
          </a:p>
          <a:p>
            <a:pPr lvl="1"/>
            <a:r>
              <a:rPr lang="en-US" sz="2000" dirty="0" smtClean="0"/>
              <a:t>Cannot guarantee to generate a yes/no answer to a question through logic inference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Computationally complex</a:t>
            </a:r>
            <a:endParaRPr lang="en-US" sz="2000" dirty="0">
              <a:solidFill>
                <a:srgbClr val="FF0000"/>
              </a:solidFill>
            </a:endParaRPr>
          </a:p>
          <a:p>
            <a:pPr lvl="1"/>
            <a:r>
              <a:rPr lang="en-US" sz="2000" dirty="0" smtClean="0"/>
              <a:t>Time to get an answer as a function of the size of the knowledge base </a:t>
            </a:r>
            <a:endParaRPr lang="en-US" sz="2000" dirty="0"/>
          </a:p>
          <a:p>
            <a:pPr lvl="2"/>
            <a:r>
              <a:rPr lang="en-US" sz="2000" dirty="0" smtClean="0"/>
              <a:t>e.g., O(2</a:t>
            </a:r>
            <a:r>
              <a:rPr lang="en-US" sz="2000" baseline="30000" dirty="0" smtClean="0"/>
              <a:t>n</a:t>
            </a:r>
            <a:r>
              <a:rPr lang="en-US" sz="2000" dirty="0" smtClean="0"/>
              <a:t>)</a:t>
            </a:r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8073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 Metadata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842" y="1954841"/>
            <a:ext cx="8365957" cy="4623131"/>
          </a:xfrm>
          <a:solidFill>
            <a:schemeClr val="bg1"/>
          </a:solidFill>
          <a:ln>
            <a:solidFill>
              <a:srgbClr val="0000FF"/>
            </a:solidFill>
          </a:ln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Metadata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A basic introduction to knowledge representation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Knowledge bases and reasoning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Frame systems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Examples of frame systems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Representing metadata</a:t>
            </a:r>
          </a:p>
          <a:p>
            <a:pPr marL="800100" lvl="1" indent="-457200">
              <a:buFont typeface="+mj-lt"/>
              <a:buAutoNum type="arabicPeriod"/>
            </a:pPr>
            <a:endParaRPr lang="en-US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20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1752600"/>
            <a:ext cx="8228013" cy="2622176"/>
          </a:xfrm>
        </p:spPr>
        <p:txBody>
          <a:bodyPr>
            <a:noAutofit/>
          </a:bodyPr>
          <a:lstStyle/>
          <a:p>
            <a:pPr marL="1028700" indent="-1028700">
              <a:buAutoNum type="romanUcPeriod" startAt="2"/>
            </a:pPr>
            <a:r>
              <a:rPr lang="en-US" sz="4800" dirty="0" smtClean="0"/>
              <a:t>Ontologies and </a:t>
            </a:r>
            <a:r>
              <a:rPr lang="en-US" sz="4800" dirty="0"/>
              <a:t>the OWL </a:t>
            </a:r>
          </a:p>
          <a:p>
            <a:r>
              <a:rPr lang="en-US" sz="4800" dirty="0"/>
              <a:t>Web Ontology Language</a:t>
            </a:r>
          </a:p>
          <a:p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35187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chemeClr val="bg1">
                    <a:lumMod val="95000"/>
                  </a:schemeClr>
                </a:solidFill>
              </a:rPr>
              <a:t>Introduction </a:t>
            </a:r>
            <a:r>
              <a:rPr lang="en-US" sz="2400" i="1" dirty="0">
                <a:solidFill>
                  <a:schemeClr val="bg1">
                    <a:lumMod val="95000"/>
                  </a:schemeClr>
                </a:solidFill>
              </a:rPr>
              <a:t>to </a:t>
            </a:r>
            <a:r>
              <a:rPr lang="en-US" sz="2400" i="1" dirty="0" smtClean="0">
                <a:solidFill>
                  <a:schemeClr val="bg1">
                    <a:lumMod val="95000"/>
                  </a:schemeClr>
                </a:solidFill>
              </a:rPr>
              <a:t>Computational </a:t>
            </a:r>
            <a:r>
              <a:rPr lang="en-US" sz="2400" i="1" dirty="0">
                <a:solidFill>
                  <a:schemeClr val="bg1">
                    <a:lumMod val="95000"/>
                  </a:schemeClr>
                </a:solidFill>
              </a:rPr>
              <a:t>Thinking and Data </a:t>
            </a:r>
            <a:r>
              <a:rPr lang="en-US" sz="2400" i="1" dirty="0" smtClean="0">
                <a:solidFill>
                  <a:schemeClr val="bg1">
                    <a:lumMod val="95000"/>
                  </a:schemeClr>
                </a:solidFill>
              </a:rPr>
              <a:t>Science</a:t>
            </a:r>
          </a:p>
          <a:p>
            <a:pPr algn="ctr"/>
            <a:endParaRPr lang="en-US" sz="1200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45311" y="5960534"/>
            <a:ext cx="18517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265993"/>
                </a:solidFill>
              </a:rPr>
              <a:t>Yolanda Gil</a:t>
            </a:r>
          </a:p>
          <a:p>
            <a:pPr algn="ctr"/>
            <a:r>
              <a:rPr lang="en-US" sz="2400" dirty="0" err="1" smtClean="0">
                <a:solidFill>
                  <a:srgbClr val="265993"/>
                </a:solidFill>
              </a:rPr>
              <a:t>gil@isi.edu</a:t>
            </a:r>
            <a:endParaRPr lang="en-US" sz="2400" dirty="0">
              <a:solidFill>
                <a:srgbClr val="26599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29764" y="6327931"/>
            <a:ext cx="1090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265993"/>
                </a:solidFill>
              </a:rPr>
              <a:t>Fall 2016</a:t>
            </a:r>
            <a:endParaRPr lang="en-US" dirty="0">
              <a:solidFill>
                <a:srgbClr val="2659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31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Ontologies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1778001"/>
            <a:ext cx="7662864" cy="4943474"/>
          </a:xfrm>
          <a:solidFill>
            <a:schemeClr val="bg1"/>
          </a:solidFill>
          <a:ln>
            <a:solidFill>
              <a:srgbClr val="0000FF"/>
            </a:solidFill>
          </a:ln>
        </p:spPr>
        <p:txBody>
          <a:bodyPr>
            <a:noAutofit/>
          </a:bodyPr>
          <a:lstStyle/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800" dirty="0" smtClean="0"/>
              <a:t>The expressivity/complexity tradeoff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800" dirty="0" smtClean="0"/>
              <a:t>OWL: The Web Ontology Language</a:t>
            </a:r>
          </a:p>
          <a:p>
            <a:pPr marL="857250" lvl="1" indent="-514350">
              <a:lnSpc>
                <a:spcPct val="90000"/>
              </a:lnSpc>
              <a:buClr>
                <a:srgbClr val="D0FF44"/>
              </a:buClr>
              <a:buFontTx/>
              <a:buAutoNum type="arabicPeriod"/>
              <a:defRPr sz="2600"/>
            </a:pPr>
            <a:r>
              <a:rPr lang="en-US" sz="2400" dirty="0"/>
              <a:t>Classes in OWL</a:t>
            </a:r>
          </a:p>
          <a:p>
            <a:pPr marL="857250" lvl="1" indent="-514350">
              <a:lnSpc>
                <a:spcPct val="90000"/>
              </a:lnSpc>
              <a:buClr>
                <a:srgbClr val="D0FF44"/>
              </a:buClr>
              <a:buFontTx/>
              <a:buAutoNum type="arabicPeriod"/>
              <a:defRPr sz="2600"/>
            </a:pPr>
            <a:r>
              <a:rPr lang="en-US" sz="2400" dirty="0"/>
              <a:t>Properties</a:t>
            </a:r>
          </a:p>
          <a:p>
            <a:pPr marL="857250" lvl="1" indent="-514350">
              <a:lnSpc>
                <a:spcPct val="90000"/>
              </a:lnSpc>
              <a:buClr>
                <a:srgbClr val="D0FF44"/>
              </a:buClr>
              <a:buFontTx/>
              <a:buAutoNum type="arabicPeriod"/>
              <a:defRPr sz="2600"/>
            </a:pPr>
            <a:r>
              <a:rPr lang="en-US" sz="2400" dirty="0"/>
              <a:t>Class definitions</a:t>
            </a:r>
          </a:p>
          <a:p>
            <a:pPr marL="857250" lvl="1" indent="-514350">
              <a:lnSpc>
                <a:spcPct val="90000"/>
              </a:lnSpc>
              <a:buClr>
                <a:srgbClr val="D0FF44"/>
              </a:buClr>
              <a:buFontTx/>
              <a:buAutoNum type="arabicPeriod"/>
              <a:defRPr sz="2600"/>
            </a:pPr>
            <a:r>
              <a:rPr lang="en-US" sz="2400" dirty="0"/>
              <a:t>Logic rules</a:t>
            </a:r>
          </a:p>
          <a:p>
            <a:pPr marL="857250" lvl="1" indent="-514350">
              <a:lnSpc>
                <a:spcPct val="90000"/>
              </a:lnSpc>
              <a:buClr>
                <a:srgbClr val="D0FF44"/>
              </a:buClr>
              <a:buFontTx/>
              <a:buAutoNum type="arabicPeriod"/>
              <a:defRPr sz="2600"/>
            </a:pPr>
            <a:r>
              <a:rPr lang="en-US" sz="2400" dirty="0"/>
              <a:t>Reasoning </a:t>
            </a:r>
            <a:r>
              <a:rPr lang="en-US" sz="2400" dirty="0" smtClean="0"/>
              <a:t>algorithm</a:t>
            </a:r>
          </a:p>
          <a:p>
            <a:pPr marL="857250" lvl="1" indent="-514350">
              <a:lnSpc>
                <a:spcPct val="90000"/>
              </a:lnSpc>
              <a:buClr>
                <a:srgbClr val="D0FF44"/>
              </a:buClr>
              <a:buFontTx/>
              <a:buAutoNum type="arabicPeriod"/>
              <a:defRPr sz="2600"/>
            </a:pPr>
            <a:r>
              <a:rPr lang="en-US" sz="2400" dirty="0" smtClean="0"/>
              <a:t>Dialects of OWL</a:t>
            </a:r>
          </a:p>
          <a:p>
            <a:pPr marL="514350" indent="-514350">
              <a:lnSpc>
                <a:spcPct val="90000"/>
              </a:lnSpc>
              <a:buClr>
                <a:srgbClr val="D0FF44"/>
              </a:buClr>
              <a:buFontTx/>
              <a:buAutoNum type="arabicPeriod"/>
              <a:defRPr sz="2600"/>
            </a:pPr>
            <a:r>
              <a:rPr lang="en-US" sz="2400" dirty="0"/>
              <a:t>&lt;Class exercise&gt;</a:t>
            </a:r>
          </a:p>
          <a:p>
            <a:pPr marL="514350" indent="-514350">
              <a:lnSpc>
                <a:spcPct val="90000"/>
              </a:lnSpc>
              <a:buClr>
                <a:srgbClr val="D0FF44"/>
              </a:buClr>
              <a:buFontTx/>
              <a:buAutoNum type="arabicPeriod"/>
              <a:defRPr sz="2600"/>
            </a:pPr>
            <a:r>
              <a:rPr lang="en-US" dirty="0" smtClean="0"/>
              <a:t>Designing an ontology</a:t>
            </a:r>
            <a:endParaRPr lang="en-US" dirty="0"/>
          </a:p>
          <a:p>
            <a:pPr marL="342900" lvl="1" indent="0">
              <a:lnSpc>
                <a:spcPct val="90000"/>
              </a:lnSpc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3795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901700"/>
            <a:ext cx="6584868" cy="2697069"/>
          </a:xfrm>
        </p:spPr>
        <p:txBody>
          <a:bodyPr/>
          <a:lstStyle/>
          <a:p>
            <a:r>
              <a:rPr lang="en-US" dirty="0" smtClean="0"/>
              <a:t>Expressivity/Complexity </a:t>
            </a:r>
            <a:br>
              <a:rPr lang="en-US" dirty="0" smtClean="0"/>
            </a:br>
            <a:r>
              <a:rPr lang="en-US" dirty="0" smtClean="0"/>
              <a:t>Tradeoffs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365669" cy="150018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09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1752600"/>
            <a:ext cx="8228013" cy="2622176"/>
          </a:xfrm>
        </p:spPr>
        <p:txBody>
          <a:bodyPr>
            <a:noAutofit/>
          </a:bodyPr>
          <a:lstStyle/>
          <a:p>
            <a:r>
              <a:rPr lang="en-US" sz="4800" dirty="0" smtClean="0"/>
              <a:t>I.  </a:t>
            </a:r>
            <a:r>
              <a:rPr lang="en-US" sz="4800" dirty="0" smtClean="0"/>
              <a:t>Semantic Metadata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35187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chemeClr val="bg1">
                    <a:lumMod val="95000"/>
                  </a:schemeClr>
                </a:solidFill>
              </a:rPr>
              <a:t>Introduction </a:t>
            </a:r>
            <a:r>
              <a:rPr lang="en-US" sz="2400" i="1" dirty="0">
                <a:solidFill>
                  <a:schemeClr val="bg1">
                    <a:lumMod val="95000"/>
                  </a:schemeClr>
                </a:solidFill>
              </a:rPr>
              <a:t>to </a:t>
            </a:r>
            <a:r>
              <a:rPr lang="en-US" sz="2400" i="1" dirty="0" smtClean="0">
                <a:solidFill>
                  <a:schemeClr val="bg1">
                    <a:lumMod val="95000"/>
                  </a:schemeClr>
                </a:solidFill>
              </a:rPr>
              <a:t>Computational </a:t>
            </a:r>
            <a:r>
              <a:rPr lang="en-US" sz="2400" i="1" dirty="0">
                <a:solidFill>
                  <a:schemeClr val="bg1">
                    <a:lumMod val="95000"/>
                  </a:schemeClr>
                </a:solidFill>
              </a:rPr>
              <a:t>Thinking and Data </a:t>
            </a:r>
            <a:r>
              <a:rPr lang="en-US" sz="2400" i="1" dirty="0" smtClean="0">
                <a:solidFill>
                  <a:schemeClr val="bg1">
                    <a:lumMod val="95000"/>
                  </a:schemeClr>
                </a:solidFill>
              </a:rPr>
              <a:t>Science</a:t>
            </a:r>
          </a:p>
          <a:p>
            <a:pPr algn="ctr"/>
            <a:endParaRPr lang="en-US" sz="1200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45311" y="5960534"/>
            <a:ext cx="18517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265993"/>
                </a:solidFill>
              </a:rPr>
              <a:t>Yolanda Gil</a:t>
            </a:r>
          </a:p>
          <a:p>
            <a:pPr algn="ctr"/>
            <a:r>
              <a:rPr lang="en-US" sz="2400" dirty="0" err="1" smtClean="0">
                <a:solidFill>
                  <a:srgbClr val="265993"/>
                </a:solidFill>
              </a:rPr>
              <a:t>gil@isi.edu</a:t>
            </a:r>
            <a:endParaRPr lang="en-US" sz="2400" dirty="0">
              <a:solidFill>
                <a:srgbClr val="26599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29764" y="6327931"/>
            <a:ext cx="1090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265993"/>
                </a:solidFill>
              </a:rPr>
              <a:t>Fall 2016</a:t>
            </a:r>
            <a:endParaRPr lang="en-US" dirty="0">
              <a:solidFill>
                <a:srgbClr val="2659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91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of </a:t>
            </a:r>
            <a:br>
              <a:rPr lang="en-US" dirty="0" smtClean="0"/>
            </a:br>
            <a:r>
              <a:rPr lang="en-US" dirty="0" smtClean="0"/>
              <a:t>Using Knowledge Systems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764331"/>
            <a:ext cx="4050792" cy="762000"/>
          </a:xfrm>
          <a:solidFill>
            <a:srgbClr val="FFFFFF"/>
          </a:solidFill>
        </p:spPr>
        <p:txBody>
          <a:bodyPr/>
          <a:lstStyle/>
          <a:p>
            <a:r>
              <a:rPr lang="en-US" sz="3600" dirty="0" smtClean="0"/>
              <a:t>Knowledge Bases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727158"/>
            <a:ext cx="4050792" cy="3850105"/>
          </a:xfrm>
          <a:ln>
            <a:solidFill>
              <a:srgbClr val="74A51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Can be: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Incomplete</a:t>
            </a:r>
          </a:p>
          <a:p>
            <a:pPr lvl="1"/>
            <a:r>
              <a:rPr lang="en-US" sz="2000" dirty="0" smtClean="0"/>
              <a:t>Are missing some fact</a:t>
            </a:r>
          </a:p>
          <a:p>
            <a:r>
              <a:rPr lang="en-US" sz="2000" dirty="0">
                <a:solidFill>
                  <a:srgbClr val="FF0000"/>
                </a:solidFill>
              </a:rPr>
              <a:t>Inaccurate</a:t>
            </a:r>
          </a:p>
          <a:p>
            <a:pPr lvl="1"/>
            <a:r>
              <a:rPr lang="en-US" sz="2000" dirty="0"/>
              <a:t>Contains false beliefs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Inconsistent</a:t>
            </a:r>
          </a:p>
          <a:p>
            <a:pPr lvl="1"/>
            <a:r>
              <a:rPr lang="en-US" sz="2000" dirty="0" smtClean="0"/>
              <a:t>Contain mutually exclusive beliefs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31578" y="1764331"/>
            <a:ext cx="4055222" cy="762000"/>
          </a:xfrm>
          <a:solidFill>
            <a:srgbClr val="FFFFFF"/>
          </a:solidFill>
        </p:spPr>
        <p:txBody>
          <a:bodyPr/>
          <a:lstStyle/>
          <a:p>
            <a:r>
              <a:rPr lang="en-US" sz="3600" dirty="0" smtClean="0"/>
              <a:t>Logic System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631578" y="2727158"/>
            <a:ext cx="4055222" cy="3850105"/>
          </a:xfrm>
          <a:ln>
            <a:solidFill>
              <a:srgbClr val="74A510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 smtClean="0"/>
              <a:t>Can be:</a:t>
            </a:r>
          </a:p>
          <a:p>
            <a:r>
              <a:rPr lang="en-US" sz="2000" dirty="0" err="1" smtClean="0">
                <a:solidFill>
                  <a:srgbClr val="FF0000"/>
                </a:solidFill>
              </a:rPr>
              <a:t>Undecidable</a:t>
            </a:r>
            <a:endParaRPr lang="en-US" sz="2000" dirty="0" smtClean="0">
              <a:solidFill>
                <a:srgbClr val="FF0000"/>
              </a:solidFill>
            </a:endParaRPr>
          </a:p>
          <a:p>
            <a:pPr lvl="1"/>
            <a:r>
              <a:rPr lang="en-US" sz="2000" dirty="0" smtClean="0"/>
              <a:t>Cannot guarantee to generate a yes/no answer to a question through logic inference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Computationally complex</a:t>
            </a:r>
            <a:endParaRPr lang="en-US" sz="2000" dirty="0">
              <a:solidFill>
                <a:srgbClr val="FF0000"/>
              </a:solidFill>
            </a:endParaRPr>
          </a:p>
          <a:p>
            <a:pPr lvl="1"/>
            <a:r>
              <a:rPr lang="en-US" sz="2000" dirty="0" smtClean="0"/>
              <a:t>Time to get an answer as a function of the size of the knowledge base </a:t>
            </a:r>
            <a:endParaRPr lang="en-US" sz="2000" dirty="0"/>
          </a:p>
          <a:p>
            <a:pPr lvl="2"/>
            <a:r>
              <a:rPr lang="en-US" sz="2000" dirty="0" smtClean="0"/>
              <a:t>e.g., O(2</a:t>
            </a:r>
            <a:r>
              <a:rPr lang="en-US" sz="2000" baseline="30000" dirty="0" smtClean="0"/>
              <a:t>n</a:t>
            </a:r>
            <a:r>
              <a:rPr lang="en-US" sz="2000" dirty="0" smtClean="0"/>
              <a:t>)</a:t>
            </a:r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38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7053"/>
            <a:ext cx="9144000" cy="1550736"/>
          </a:xfrm>
        </p:spPr>
        <p:txBody>
          <a:bodyPr/>
          <a:lstStyle/>
          <a:p>
            <a:r>
              <a:rPr lang="en-US" sz="4400" dirty="0" smtClean="0"/>
              <a:t>Representing Descriptive Knowledge:</a:t>
            </a:r>
            <a:br>
              <a:rPr lang="en-US" sz="4400" dirty="0" smtClean="0"/>
            </a:br>
            <a:r>
              <a:rPr lang="en-US" sz="4400" dirty="0" smtClean="0"/>
              <a:t>Common Expressions Needed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0842" y="2286000"/>
            <a:ext cx="4187150" cy="4224421"/>
          </a:xfrm>
          <a:ln>
            <a:solidFill>
              <a:srgbClr val="74A510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Types</a:t>
            </a:r>
          </a:p>
          <a:p>
            <a:pPr lvl="1"/>
            <a:r>
              <a:rPr lang="en-US" sz="2400" dirty="0" smtClean="0"/>
              <a:t>Faculty, staff, students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Subtypes</a:t>
            </a:r>
          </a:p>
          <a:p>
            <a:pPr lvl="1"/>
            <a:r>
              <a:rPr lang="en-US" sz="2400" dirty="0" smtClean="0"/>
              <a:t>Student: graduate, undergraduate</a:t>
            </a:r>
            <a:endParaRPr lang="en-US" sz="2400" dirty="0"/>
          </a:p>
          <a:p>
            <a:r>
              <a:rPr lang="en-US" sz="2400" dirty="0" err="1" smtClean="0">
                <a:solidFill>
                  <a:srgbClr val="FF0000"/>
                </a:solidFill>
              </a:rPr>
              <a:t>Disjointness</a:t>
            </a:r>
            <a:endParaRPr lang="en-US" sz="2400" dirty="0" smtClean="0">
              <a:solidFill>
                <a:srgbClr val="FF0000"/>
              </a:solidFill>
            </a:endParaRPr>
          </a:p>
          <a:p>
            <a:pPr lvl="1"/>
            <a:r>
              <a:rPr lang="en-US" sz="2400" dirty="0" smtClean="0"/>
              <a:t>Student </a:t>
            </a:r>
            <a:r>
              <a:rPr lang="en-US" sz="2400" dirty="0" err="1" smtClean="0"/>
              <a:t>vs</a:t>
            </a:r>
            <a:r>
              <a:rPr lang="en-US" sz="2400" dirty="0" smtClean="0"/>
              <a:t> faculty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Exhaustiveness</a:t>
            </a:r>
          </a:p>
          <a:p>
            <a:pPr lvl="1"/>
            <a:r>
              <a:rPr lang="en-US" sz="2400" dirty="0" smtClean="0"/>
              <a:t>University student: graduate, undergraduate, post-graduate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2" y="2286000"/>
            <a:ext cx="4188405" cy="4224421"/>
          </a:xfrm>
          <a:ln>
            <a:solidFill>
              <a:srgbClr val="74A510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Inverses</a:t>
            </a:r>
          </a:p>
          <a:p>
            <a:pPr lvl="1"/>
            <a:r>
              <a:rPr lang="en-US" sz="2400" dirty="0" smtClean="0"/>
              <a:t>Advisor/advisee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Symmetry</a:t>
            </a:r>
          </a:p>
          <a:p>
            <a:pPr lvl="1"/>
            <a:r>
              <a:rPr lang="en-US" sz="2400" dirty="0" smtClean="0"/>
              <a:t>Classmate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Restrictions/constraints</a:t>
            </a:r>
          </a:p>
          <a:p>
            <a:pPr lvl="1"/>
            <a:r>
              <a:rPr lang="en-US" sz="2400" dirty="0" smtClean="0"/>
              <a:t>Students must be registered for courses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Definitions</a:t>
            </a:r>
          </a:p>
          <a:p>
            <a:pPr lvl="1"/>
            <a:r>
              <a:rPr lang="en-US" sz="2400" dirty="0" smtClean="0"/>
              <a:t>Engineering students are those that declare Engineering as their major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45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Ontologies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39775" y="2324100"/>
            <a:ext cx="7662864" cy="41275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An ontology is a shared conceptualization of the world containing descriptive knowledge</a:t>
            </a:r>
          </a:p>
          <a:p>
            <a:r>
              <a:rPr lang="en-US" sz="2400" dirty="0" smtClean="0"/>
              <a:t>More information than just a vocabulary (</a:t>
            </a:r>
            <a:r>
              <a:rPr lang="en-US" sz="2400" dirty="0" err="1" smtClean="0"/>
              <a:t>ie</a:t>
            </a:r>
            <a:r>
              <a:rPr lang="en-US" sz="2400" dirty="0" smtClean="0"/>
              <a:t> a collection of terms)</a:t>
            </a:r>
          </a:p>
          <a:p>
            <a:r>
              <a:rPr lang="en-US" sz="2400" dirty="0" smtClean="0"/>
              <a:t>Ontology refers to generic frames, not individual frames</a:t>
            </a:r>
          </a:p>
          <a:p>
            <a:pPr lvl="1"/>
            <a:r>
              <a:rPr lang="en-US" dirty="0" smtClean="0"/>
              <a:t>Thought the distinctions are hard to make sometimes</a:t>
            </a:r>
          </a:p>
          <a:p>
            <a:pPr lvl="2"/>
            <a:r>
              <a:rPr lang="en-US" dirty="0" err="1" smtClean="0"/>
              <a:t>Eg</a:t>
            </a:r>
            <a:r>
              <a:rPr lang="en-US" dirty="0" smtClean="0"/>
              <a:t> is a “</a:t>
            </a:r>
            <a:r>
              <a:rPr lang="en-US" dirty="0" err="1" smtClean="0"/>
              <a:t>Prius</a:t>
            </a:r>
            <a:r>
              <a:rPr lang="en-US" dirty="0" smtClean="0"/>
              <a:t>” a generic frame or an individual frame?</a:t>
            </a:r>
          </a:p>
          <a:p>
            <a:r>
              <a:rPr lang="en-US" dirty="0" smtClean="0"/>
              <a:t>Ontologies are more expressive than frame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80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901700"/>
            <a:ext cx="6400800" cy="2697069"/>
          </a:xfrm>
        </p:spPr>
        <p:txBody>
          <a:bodyPr/>
          <a:lstStyle/>
          <a:p>
            <a:r>
              <a:rPr lang="en-US" dirty="0" smtClean="0"/>
              <a:t>OWL: The Web Ontology Language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21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Shape 68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OWL </a:t>
            </a:r>
            <a:r>
              <a:rPr dirty="0" smtClean="0"/>
              <a:t>Topics</a:t>
            </a:r>
            <a:endParaRPr dirty="0"/>
          </a:p>
        </p:txBody>
      </p:sp>
      <p:sp>
        <p:nvSpPr>
          <p:cNvPr id="685" name="Shape 685"/>
          <p:cNvSpPr>
            <a:spLocks noGrp="1"/>
          </p:cNvSpPr>
          <p:nvPr>
            <p:ph type="body" idx="1"/>
          </p:nvPr>
        </p:nvSpPr>
        <p:spPr>
          <a:xfrm>
            <a:off x="739774" y="1790629"/>
            <a:ext cx="7662866" cy="478734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FF"/>
            </a:solidFill>
            <a:round/>
          </a:ln>
        </p:spPr>
        <p:txBody>
          <a:bodyPr/>
          <a:lstStyle/>
          <a:p>
            <a:pPr marL="514350" indent="-514350">
              <a:buFontTx/>
              <a:buAutoNum type="arabicPeriod"/>
              <a:defRPr sz="2800"/>
            </a:pPr>
            <a:r>
              <a:rPr dirty="0"/>
              <a:t>OWL overview</a:t>
            </a:r>
          </a:p>
          <a:p>
            <a:pPr marL="514350" indent="-514350">
              <a:buFontTx/>
              <a:buAutoNum type="arabicPeriod"/>
              <a:defRPr sz="2800"/>
            </a:pPr>
            <a:r>
              <a:rPr dirty="0"/>
              <a:t>Representing knowledge in OWL</a:t>
            </a:r>
          </a:p>
          <a:p>
            <a:pPr marL="857250" lvl="1" indent="-514350">
              <a:spcBef>
                <a:spcPts val="600"/>
              </a:spcBef>
              <a:buClr>
                <a:srgbClr val="D0FF44"/>
              </a:buClr>
              <a:buFontTx/>
              <a:buAutoNum type="arabicPeriod"/>
              <a:defRPr sz="2600"/>
            </a:pPr>
            <a:r>
              <a:rPr dirty="0"/>
              <a:t>Classes in OWL</a:t>
            </a:r>
            <a:endParaRPr sz="2000" dirty="0"/>
          </a:p>
          <a:p>
            <a:pPr marL="857250" lvl="1" indent="-514350">
              <a:spcBef>
                <a:spcPts val="600"/>
              </a:spcBef>
              <a:buClr>
                <a:srgbClr val="D0FF44"/>
              </a:buClr>
              <a:buFontTx/>
              <a:buAutoNum type="arabicPeriod"/>
              <a:defRPr sz="2600"/>
            </a:pPr>
            <a:r>
              <a:rPr dirty="0"/>
              <a:t>Properties</a:t>
            </a:r>
            <a:endParaRPr sz="2000" dirty="0"/>
          </a:p>
          <a:p>
            <a:pPr marL="857250" lvl="1" indent="-514350">
              <a:spcBef>
                <a:spcPts val="600"/>
              </a:spcBef>
              <a:buClr>
                <a:srgbClr val="D0FF44"/>
              </a:buClr>
              <a:buFontTx/>
              <a:buAutoNum type="arabicPeriod"/>
              <a:defRPr sz="2600"/>
            </a:pPr>
            <a:r>
              <a:rPr dirty="0"/>
              <a:t>Class definitions</a:t>
            </a:r>
            <a:endParaRPr sz="2000" dirty="0"/>
          </a:p>
          <a:p>
            <a:pPr marL="857250" lvl="1" indent="-514350">
              <a:spcBef>
                <a:spcPts val="600"/>
              </a:spcBef>
              <a:buClr>
                <a:srgbClr val="D0FF44"/>
              </a:buClr>
              <a:buFontTx/>
              <a:buAutoNum type="arabicPeriod"/>
              <a:defRPr sz="2600"/>
            </a:pPr>
            <a:r>
              <a:rPr dirty="0"/>
              <a:t>Logic rules</a:t>
            </a:r>
            <a:endParaRPr sz="2000" dirty="0"/>
          </a:p>
          <a:p>
            <a:pPr marL="857250" lvl="1" indent="-514350">
              <a:spcBef>
                <a:spcPts val="600"/>
              </a:spcBef>
              <a:buClr>
                <a:srgbClr val="D0FF44"/>
              </a:buClr>
              <a:buFontTx/>
              <a:buAutoNum type="arabicPeriod"/>
              <a:defRPr sz="2600"/>
            </a:pPr>
            <a:r>
              <a:rPr dirty="0"/>
              <a:t>Reasoning algorithm</a:t>
            </a:r>
            <a:endParaRPr sz="2000" dirty="0"/>
          </a:p>
          <a:p>
            <a:pPr marL="857250" lvl="1" indent="-514350">
              <a:spcBef>
                <a:spcPts val="600"/>
              </a:spcBef>
              <a:buClr>
                <a:srgbClr val="D0FF44"/>
              </a:buClr>
              <a:buFontTx/>
              <a:buAutoNum type="arabicPeriod"/>
              <a:defRPr sz="2600"/>
            </a:pPr>
            <a:r>
              <a:rPr dirty="0"/>
              <a:t>Dialects of OWL</a:t>
            </a:r>
          </a:p>
        </p:txBody>
      </p:sp>
      <p:sp>
        <p:nvSpPr>
          <p:cNvPr id="686" name="Shape 686"/>
          <p:cNvSpPr>
            <a:spLocks noGrp="1"/>
          </p:cNvSpPr>
          <p:nvPr>
            <p:ph type="sldNum" sz="quarter" idx="4294967295"/>
          </p:nvPr>
        </p:nvSpPr>
        <p:spPr>
          <a:xfrm>
            <a:off x="8811081" y="6558609"/>
            <a:ext cx="231141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6600974"/>
      </p:ext>
    </p:extLst>
  </p:cSld>
  <p:clrMapOvr>
    <a:masterClrMapping/>
  </p:clrMapOvr>
  <p:transition spd="slow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Shape 68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868680">
              <a:defRPr sz="4370"/>
            </a:lvl1pPr>
          </a:lstStyle>
          <a:p>
            <a:r>
              <a:t>OWL: The Web Ontology Language</a:t>
            </a:r>
          </a:p>
        </p:txBody>
      </p:sp>
      <p:sp>
        <p:nvSpPr>
          <p:cNvPr id="689" name="Shape 689"/>
          <p:cNvSpPr>
            <a:spLocks noGrp="1"/>
          </p:cNvSpPr>
          <p:nvPr>
            <p:ph type="body" idx="1"/>
          </p:nvPr>
        </p:nvSpPr>
        <p:spPr>
          <a:xfrm>
            <a:off x="739774" y="2349500"/>
            <a:ext cx="7662866" cy="43053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t>A standard language for the web (like HTML)</a:t>
            </a:r>
          </a:p>
          <a:p>
            <a:pPr>
              <a:lnSpc>
                <a:spcPct val="90000"/>
              </a:lnSpc>
            </a:pPr>
            <a:r>
              <a:t>Logic system: a </a:t>
            </a:r>
            <a:r>
              <a:rPr i="1"/>
              <a:t>description logic</a:t>
            </a:r>
          </a:p>
          <a:p>
            <a:pPr marL="685800" lvl="1" indent="-336550">
              <a:lnSpc>
                <a:spcPct val="90000"/>
              </a:lnSpc>
              <a:spcBef>
                <a:spcPts val="600"/>
              </a:spcBef>
              <a:buClr>
                <a:srgbClr val="D0FF44"/>
              </a:buClr>
              <a:defRPr sz="2000"/>
            </a:pPr>
            <a:r>
              <a:t>Represents descriptive knowledge (ie, about objects)</a:t>
            </a:r>
          </a:p>
          <a:p>
            <a:pPr marL="685800" lvl="1" indent="-336550">
              <a:lnSpc>
                <a:spcPct val="90000"/>
              </a:lnSpc>
              <a:spcBef>
                <a:spcPts val="600"/>
              </a:spcBef>
              <a:buClr>
                <a:srgbClr val="D0FF44"/>
              </a:buClr>
              <a:defRPr sz="2000"/>
            </a:pPr>
            <a:r>
              <a:t>A more elaborate version of a frame system</a:t>
            </a:r>
          </a:p>
          <a:p>
            <a:pPr>
              <a:lnSpc>
                <a:spcPct val="90000"/>
              </a:lnSpc>
            </a:pPr>
            <a:r>
              <a:t>As with any logic system, we will study</a:t>
            </a:r>
          </a:p>
          <a:p>
            <a:pPr marL="685800" lvl="1" indent="-336550">
              <a:lnSpc>
                <a:spcPct val="90000"/>
              </a:lnSpc>
              <a:spcBef>
                <a:spcPts val="600"/>
              </a:spcBef>
              <a:buClr>
                <a:srgbClr val="D0FF44"/>
              </a:buClr>
              <a:defRPr sz="2000"/>
            </a:pPr>
            <a:r>
              <a:t>The language</a:t>
            </a:r>
          </a:p>
          <a:p>
            <a:pPr marL="685800" lvl="1" indent="-336550">
              <a:lnSpc>
                <a:spcPct val="90000"/>
              </a:lnSpc>
              <a:spcBef>
                <a:spcPts val="600"/>
              </a:spcBef>
              <a:buClr>
                <a:srgbClr val="D0FF44"/>
              </a:buClr>
              <a:defRPr sz="2000"/>
            </a:pPr>
            <a:r>
              <a:t>The rules</a:t>
            </a:r>
          </a:p>
          <a:p>
            <a:pPr marL="685800" lvl="1" indent="-336550">
              <a:lnSpc>
                <a:spcPct val="90000"/>
              </a:lnSpc>
              <a:spcBef>
                <a:spcPts val="600"/>
              </a:spcBef>
              <a:buClr>
                <a:srgbClr val="D0FF44"/>
              </a:buClr>
              <a:defRPr sz="2000"/>
            </a:pPr>
            <a:r>
              <a:t>The reasoning algorithm</a:t>
            </a:r>
          </a:p>
          <a:p>
            <a:pPr>
              <a:lnSpc>
                <a:spcPct val="90000"/>
              </a:lnSpc>
            </a:pPr>
            <a:r>
              <a:t>There are actually 3 versions (“species”) of it with different expressivity and complexity</a:t>
            </a:r>
          </a:p>
        </p:txBody>
      </p:sp>
    </p:spTree>
    <p:extLst>
      <p:ext uri="{BB962C8B-B14F-4D97-AF65-F5344CB8AC3E}">
        <p14:creationId xmlns:p14="http://schemas.microsoft.com/office/powerpoint/2010/main" val="249468174"/>
      </p:ext>
    </p:extLst>
  </p:cSld>
  <p:clrMapOvr>
    <a:masterClrMapping/>
  </p:clrMapOvr>
  <p:transition spd="slow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Shape 691"/>
          <p:cNvSpPr>
            <a:spLocks noGrp="1"/>
          </p:cNvSpPr>
          <p:nvPr>
            <p:ph type="title"/>
          </p:nvPr>
        </p:nvSpPr>
        <p:spPr>
          <a:xfrm>
            <a:off x="457200" y="901700"/>
            <a:ext cx="6400800" cy="2697070"/>
          </a:xfrm>
          <a:prstGeom prst="rect">
            <a:avLst/>
          </a:prstGeom>
        </p:spPr>
        <p:txBody>
          <a:bodyPr/>
          <a:lstStyle/>
          <a:p>
            <a:r>
              <a:t>OWL Classes</a:t>
            </a:r>
          </a:p>
        </p:txBody>
      </p:sp>
      <p:sp>
        <p:nvSpPr>
          <p:cNvPr id="692" name="Shape 69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3521474"/>
      </p:ext>
    </p:extLst>
  </p:cSld>
  <p:clrMapOvr>
    <a:masterClrMapping/>
  </p:clrMapOvr>
  <p:transition spd="slow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Shape 69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t>Root Classes</a:t>
            </a:r>
          </a:p>
        </p:txBody>
      </p:sp>
      <p:sp>
        <p:nvSpPr>
          <p:cNvPr id="695" name="Shape 695"/>
          <p:cNvSpPr>
            <a:spLocks noGrp="1"/>
          </p:cNvSpPr>
          <p:nvPr>
            <p:ph type="body" sz="quarter" idx="1"/>
          </p:nvPr>
        </p:nvSpPr>
        <p:spPr>
          <a:xfrm>
            <a:off x="739774" y="1741997"/>
            <a:ext cx="7662866" cy="1160860"/>
          </a:xfrm>
          <a:prstGeom prst="rect">
            <a:avLst/>
          </a:prstGeom>
          <a:solidFill>
            <a:srgbClr val="FFFFFF"/>
          </a:solidFill>
          <a:ln w="9525">
            <a:solidFill>
              <a:srgbClr val="74A510"/>
            </a:solidFill>
            <a:round/>
          </a:ln>
        </p:spPr>
        <p:txBody>
          <a:bodyPr/>
          <a:lstStyle/>
          <a:p>
            <a:r>
              <a:t>Root classes are major categories of objects</a:t>
            </a:r>
          </a:p>
          <a:p>
            <a:r>
              <a:t>A root class is a subclass of “Thing”</a:t>
            </a:r>
          </a:p>
        </p:txBody>
      </p:sp>
      <p:sp>
        <p:nvSpPr>
          <p:cNvPr id="696" name="Shape 696"/>
          <p:cNvSpPr/>
          <p:nvPr/>
        </p:nvSpPr>
        <p:spPr>
          <a:xfrm>
            <a:off x="2167320" y="3500471"/>
            <a:ext cx="4287535" cy="1015171"/>
          </a:xfrm>
          <a:prstGeom prst="rect">
            <a:avLst/>
          </a:prstGeom>
          <a:solidFill>
            <a:srgbClr val="F2F2F2"/>
          </a:solidFill>
          <a:ln>
            <a:solidFill>
              <a:srgbClr val="0000F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defTabSz="676655">
              <a:lnSpc>
                <a:spcPct val="70000"/>
              </a:lnSpc>
              <a:spcBef>
                <a:spcPts val="1000"/>
              </a:spcBef>
              <a:defRPr sz="1036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dirty="0">
                <a:solidFill>
                  <a:srgbClr val="1717FE"/>
                </a:solidFill>
              </a:rPr>
              <a:t>Musician </a:t>
            </a:r>
            <a:r>
              <a:rPr dirty="0" err="1">
                <a:solidFill>
                  <a:srgbClr val="1717FE"/>
                </a:solidFill>
              </a:rPr>
              <a:t>subClassOf</a:t>
            </a:r>
            <a:r>
              <a:rPr dirty="0">
                <a:solidFill>
                  <a:srgbClr val="1717FE"/>
                </a:solidFill>
              </a:rPr>
              <a:t> Thing .</a:t>
            </a:r>
          </a:p>
          <a:p>
            <a:pPr defTabSz="676655">
              <a:lnSpc>
                <a:spcPct val="70000"/>
              </a:lnSpc>
              <a:spcBef>
                <a:spcPts val="1000"/>
              </a:spcBef>
              <a:defRPr sz="1036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dirty="0" err="1">
                <a:solidFill>
                  <a:srgbClr val="1717FE"/>
                </a:solidFill>
              </a:rPr>
              <a:t>MusicalGroup</a:t>
            </a:r>
            <a:r>
              <a:rPr dirty="0">
                <a:solidFill>
                  <a:srgbClr val="1717FE"/>
                </a:solidFill>
              </a:rPr>
              <a:t> </a:t>
            </a:r>
            <a:r>
              <a:rPr dirty="0" err="1">
                <a:solidFill>
                  <a:srgbClr val="1717FE"/>
                </a:solidFill>
              </a:rPr>
              <a:t>subClassOf</a:t>
            </a:r>
            <a:r>
              <a:rPr dirty="0">
                <a:solidFill>
                  <a:srgbClr val="1717FE"/>
                </a:solidFill>
              </a:rPr>
              <a:t> Thing .</a:t>
            </a:r>
          </a:p>
          <a:p>
            <a:pPr defTabSz="676655">
              <a:lnSpc>
                <a:spcPct val="70000"/>
              </a:lnSpc>
              <a:spcBef>
                <a:spcPts val="1000"/>
              </a:spcBef>
              <a:defRPr sz="1036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lang="en-US" dirty="0" smtClean="0">
                <a:solidFill>
                  <a:srgbClr val="1717FE"/>
                </a:solidFill>
              </a:rPr>
              <a:t>Instrument </a:t>
            </a:r>
            <a:r>
              <a:rPr dirty="0" err="1" smtClean="0">
                <a:solidFill>
                  <a:srgbClr val="1717FE"/>
                </a:solidFill>
              </a:rPr>
              <a:t>subClassOf</a:t>
            </a:r>
            <a:r>
              <a:rPr dirty="0" smtClean="0">
                <a:solidFill>
                  <a:srgbClr val="1717FE"/>
                </a:solidFill>
              </a:rPr>
              <a:t> </a:t>
            </a:r>
            <a:r>
              <a:rPr dirty="0">
                <a:solidFill>
                  <a:srgbClr val="1717FE"/>
                </a:solidFill>
              </a:rPr>
              <a:t>Thing .</a:t>
            </a:r>
          </a:p>
        </p:txBody>
      </p:sp>
    </p:spTree>
    <p:extLst>
      <p:ext uri="{BB962C8B-B14F-4D97-AF65-F5344CB8AC3E}">
        <p14:creationId xmlns:p14="http://schemas.microsoft.com/office/powerpoint/2010/main" val="1761096649"/>
      </p:ext>
    </p:extLst>
  </p:cSld>
  <p:clrMapOvr>
    <a:masterClrMapping/>
  </p:clrMapOvr>
  <p:transition spd="slow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Shape 69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t>Parent/Sibling Classes</a:t>
            </a:r>
          </a:p>
        </p:txBody>
      </p:sp>
      <p:sp>
        <p:nvSpPr>
          <p:cNvPr id="699" name="Shape 699"/>
          <p:cNvSpPr>
            <a:spLocks noGrp="1"/>
          </p:cNvSpPr>
          <p:nvPr>
            <p:ph type="body" sz="quarter" idx="1"/>
          </p:nvPr>
        </p:nvSpPr>
        <p:spPr>
          <a:xfrm>
            <a:off x="739774" y="1741997"/>
            <a:ext cx="7662866" cy="1160860"/>
          </a:xfrm>
          <a:prstGeom prst="rect">
            <a:avLst/>
          </a:prstGeom>
          <a:solidFill>
            <a:srgbClr val="FFFFFF"/>
          </a:solidFill>
          <a:ln w="9525">
            <a:solidFill>
              <a:srgbClr val="74A510"/>
            </a:solidFill>
            <a:round/>
          </a:ln>
        </p:spPr>
        <p:txBody>
          <a:bodyPr/>
          <a:lstStyle/>
          <a:p>
            <a:r>
              <a:t>Sibling classes share the same parent class</a:t>
            </a:r>
          </a:p>
          <a:p>
            <a:r>
              <a:t>“Thing” has no parents</a:t>
            </a:r>
          </a:p>
        </p:txBody>
      </p:sp>
      <p:sp>
        <p:nvSpPr>
          <p:cNvPr id="700" name="Shape 700"/>
          <p:cNvSpPr/>
          <p:nvPr/>
        </p:nvSpPr>
        <p:spPr>
          <a:xfrm>
            <a:off x="2167320" y="3500471"/>
            <a:ext cx="4287535" cy="1015171"/>
          </a:xfrm>
          <a:prstGeom prst="rect">
            <a:avLst/>
          </a:prstGeom>
          <a:solidFill>
            <a:srgbClr val="F2F2F2"/>
          </a:solidFill>
          <a:ln>
            <a:solidFill>
              <a:srgbClr val="0000F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defTabSz="676655">
              <a:lnSpc>
                <a:spcPct val="70000"/>
              </a:lnSpc>
              <a:spcBef>
                <a:spcPts val="1000"/>
              </a:spcBef>
              <a:defRPr sz="1036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dirty="0"/>
              <a:t>Musician </a:t>
            </a:r>
            <a:r>
              <a:rPr dirty="0" err="1"/>
              <a:t>subClassOf</a:t>
            </a:r>
            <a:r>
              <a:rPr dirty="0"/>
              <a:t> Thing .</a:t>
            </a:r>
            <a:endParaRPr dirty="0">
              <a:solidFill>
                <a:srgbClr val="595959"/>
              </a:solidFill>
            </a:endParaRPr>
          </a:p>
          <a:p>
            <a:pPr defTabSz="676655">
              <a:lnSpc>
                <a:spcPct val="70000"/>
              </a:lnSpc>
              <a:spcBef>
                <a:spcPts val="1000"/>
              </a:spcBef>
              <a:defRPr sz="1036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dirty="0" err="1"/>
              <a:t>MusicalGroup</a:t>
            </a:r>
            <a:r>
              <a:rPr dirty="0"/>
              <a:t> </a:t>
            </a:r>
            <a:r>
              <a:rPr dirty="0" err="1"/>
              <a:t>subClassOf</a:t>
            </a:r>
            <a:r>
              <a:rPr dirty="0"/>
              <a:t> Thing .</a:t>
            </a:r>
            <a:endParaRPr dirty="0">
              <a:solidFill>
                <a:srgbClr val="595959"/>
              </a:solidFill>
            </a:endParaRPr>
          </a:p>
          <a:p>
            <a:pPr defTabSz="676655">
              <a:lnSpc>
                <a:spcPct val="70000"/>
              </a:lnSpc>
              <a:spcBef>
                <a:spcPts val="1000"/>
              </a:spcBef>
              <a:defRPr sz="1036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lang="en-US" dirty="0" smtClean="0"/>
              <a:t>Instrument </a:t>
            </a:r>
            <a:r>
              <a:rPr dirty="0" err="1" smtClean="0"/>
              <a:t>subClassOf</a:t>
            </a:r>
            <a:r>
              <a:rPr dirty="0" smtClean="0"/>
              <a:t> </a:t>
            </a:r>
            <a:r>
              <a:rPr dirty="0"/>
              <a:t>Thing .</a:t>
            </a:r>
            <a:endParaRPr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756789"/>
      </p:ext>
    </p:extLst>
  </p:cSld>
  <p:clrMapOvr>
    <a:masterClrMapping/>
  </p:clrMapOvr>
  <p:transition spd="slow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Shape 70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t>Disjoint Classes</a:t>
            </a:r>
          </a:p>
        </p:txBody>
      </p:sp>
      <p:sp>
        <p:nvSpPr>
          <p:cNvPr id="703" name="Shape 703"/>
          <p:cNvSpPr>
            <a:spLocks noGrp="1"/>
          </p:cNvSpPr>
          <p:nvPr>
            <p:ph type="body" sz="quarter" idx="1"/>
          </p:nvPr>
        </p:nvSpPr>
        <p:spPr>
          <a:xfrm>
            <a:off x="739774" y="1741997"/>
            <a:ext cx="7662866" cy="1160860"/>
          </a:xfrm>
          <a:prstGeom prst="rect">
            <a:avLst/>
          </a:prstGeom>
          <a:solidFill>
            <a:srgbClr val="FFFFFF"/>
          </a:solidFill>
          <a:ln w="9525">
            <a:solidFill>
              <a:srgbClr val="74A510"/>
            </a:solidFill>
            <a:round/>
          </a:ln>
        </p:spPr>
        <p:txBody>
          <a:bodyPr/>
          <a:lstStyle/>
          <a:p>
            <a:pPr marL="339470" indent="-339470" defTabSz="905255">
              <a:lnSpc>
                <a:spcPct val="80000"/>
              </a:lnSpc>
              <a:spcBef>
                <a:spcPts val="1900"/>
              </a:spcBef>
              <a:defRPr sz="1979"/>
            </a:pPr>
            <a:r>
              <a:t>Make classes disjoint if instances cannot belong to more than one sibling class</a:t>
            </a:r>
          </a:p>
          <a:p>
            <a:pPr marL="339470" indent="-339470" defTabSz="905255">
              <a:lnSpc>
                <a:spcPct val="80000"/>
              </a:lnSpc>
              <a:spcBef>
                <a:spcPts val="1900"/>
              </a:spcBef>
              <a:defRPr sz="1979"/>
            </a:pPr>
            <a:r>
              <a:t>Consider specifying sets of sibling classes that are disjoint</a:t>
            </a:r>
          </a:p>
        </p:txBody>
      </p:sp>
      <p:sp>
        <p:nvSpPr>
          <p:cNvPr id="704" name="Shape 704"/>
          <p:cNvSpPr/>
          <p:nvPr/>
        </p:nvSpPr>
        <p:spPr>
          <a:xfrm>
            <a:off x="2167320" y="3500471"/>
            <a:ext cx="4287535" cy="1313544"/>
          </a:xfrm>
          <a:prstGeom prst="rect">
            <a:avLst/>
          </a:prstGeom>
          <a:solidFill>
            <a:srgbClr val="F2F2F2"/>
          </a:solidFill>
          <a:ln>
            <a:solidFill>
              <a:srgbClr val="0000F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defTabSz="731520">
              <a:lnSpc>
                <a:spcPct val="70000"/>
              </a:lnSpc>
              <a:spcBef>
                <a:spcPts val="1100"/>
              </a:spcBef>
              <a:defRPr sz="1120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dirty="0">
                <a:solidFill>
                  <a:srgbClr val="1717FE"/>
                </a:solidFill>
              </a:rPr>
              <a:t>Musician </a:t>
            </a:r>
            <a:r>
              <a:rPr dirty="0" err="1">
                <a:solidFill>
                  <a:srgbClr val="1717FE"/>
                </a:solidFill>
              </a:rPr>
              <a:t>subClassOf</a:t>
            </a:r>
            <a:r>
              <a:rPr dirty="0">
                <a:solidFill>
                  <a:srgbClr val="1717FE"/>
                </a:solidFill>
              </a:rPr>
              <a:t> Thing .</a:t>
            </a:r>
          </a:p>
          <a:p>
            <a:pPr defTabSz="731520">
              <a:lnSpc>
                <a:spcPct val="70000"/>
              </a:lnSpc>
              <a:spcBef>
                <a:spcPts val="1100"/>
              </a:spcBef>
              <a:defRPr sz="1120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dirty="0" err="1">
                <a:solidFill>
                  <a:srgbClr val="1717FE"/>
                </a:solidFill>
              </a:rPr>
              <a:t>MusicalGroup</a:t>
            </a:r>
            <a:r>
              <a:rPr dirty="0">
                <a:solidFill>
                  <a:srgbClr val="1717FE"/>
                </a:solidFill>
              </a:rPr>
              <a:t> </a:t>
            </a:r>
            <a:r>
              <a:rPr dirty="0" err="1">
                <a:solidFill>
                  <a:srgbClr val="1717FE"/>
                </a:solidFill>
              </a:rPr>
              <a:t>subClassOf</a:t>
            </a:r>
            <a:r>
              <a:rPr dirty="0">
                <a:solidFill>
                  <a:srgbClr val="1717FE"/>
                </a:solidFill>
              </a:rPr>
              <a:t> Thing .</a:t>
            </a:r>
          </a:p>
          <a:p>
            <a:pPr defTabSz="731520">
              <a:lnSpc>
                <a:spcPct val="70000"/>
              </a:lnSpc>
              <a:spcBef>
                <a:spcPts val="1100"/>
              </a:spcBef>
              <a:defRPr sz="1120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lang="en-US" dirty="0" smtClean="0">
                <a:solidFill>
                  <a:srgbClr val="1717FE"/>
                </a:solidFill>
              </a:rPr>
              <a:t>Instrument </a:t>
            </a:r>
            <a:r>
              <a:rPr dirty="0" err="1" smtClean="0">
                <a:solidFill>
                  <a:srgbClr val="1717FE"/>
                </a:solidFill>
              </a:rPr>
              <a:t>subClassOf</a:t>
            </a:r>
            <a:r>
              <a:rPr dirty="0" smtClean="0">
                <a:solidFill>
                  <a:srgbClr val="1717FE"/>
                </a:solidFill>
              </a:rPr>
              <a:t> </a:t>
            </a:r>
            <a:r>
              <a:rPr dirty="0">
                <a:solidFill>
                  <a:srgbClr val="1717FE"/>
                </a:solidFill>
              </a:rPr>
              <a:t>Thing </a:t>
            </a:r>
          </a:p>
          <a:p>
            <a:pPr defTabSz="731520">
              <a:lnSpc>
                <a:spcPct val="70000"/>
              </a:lnSpc>
              <a:spcBef>
                <a:spcPts val="1100"/>
              </a:spcBef>
              <a:defRPr sz="1120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lang="en-US" dirty="0" smtClean="0">
                <a:solidFill>
                  <a:srgbClr val="1717FE"/>
                </a:solidFill>
              </a:rPr>
              <a:t>Person </a:t>
            </a:r>
            <a:r>
              <a:rPr dirty="0" err="1" smtClean="0">
                <a:solidFill>
                  <a:srgbClr val="1717FE"/>
                </a:solidFill>
              </a:rPr>
              <a:t>subClassOf</a:t>
            </a:r>
            <a:r>
              <a:rPr dirty="0" smtClean="0">
                <a:solidFill>
                  <a:srgbClr val="1717FE"/>
                </a:solidFill>
              </a:rPr>
              <a:t> </a:t>
            </a:r>
            <a:r>
              <a:rPr dirty="0">
                <a:solidFill>
                  <a:srgbClr val="1717FE"/>
                </a:solidFill>
              </a:rPr>
              <a:t>Thing .</a:t>
            </a:r>
          </a:p>
        </p:txBody>
      </p:sp>
      <p:sp>
        <p:nvSpPr>
          <p:cNvPr id="705" name="Shape 705"/>
          <p:cNvSpPr/>
          <p:nvPr/>
        </p:nvSpPr>
        <p:spPr>
          <a:xfrm>
            <a:off x="2167320" y="5042615"/>
            <a:ext cx="4287535" cy="1439224"/>
          </a:xfrm>
          <a:prstGeom prst="rect">
            <a:avLst/>
          </a:prstGeom>
          <a:solidFill>
            <a:srgbClr val="BFBFBF"/>
          </a:solidFill>
          <a:ln>
            <a:solidFill>
              <a:srgbClr val="0000F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>
              <a:lnSpc>
                <a:spcPct val="70000"/>
              </a:lnSpc>
              <a:spcBef>
                <a:spcPts val="1400"/>
              </a:spcBef>
              <a:defRPr sz="1400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DisjointSubClasses </a:t>
            </a:r>
            <a:endParaRPr>
              <a:solidFill>
                <a:srgbClr val="595959"/>
              </a:solidFill>
            </a:endParaRPr>
          </a:p>
          <a:p>
            <a:pPr>
              <a:lnSpc>
                <a:spcPct val="70000"/>
              </a:lnSpc>
              <a:spcBef>
                <a:spcPts val="1400"/>
              </a:spcBef>
              <a:defRPr sz="1400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	Musician </a:t>
            </a:r>
            <a:endParaRPr>
              <a:solidFill>
                <a:srgbClr val="595959"/>
              </a:solidFill>
            </a:endParaRPr>
          </a:p>
          <a:p>
            <a:pPr>
              <a:lnSpc>
                <a:spcPct val="70000"/>
              </a:lnSpc>
              <a:spcBef>
                <a:spcPts val="1400"/>
              </a:spcBef>
              <a:defRPr sz="1400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	MusicalGroup </a:t>
            </a:r>
            <a:endParaRPr>
              <a:solidFill>
                <a:srgbClr val="595959"/>
              </a:solidFill>
            </a:endParaRPr>
          </a:p>
          <a:p>
            <a:pPr>
              <a:lnSpc>
                <a:spcPct val="70000"/>
              </a:lnSpc>
              <a:spcBef>
                <a:spcPts val="1400"/>
              </a:spcBef>
              <a:defRPr sz="1400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	Instrument .</a:t>
            </a:r>
          </a:p>
        </p:txBody>
      </p:sp>
    </p:spTree>
    <p:extLst>
      <p:ext uri="{BB962C8B-B14F-4D97-AF65-F5344CB8AC3E}">
        <p14:creationId xmlns:p14="http://schemas.microsoft.com/office/powerpoint/2010/main" val="1966669822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 Metadata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842" y="1954841"/>
            <a:ext cx="8365957" cy="4623131"/>
          </a:xfrm>
          <a:solidFill>
            <a:schemeClr val="bg1"/>
          </a:solidFill>
          <a:ln>
            <a:solidFill>
              <a:srgbClr val="0000FF"/>
            </a:solidFill>
          </a:ln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Metadata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A basic introduction to knowledge representation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Knowledge bases and reasoning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Frame systems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Examples of frame systems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Representing metadata</a:t>
            </a:r>
          </a:p>
          <a:p>
            <a:pPr marL="800100" lvl="1" indent="-457200">
              <a:buFont typeface="+mj-lt"/>
              <a:buAutoNum type="arabicPeriod"/>
            </a:pPr>
            <a:endParaRPr lang="en-US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71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Shape 707"/>
          <p:cNvSpPr>
            <a:spLocks noGrp="1"/>
          </p:cNvSpPr>
          <p:nvPr>
            <p:ph type="title"/>
          </p:nvPr>
        </p:nvSpPr>
        <p:spPr>
          <a:xfrm>
            <a:off x="457200" y="27641"/>
            <a:ext cx="8229600" cy="89945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t>Class Hierarchies</a:t>
            </a:r>
          </a:p>
        </p:txBody>
      </p:sp>
      <p:sp>
        <p:nvSpPr>
          <p:cNvPr id="708" name="Shape 708"/>
          <p:cNvSpPr>
            <a:spLocks noGrp="1"/>
          </p:cNvSpPr>
          <p:nvPr>
            <p:ph type="body" sz="quarter" idx="1"/>
          </p:nvPr>
        </p:nvSpPr>
        <p:spPr>
          <a:xfrm>
            <a:off x="12099" y="2092891"/>
            <a:ext cx="4680854" cy="2005240"/>
          </a:xfrm>
          <a:prstGeom prst="rect">
            <a:avLst/>
          </a:prstGeom>
          <a:solidFill>
            <a:srgbClr val="BFBFBF"/>
          </a:solidFill>
          <a:ln w="9525">
            <a:solidFill>
              <a:srgbClr val="0000FF"/>
            </a:solidFill>
            <a:round/>
          </a:ln>
        </p:spPr>
        <p:txBody>
          <a:bodyPr/>
          <a:lstStyle/>
          <a:p>
            <a:pPr marL="0" indent="0" defTabSz="886968">
              <a:lnSpc>
                <a:spcPct val="70000"/>
              </a:lnSpc>
              <a:spcBef>
                <a:spcPts val="1300"/>
              </a:spcBef>
              <a:buSzTx/>
              <a:buNone/>
              <a:defRPr sz="1358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dirty="0"/>
              <a:t>Instrument </a:t>
            </a:r>
            <a:r>
              <a:rPr dirty="0" err="1"/>
              <a:t>subClassOf</a:t>
            </a:r>
            <a:r>
              <a:rPr dirty="0"/>
              <a:t> Thing .</a:t>
            </a:r>
          </a:p>
          <a:p>
            <a:pPr marL="0" indent="0" defTabSz="886968">
              <a:lnSpc>
                <a:spcPct val="70000"/>
              </a:lnSpc>
              <a:spcBef>
                <a:spcPts val="1300"/>
              </a:spcBef>
              <a:buSzTx/>
              <a:buNone/>
              <a:defRPr sz="1358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dirty="0" err="1"/>
              <a:t>WindInstrument</a:t>
            </a:r>
            <a:r>
              <a:rPr dirty="0"/>
              <a:t> </a:t>
            </a:r>
            <a:r>
              <a:rPr dirty="0" err="1"/>
              <a:t>subClassOf</a:t>
            </a:r>
            <a:r>
              <a:rPr dirty="0"/>
              <a:t> Instrument .</a:t>
            </a:r>
          </a:p>
          <a:p>
            <a:pPr marL="0" indent="0" defTabSz="886968">
              <a:lnSpc>
                <a:spcPct val="70000"/>
              </a:lnSpc>
              <a:spcBef>
                <a:spcPts val="1300"/>
              </a:spcBef>
              <a:buSzTx/>
              <a:buNone/>
              <a:defRPr sz="1358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dirty="0" err="1"/>
              <a:t>StringInstrument</a:t>
            </a:r>
            <a:r>
              <a:rPr dirty="0"/>
              <a:t> </a:t>
            </a:r>
            <a:r>
              <a:rPr dirty="0" err="1"/>
              <a:t>subClassOf</a:t>
            </a:r>
            <a:r>
              <a:rPr dirty="0"/>
              <a:t> Instrument .</a:t>
            </a:r>
          </a:p>
          <a:p>
            <a:pPr marL="0" indent="0" defTabSz="886968">
              <a:lnSpc>
                <a:spcPct val="70000"/>
              </a:lnSpc>
              <a:spcBef>
                <a:spcPts val="1300"/>
              </a:spcBef>
              <a:buSzTx/>
              <a:buNone/>
              <a:defRPr sz="1358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dirty="0"/>
              <a:t>Voice </a:t>
            </a:r>
            <a:r>
              <a:rPr dirty="0" err="1"/>
              <a:t>subClassOf</a:t>
            </a:r>
            <a:r>
              <a:rPr dirty="0"/>
              <a:t> Instrument .</a:t>
            </a:r>
          </a:p>
          <a:p>
            <a:pPr marL="0" indent="0" defTabSz="886968">
              <a:lnSpc>
                <a:spcPct val="70000"/>
              </a:lnSpc>
              <a:spcBef>
                <a:spcPts val="1300"/>
              </a:spcBef>
              <a:buSzTx/>
              <a:buNone/>
              <a:defRPr sz="1358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dirty="0" err="1"/>
              <a:t>PercussionInstrument</a:t>
            </a:r>
            <a:r>
              <a:rPr dirty="0"/>
              <a:t> </a:t>
            </a:r>
            <a:r>
              <a:rPr dirty="0" err="1"/>
              <a:t>subClassOf</a:t>
            </a:r>
            <a:r>
              <a:rPr dirty="0"/>
              <a:t> Instrument .</a:t>
            </a:r>
          </a:p>
          <a:p>
            <a:pPr marL="0" indent="0" defTabSz="886968">
              <a:lnSpc>
                <a:spcPct val="70000"/>
              </a:lnSpc>
              <a:spcBef>
                <a:spcPts val="1300"/>
              </a:spcBef>
              <a:buSzTx/>
              <a:buNone/>
              <a:defRPr sz="1358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lang="en-US" dirty="0" smtClean="0"/>
              <a:t>Piano </a:t>
            </a:r>
            <a:r>
              <a:rPr dirty="0" err="1" smtClean="0"/>
              <a:t>subClassOf</a:t>
            </a:r>
            <a:r>
              <a:rPr dirty="0" smtClean="0"/>
              <a:t> </a:t>
            </a:r>
            <a:r>
              <a:rPr lang="en-US" dirty="0" err="1" smtClean="0"/>
              <a:t>Keyboard</a:t>
            </a:r>
            <a:r>
              <a:rPr dirty="0" err="1" smtClean="0"/>
              <a:t>Instrument</a:t>
            </a:r>
            <a:r>
              <a:rPr dirty="0" smtClean="0"/>
              <a:t> </a:t>
            </a:r>
            <a:r>
              <a:rPr dirty="0"/>
              <a:t>.</a:t>
            </a:r>
          </a:p>
        </p:txBody>
      </p:sp>
      <p:sp>
        <p:nvSpPr>
          <p:cNvPr id="709" name="Shape 709"/>
          <p:cNvSpPr/>
          <p:nvPr/>
        </p:nvSpPr>
        <p:spPr>
          <a:xfrm>
            <a:off x="4828273" y="3316654"/>
            <a:ext cx="4287535" cy="989240"/>
          </a:xfrm>
          <a:prstGeom prst="rect">
            <a:avLst/>
          </a:prstGeom>
          <a:solidFill>
            <a:srgbClr val="BFBFBF"/>
          </a:solidFill>
          <a:ln>
            <a:solidFill>
              <a:srgbClr val="0000F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defTabSz="822959">
              <a:lnSpc>
                <a:spcPct val="70000"/>
              </a:lnSpc>
              <a:spcBef>
                <a:spcPts val="1200"/>
              </a:spcBef>
              <a:defRPr sz="1260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Violin subClassOf StringInstrument .</a:t>
            </a:r>
          </a:p>
          <a:p>
            <a:pPr defTabSz="822959">
              <a:lnSpc>
                <a:spcPct val="70000"/>
              </a:lnSpc>
              <a:spcBef>
                <a:spcPts val="1200"/>
              </a:spcBef>
              <a:defRPr sz="1260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Cello subClassOf StringInstrument .</a:t>
            </a:r>
          </a:p>
          <a:p>
            <a:pPr defTabSz="822959">
              <a:lnSpc>
                <a:spcPct val="70000"/>
              </a:lnSpc>
              <a:spcBef>
                <a:spcPts val="1200"/>
              </a:spcBef>
              <a:defRPr sz="1260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ElectricGuitar subClassOf StringInstrument.</a:t>
            </a:r>
          </a:p>
        </p:txBody>
      </p:sp>
      <p:sp>
        <p:nvSpPr>
          <p:cNvPr id="710" name="Shape 710"/>
          <p:cNvSpPr/>
          <p:nvPr/>
        </p:nvSpPr>
        <p:spPr>
          <a:xfrm>
            <a:off x="4828273" y="2092891"/>
            <a:ext cx="4339916" cy="1041931"/>
          </a:xfrm>
          <a:prstGeom prst="rect">
            <a:avLst/>
          </a:prstGeom>
          <a:solidFill>
            <a:srgbClr val="BFBFBF"/>
          </a:solidFill>
          <a:ln>
            <a:solidFill>
              <a:srgbClr val="0000F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defTabSz="713231">
              <a:lnSpc>
                <a:spcPct val="70000"/>
              </a:lnSpc>
              <a:spcBef>
                <a:spcPts val="1000"/>
              </a:spcBef>
              <a:defRPr sz="1092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dirty="0">
                <a:solidFill>
                  <a:srgbClr val="1717FE"/>
                </a:solidFill>
              </a:rPr>
              <a:t>Saxophone </a:t>
            </a:r>
            <a:r>
              <a:rPr dirty="0" err="1">
                <a:solidFill>
                  <a:srgbClr val="1717FE"/>
                </a:solidFill>
              </a:rPr>
              <a:t>subClassOf</a:t>
            </a:r>
            <a:r>
              <a:rPr dirty="0">
                <a:solidFill>
                  <a:srgbClr val="1717FE"/>
                </a:solidFill>
              </a:rPr>
              <a:t> </a:t>
            </a:r>
            <a:r>
              <a:rPr dirty="0" err="1">
                <a:solidFill>
                  <a:srgbClr val="1717FE"/>
                </a:solidFill>
              </a:rPr>
              <a:t>WindInstrument</a:t>
            </a:r>
            <a:r>
              <a:rPr dirty="0">
                <a:solidFill>
                  <a:srgbClr val="1717FE"/>
                </a:solidFill>
              </a:rPr>
              <a:t> .</a:t>
            </a:r>
          </a:p>
          <a:p>
            <a:pPr defTabSz="713231">
              <a:lnSpc>
                <a:spcPct val="70000"/>
              </a:lnSpc>
              <a:spcBef>
                <a:spcPts val="1000"/>
              </a:spcBef>
              <a:defRPr sz="1092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dirty="0">
                <a:solidFill>
                  <a:srgbClr val="1717FE"/>
                </a:solidFill>
              </a:rPr>
              <a:t>Bassoon </a:t>
            </a:r>
            <a:r>
              <a:rPr dirty="0" err="1">
                <a:solidFill>
                  <a:srgbClr val="1717FE"/>
                </a:solidFill>
              </a:rPr>
              <a:t>subClassOf</a:t>
            </a:r>
            <a:r>
              <a:rPr dirty="0">
                <a:solidFill>
                  <a:srgbClr val="1717FE"/>
                </a:solidFill>
              </a:rPr>
              <a:t> </a:t>
            </a:r>
            <a:r>
              <a:rPr dirty="0" err="1">
                <a:solidFill>
                  <a:srgbClr val="1717FE"/>
                </a:solidFill>
              </a:rPr>
              <a:t>WindInstrument</a:t>
            </a:r>
            <a:r>
              <a:rPr dirty="0">
                <a:solidFill>
                  <a:srgbClr val="1717FE"/>
                </a:solidFill>
              </a:rPr>
              <a:t> . </a:t>
            </a:r>
          </a:p>
          <a:p>
            <a:pPr defTabSz="713231">
              <a:lnSpc>
                <a:spcPct val="70000"/>
              </a:lnSpc>
              <a:spcBef>
                <a:spcPts val="1000"/>
              </a:spcBef>
              <a:defRPr sz="1092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dirty="0">
                <a:solidFill>
                  <a:srgbClr val="1717FE"/>
                </a:solidFill>
              </a:rPr>
              <a:t>Trumpet </a:t>
            </a:r>
            <a:r>
              <a:rPr dirty="0" err="1">
                <a:solidFill>
                  <a:srgbClr val="1717FE"/>
                </a:solidFill>
              </a:rPr>
              <a:t>subClassOf</a:t>
            </a:r>
            <a:r>
              <a:rPr dirty="0">
                <a:solidFill>
                  <a:srgbClr val="1717FE"/>
                </a:solidFill>
              </a:rPr>
              <a:t> </a:t>
            </a:r>
            <a:r>
              <a:rPr dirty="0" err="1">
                <a:solidFill>
                  <a:srgbClr val="1717FE"/>
                </a:solidFill>
              </a:rPr>
              <a:t>WindInstrument</a:t>
            </a:r>
            <a:r>
              <a:rPr dirty="0">
                <a:solidFill>
                  <a:srgbClr val="1717FE"/>
                </a:solidFill>
              </a:rPr>
              <a:t> .</a:t>
            </a:r>
          </a:p>
        </p:txBody>
      </p:sp>
      <p:sp>
        <p:nvSpPr>
          <p:cNvPr id="711" name="Shape 711"/>
          <p:cNvSpPr/>
          <p:nvPr/>
        </p:nvSpPr>
        <p:spPr>
          <a:xfrm>
            <a:off x="4828273" y="4488155"/>
            <a:ext cx="4287535" cy="1015170"/>
          </a:xfrm>
          <a:prstGeom prst="rect">
            <a:avLst/>
          </a:prstGeom>
          <a:solidFill>
            <a:srgbClr val="BFBFBF"/>
          </a:solidFill>
          <a:ln>
            <a:solidFill>
              <a:srgbClr val="0000F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>
              <a:lnSpc>
                <a:spcPct val="70000"/>
              </a:lnSpc>
              <a:spcBef>
                <a:spcPts val="1400"/>
              </a:spcBef>
              <a:defRPr sz="1400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dirty="0">
                <a:solidFill>
                  <a:srgbClr val="1717FE"/>
                </a:solidFill>
              </a:rPr>
              <a:t>Alto </a:t>
            </a:r>
            <a:r>
              <a:rPr dirty="0" err="1">
                <a:solidFill>
                  <a:srgbClr val="1717FE"/>
                </a:solidFill>
              </a:rPr>
              <a:t>subClassOf</a:t>
            </a:r>
            <a:r>
              <a:rPr dirty="0">
                <a:solidFill>
                  <a:srgbClr val="1717FE"/>
                </a:solidFill>
              </a:rPr>
              <a:t> Voice .</a:t>
            </a:r>
          </a:p>
          <a:p>
            <a:pPr>
              <a:lnSpc>
                <a:spcPct val="70000"/>
              </a:lnSpc>
              <a:spcBef>
                <a:spcPts val="1400"/>
              </a:spcBef>
              <a:defRPr sz="1400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dirty="0">
                <a:solidFill>
                  <a:srgbClr val="1717FE"/>
                </a:solidFill>
              </a:rPr>
              <a:t>Tenor </a:t>
            </a:r>
            <a:r>
              <a:rPr dirty="0" err="1">
                <a:solidFill>
                  <a:srgbClr val="1717FE"/>
                </a:solidFill>
              </a:rPr>
              <a:t>subClassOf</a:t>
            </a:r>
            <a:r>
              <a:rPr dirty="0">
                <a:solidFill>
                  <a:srgbClr val="1717FE"/>
                </a:solidFill>
              </a:rPr>
              <a:t> Voice .</a:t>
            </a:r>
          </a:p>
          <a:p>
            <a:pPr>
              <a:lnSpc>
                <a:spcPct val="70000"/>
              </a:lnSpc>
              <a:spcBef>
                <a:spcPts val="1400"/>
              </a:spcBef>
              <a:defRPr sz="1400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dirty="0">
                <a:solidFill>
                  <a:srgbClr val="1717FE"/>
                </a:solidFill>
              </a:rPr>
              <a:t>Bass </a:t>
            </a:r>
            <a:r>
              <a:rPr dirty="0" err="1">
                <a:solidFill>
                  <a:srgbClr val="1717FE"/>
                </a:solidFill>
              </a:rPr>
              <a:t>subClassOf</a:t>
            </a:r>
            <a:r>
              <a:rPr dirty="0">
                <a:solidFill>
                  <a:srgbClr val="1717FE"/>
                </a:solidFill>
              </a:rPr>
              <a:t> Voice .</a:t>
            </a:r>
          </a:p>
        </p:txBody>
      </p:sp>
      <p:sp>
        <p:nvSpPr>
          <p:cNvPr id="712" name="Shape 712"/>
          <p:cNvSpPr/>
          <p:nvPr/>
        </p:nvSpPr>
        <p:spPr>
          <a:xfrm>
            <a:off x="4828273" y="5670393"/>
            <a:ext cx="4287535" cy="328838"/>
          </a:xfrm>
          <a:prstGeom prst="rect">
            <a:avLst/>
          </a:prstGeom>
          <a:solidFill>
            <a:srgbClr val="BFBFBF"/>
          </a:solidFill>
          <a:ln>
            <a:solidFill>
              <a:srgbClr val="0000F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defTabSz="868680">
              <a:lnSpc>
                <a:spcPct val="70000"/>
              </a:lnSpc>
              <a:spcBef>
                <a:spcPts val="1300"/>
              </a:spcBef>
              <a:defRPr sz="1330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r>
              <a:t>DrumSet subClassOf PercussionInstrument . </a:t>
            </a:r>
          </a:p>
        </p:txBody>
      </p:sp>
      <p:sp>
        <p:nvSpPr>
          <p:cNvPr id="713" name="Shape 713"/>
          <p:cNvSpPr/>
          <p:nvPr/>
        </p:nvSpPr>
        <p:spPr>
          <a:xfrm>
            <a:off x="4828273" y="6165467"/>
            <a:ext cx="4287535" cy="365955"/>
          </a:xfrm>
          <a:prstGeom prst="rect">
            <a:avLst/>
          </a:prstGeom>
          <a:solidFill>
            <a:srgbClr val="BFBFBF"/>
          </a:solidFill>
          <a:ln>
            <a:solidFill>
              <a:srgbClr val="0000F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>
              <a:lnSpc>
                <a:spcPct val="70000"/>
              </a:lnSpc>
              <a:spcBef>
                <a:spcPts val="1400"/>
              </a:spcBef>
              <a:defRPr sz="1400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r>
              <a:rPr lang="en-US" dirty="0" smtClean="0"/>
              <a:t>Piano </a:t>
            </a:r>
            <a:r>
              <a:rPr dirty="0" err="1" smtClean="0"/>
              <a:t>subClassOf</a:t>
            </a:r>
            <a:r>
              <a:rPr dirty="0" smtClean="0"/>
              <a:t> </a:t>
            </a:r>
            <a:r>
              <a:rPr lang="en-US" dirty="0" err="1" smtClean="0"/>
              <a:t>KeyboardInstrument</a:t>
            </a:r>
            <a:r>
              <a:rPr lang="en-US" dirty="0" smtClean="0"/>
              <a:t> </a:t>
            </a:r>
            <a:r>
              <a:rPr dirty="0" smtClean="0"/>
              <a:t>. </a:t>
            </a:r>
            <a:endParaRPr dirty="0"/>
          </a:p>
        </p:txBody>
      </p:sp>
      <p:sp>
        <p:nvSpPr>
          <p:cNvPr id="714" name="Shape 714"/>
          <p:cNvSpPr/>
          <p:nvPr/>
        </p:nvSpPr>
        <p:spPr>
          <a:xfrm>
            <a:off x="544286" y="4324574"/>
            <a:ext cx="3660615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solidFill>
                  <a:srgbClr val="74A510"/>
                </a:solidFill>
              </a:defRPr>
            </a:lvl1pPr>
          </a:lstStyle>
          <a:p>
            <a:r>
              <a:rPr dirty="0"/>
              <a:t>What about </a:t>
            </a:r>
            <a:r>
              <a:rPr lang="en-US" dirty="0" smtClean="0"/>
              <a:t>electric</a:t>
            </a:r>
            <a:r>
              <a:rPr lang="en-US" dirty="0"/>
              <a:t> </a:t>
            </a:r>
            <a:r>
              <a:rPr lang="en-US" dirty="0" smtClean="0"/>
              <a:t>instruments</a:t>
            </a:r>
            <a:r>
              <a:rPr dirty="0" smtClean="0"/>
              <a:t>?</a:t>
            </a:r>
            <a:endParaRPr dirty="0"/>
          </a:p>
        </p:txBody>
      </p:sp>
      <p:sp>
        <p:nvSpPr>
          <p:cNvPr id="715" name="Shape 715"/>
          <p:cNvSpPr/>
          <p:nvPr/>
        </p:nvSpPr>
        <p:spPr>
          <a:xfrm>
            <a:off x="739774" y="1170498"/>
            <a:ext cx="7662866" cy="659131"/>
          </a:xfrm>
          <a:prstGeom prst="rect">
            <a:avLst/>
          </a:prstGeom>
          <a:solidFill>
            <a:srgbClr val="FFFFFF"/>
          </a:solidFill>
          <a:ln>
            <a:solidFill>
              <a:srgbClr val="74A51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marL="339470" indent="-339470" defTabSz="905255">
              <a:lnSpc>
                <a:spcPct val="90000"/>
              </a:lnSpc>
              <a:spcBef>
                <a:spcPts val="1900"/>
              </a:spcBef>
              <a:buClr>
                <a:schemeClr val="accent1"/>
              </a:buClr>
              <a:buSzPct val="90000"/>
              <a:buFont typeface="Wingdings"/>
              <a:buChar char="◆"/>
              <a:defRPr sz="1782">
                <a:solidFill>
                  <a:srgbClr val="595959"/>
                </a:solidFill>
              </a:defRPr>
            </a:lvl1pPr>
          </a:lstStyle>
          <a:p>
            <a:r>
              <a:t>Create classes for terms/categories that you use to describe objects, and relate them to one another</a:t>
            </a:r>
          </a:p>
        </p:txBody>
      </p:sp>
    </p:spTree>
    <p:extLst>
      <p:ext uri="{BB962C8B-B14F-4D97-AF65-F5344CB8AC3E}">
        <p14:creationId xmlns:p14="http://schemas.microsoft.com/office/powerpoint/2010/main" val="845667172"/>
      </p:ext>
    </p:extLst>
  </p:cSld>
  <p:clrMapOvr>
    <a:masterClrMapping/>
  </p:clrMapOvr>
  <p:transition spd="slow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Shape 717"/>
          <p:cNvSpPr>
            <a:spLocks noGrp="1"/>
          </p:cNvSpPr>
          <p:nvPr>
            <p:ph type="title"/>
          </p:nvPr>
        </p:nvSpPr>
        <p:spPr>
          <a:xfrm>
            <a:off x="457200" y="205440"/>
            <a:ext cx="8229600" cy="1143001"/>
          </a:xfrm>
          <a:prstGeom prst="rect">
            <a:avLst/>
          </a:prstGeom>
        </p:spPr>
        <p:txBody>
          <a:bodyPr/>
          <a:lstStyle>
            <a:lvl1pPr defTabSz="667512">
              <a:defRPr sz="3358">
                <a:solidFill>
                  <a:srgbClr val="FF0000"/>
                </a:solidFill>
              </a:defRPr>
            </a:lvl1pPr>
          </a:lstStyle>
          <a:p>
            <a:r>
              <a:t>Multiple Class Hierarchies (Multiple Parent Classes)</a:t>
            </a:r>
          </a:p>
        </p:txBody>
      </p:sp>
      <p:sp>
        <p:nvSpPr>
          <p:cNvPr id="718" name="Shape 718"/>
          <p:cNvSpPr>
            <a:spLocks noGrp="1"/>
          </p:cNvSpPr>
          <p:nvPr>
            <p:ph type="body" sz="quarter" idx="1"/>
          </p:nvPr>
        </p:nvSpPr>
        <p:spPr>
          <a:xfrm>
            <a:off x="12099" y="2092891"/>
            <a:ext cx="4692950" cy="2005240"/>
          </a:xfrm>
          <a:prstGeom prst="rect">
            <a:avLst/>
          </a:prstGeom>
          <a:solidFill>
            <a:srgbClr val="F2F2F2"/>
          </a:solidFill>
          <a:ln w="9525">
            <a:solidFill>
              <a:srgbClr val="0000FF"/>
            </a:solidFill>
            <a:round/>
          </a:ln>
        </p:spPr>
        <p:txBody>
          <a:bodyPr/>
          <a:lstStyle/>
          <a:p>
            <a:pPr marL="0" indent="0" defTabSz="886968">
              <a:lnSpc>
                <a:spcPct val="70000"/>
              </a:lnSpc>
              <a:spcBef>
                <a:spcPts val="1300"/>
              </a:spcBef>
              <a:buSzTx/>
              <a:buNone/>
              <a:defRPr sz="1358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Instrument subClassOf Thing .</a:t>
            </a:r>
          </a:p>
          <a:p>
            <a:pPr marL="0" indent="0" defTabSz="886968">
              <a:lnSpc>
                <a:spcPct val="70000"/>
              </a:lnSpc>
              <a:spcBef>
                <a:spcPts val="1300"/>
              </a:spcBef>
              <a:buSzTx/>
              <a:buNone/>
              <a:defRPr sz="1358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WindInstrument subClassOf Instrument .</a:t>
            </a:r>
          </a:p>
          <a:p>
            <a:pPr marL="0" indent="0" defTabSz="886968">
              <a:lnSpc>
                <a:spcPct val="70000"/>
              </a:lnSpc>
              <a:spcBef>
                <a:spcPts val="1300"/>
              </a:spcBef>
              <a:buSzTx/>
              <a:buNone/>
              <a:defRPr sz="1358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StringInstrument subClassOf Instrument .</a:t>
            </a:r>
          </a:p>
          <a:p>
            <a:pPr marL="0" indent="0" defTabSz="886968">
              <a:lnSpc>
                <a:spcPct val="70000"/>
              </a:lnSpc>
              <a:spcBef>
                <a:spcPts val="1300"/>
              </a:spcBef>
              <a:buSzTx/>
              <a:buNone/>
              <a:defRPr sz="1358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Voice subClassOf Instrument .</a:t>
            </a:r>
          </a:p>
          <a:p>
            <a:pPr marL="0" indent="0" defTabSz="886968">
              <a:lnSpc>
                <a:spcPct val="70000"/>
              </a:lnSpc>
              <a:spcBef>
                <a:spcPts val="1300"/>
              </a:spcBef>
              <a:buSzTx/>
              <a:buNone/>
              <a:defRPr sz="1358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PercussionInstrument subClassOf Instrument .</a:t>
            </a:r>
          </a:p>
          <a:p>
            <a:pPr marL="0" indent="0" defTabSz="886968">
              <a:lnSpc>
                <a:spcPct val="70000"/>
              </a:lnSpc>
              <a:spcBef>
                <a:spcPts val="1300"/>
              </a:spcBef>
              <a:buSzTx/>
              <a:buNone/>
              <a:defRPr sz="1358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Accordion subClassOf Instrument .</a:t>
            </a:r>
          </a:p>
        </p:txBody>
      </p:sp>
      <p:sp>
        <p:nvSpPr>
          <p:cNvPr id="719" name="Shape 719"/>
          <p:cNvSpPr/>
          <p:nvPr/>
        </p:nvSpPr>
        <p:spPr>
          <a:xfrm>
            <a:off x="4828273" y="3316654"/>
            <a:ext cx="4287535" cy="989240"/>
          </a:xfrm>
          <a:prstGeom prst="rect">
            <a:avLst/>
          </a:prstGeom>
          <a:solidFill>
            <a:srgbClr val="F2F2F2"/>
          </a:solidFill>
          <a:ln>
            <a:solidFill>
              <a:srgbClr val="0000F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defTabSz="868680">
              <a:lnSpc>
                <a:spcPct val="70000"/>
              </a:lnSpc>
              <a:spcBef>
                <a:spcPts val="1300"/>
              </a:spcBef>
              <a:defRPr sz="1235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Violin subClassOf StringInstrument .</a:t>
            </a:r>
          </a:p>
          <a:p>
            <a:pPr defTabSz="868680">
              <a:lnSpc>
                <a:spcPct val="70000"/>
              </a:lnSpc>
              <a:spcBef>
                <a:spcPts val="1300"/>
              </a:spcBef>
              <a:defRPr sz="1235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Cello subClassOf StringInstrument .</a:t>
            </a:r>
          </a:p>
          <a:p>
            <a:pPr defTabSz="868680">
              <a:lnSpc>
                <a:spcPct val="70000"/>
              </a:lnSpc>
              <a:spcBef>
                <a:spcPts val="1300"/>
              </a:spcBef>
              <a:defRPr sz="1235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ElectricGuitar subClassOf StringInstrument .</a:t>
            </a:r>
          </a:p>
        </p:txBody>
      </p:sp>
      <p:sp>
        <p:nvSpPr>
          <p:cNvPr id="720" name="Shape 720"/>
          <p:cNvSpPr/>
          <p:nvPr/>
        </p:nvSpPr>
        <p:spPr>
          <a:xfrm>
            <a:off x="4828273" y="2092891"/>
            <a:ext cx="4339916" cy="1041931"/>
          </a:xfrm>
          <a:prstGeom prst="rect">
            <a:avLst/>
          </a:prstGeom>
          <a:solidFill>
            <a:srgbClr val="F2F2F2"/>
          </a:solidFill>
          <a:ln>
            <a:solidFill>
              <a:srgbClr val="0000F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defTabSz="713231">
              <a:lnSpc>
                <a:spcPct val="70000"/>
              </a:lnSpc>
              <a:spcBef>
                <a:spcPts val="1000"/>
              </a:spcBef>
              <a:defRPr sz="1092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Saxophone subClassOf WindInstrument .</a:t>
            </a:r>
            <a:endParaRPr>
              <a:solidFill>
                <a:srgbClr val="595959"/>
              </a:solidFill>
            </a:endParaRPr>
          </a:p>
          <a:p>
            <a:pPr defTabSz="713231">
              <a:lnSpc>
                <a:spcPct val="70000"/>
              </a:lnSpc>
              <a:spcBef>
                <a:spcPts val="1000"/>
              </a:spcBef>
              <a:defRPr sz="1092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Bassoon subClassOf WindInstrument . </a:t>
            </a:r>
            <a:endParaRPr>
              <a:solidFill>
                <a:srgbClr val="595959"/>
              </a:solidFill>
            </a:endParaRPr>
          </a:p>
          <a:p>
            <a:pPr defTabSz="713231">
              <a:lnSpc>
                <a:spcPct val="70000"/>
              </a:lnSpc>
              <a:spcBef>
                <a:spcPts val="1000"/>
              </a:spcBef>
              <a:defRPr sz="1092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Trumpet subClassOf WindInstrument .</a:t>
            </a:r>
            <a:endParaRPr>
              <a:solidFill>
                <a:srgbClr val="595959"/>
              </a:solidFill>
            </a:endParaRPr>
          </a:p>
        </p:txBody>
      </p:sp>
      <p:sp>
        <p:nvSpPr>
          <p:cNvPr id="721" name="Shape 721"/>
          <p:cNvSpPr/>
          <p:nvPr/>
        </p:nvSpPr>
        <p:spPr>
          <a:xfrm>
            <a:off x="4828273" y="4488155"/>
            <a:ext cx="4287535" cy="1015170"/>
          </a:xfrm>
          <a:prstGeom prst="rect">
            <a:avLst/>
          </a:prstGeom>
          <a:solidFill>
            <a:srgbClr val="F2F2F2"/>
          </a:solidFill>
          <a:ln>
            <a:solidFill>
              <a:srgbClr val="0000F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>
              <a:lnSpc>
                <a:spcPct val="70000"/>
              </a:lnSpc>
              <a:spcBef>
                <a:spcPts val="1400"/>
              </a:spcBef>
              <a:defRPr sz="1400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Alto subClassOf Voice .</a:t>
            </a:r>
            <a:endParaRPr>
              <a:solidFill>
                <a:srgbClr val="595959"/>
              </a:solidFill>
            </a:endParaRPr>
          </a:p>
          <a:p>
            <a:pPr>
              <a:lnSpc>
                <a:spcPct val="70000"/>
              </a:lnSpc>
              <a:spcBef>
                <a:spcPts val="1400"/>
              </a:spcBef>
              <a:defRPr sz="1400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Tenor subClassOf Voice .</a:t>
            </a:r>
            <a:endParaRPr>
              <a:solidFill>
                <a:srgbClr val="595959"/>
              </a:solidFill>
            </a:endParaRPr>
          </a:p>
          <a:p>
            <a:pPr>
              <a:lnSpc>
                <a:spcPct val="70000"/>
              </a:lnSpc>
              <a:spcBef>
                <a:spcPts val="1400"/>
              </a:spcBef>
              <a:defRPr sz="1400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Bass subClassOf Voice .</a:t>
            </a:r>
          </a:p>
        </p:txBody>
      </p:sp>
      <p:sp>
        <p:nvSpPr>
          <p:cNvPr id="722" name="Shape 722"/>
          <p:cNvSpPr/>
          <p:nvPr/>
        </p:nvSpPr>
        <p:spPr>
          <a:xfrm>
            <a:off x="4828273" y="5670393"/>
            <a:ext cx="4287535" cy="328838"/>
          </a:xfrm>
          <a:prstGeom prst="rect">
            <a:avLst/>
          </a:prstGeom>
          <a:solidFill>
            <a:srgbClr val="F2F2F2"/>
          </a:solidFill>
          <a:ln>
            <a:solidFill>
              <a:srgbClr val="0000F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defTabSz="868680">
              <a:lnSpc>
                <a:spcPct val="70000"/>
              </a:lnSpc>
              <a:spcBef>
                <a:spcPts val="1300"/>
              </a:spcBef>
              <a:defRPr sz="1330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r>
              <a:t>DrumSet subClassOf PercussionInstrument . </a:t>
            </a:r>
          </a:p>
        </p:txBody>
      </p:sp>
      <p:sp>
        <p:nvSpPr>
          <p:cNvPr id="723" name="Shape 723"/>
          <p:cNvSpPr/>
          <p:nvPr/>
        </p:nvSpPr>
        <p:spPr>
          <a:xfrm>
            <a:off x="4828273" y="6165467"/>
            <a:ext cx="4287535" cy="365955"/>
          </a:xfrm>
          <a:prstGeom prst="rect">
            <a:avLst/>
          </a:prstGeom>
          <a:solidFill>
            <a:srgbClr val="F2F2F2"/>
          </a:solidFill>
          <a:ln>
            <a:solidFill>
              <a:srgbClr val="0000F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>
              <a:lnSpc>
                <a:spcPct val="70000"/>
              </a:lnSpc>
              <a:spcBef>
                <a:spcPts val="1400"/>
              </a:spcBef>
              <a:defRPr sz="1400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r>
              <a:rPr lang="en-US" dirty="0" smtClean="0"/>
              <a:t>Piano </a:t>
            </a:r>
            <a:r>
              <a:rPr dirty="0" err="1" smtClean="0"/>
              <a:t>subClassOf</a:t>
            </a:r>
            <a:r>
              <a:rPr dirty="0" smtClean="0"/>
              <a:t> </a:t>
            </a:r>
            <a:r>
              <a:rPr lang="en-US" dirty="0" err="1" smtClean="0"/>
              <a:t>KeyboardInstrument</a:t>
            </a:r>
            <a:r>
              <a:rPr dirty="0" smtClean="0"/>
              <a:t>. </a:t>
            </a:r>
            <a:endParaRPr dirty="0"/>
          </a:p>
        </p:txBody>
      </p:sp>
      <p:sp>
        <p:nvSpPr>
          <p:cNvPr id="724" name="Shape 724"/>
          <p:cNvSpPr/>
          <p:nvPr/>
        </p:nvSpPr>
        <p:spPr>
          <a:xfrm>
            <a:off x="12099" y="4305894"/>
            <a:ext cx="4692950" cy="336097"/>
          </a:xfrm>
          <a:prstGeom prst="rect">
            <a:avLst/>
          </a:prstGeom>
          <a:solidFill>
            <a:srgbClr val="BFBFBF"/>
          </a:solidFill>
          <a:ln>
            <a:solidFill>
              <a:srgbClr val="0000F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>
              <a:lnSpc>
                <a:spcPct val="70000"/>
              </a:lnSpc>
              <a:spcBef>
                <a:spcPts val="1400"/>
              </a:spcBef>
              <a:defRPr sz="1400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r>
              <a:t>ElectricInstrument subClassOf Instrument .</a:t>
            </a:r>
          </a:p>
        </p:txBody>
      </p:sp>
      <p:sp>
        <p:nvSpPr>
          <p:cNvPr id="725" name="Shape 725"/>
          <p:cNvSpPr/>
          <p:nvPr/>
        </p:nvSpPr>
        <p:spPr>
          <a:xfrm>
            <a:off x="12099" y="4845349"/>
            <a:ext cx="4692950" cy="657976"/>
          </a:xfrm>
          <a:prstGeom prst="rect">
            <a:avLst/>
          </a:prstGeom>
          <a:solidFill>
            <a:srgbClr val="BFBFBF"/>
          </a:solidFill>
          <a:ln>
            <a:solidFill>
              <a:srgbClr val="0000F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lnSpcReduction="10000"/>
          </a:bodyPr>
          <a:lstStyle/>
          <a:p>
            <a:pPr defTabSz="886968">
              <a:lnSpc>
                <a:spcPct val="70000"/>
              </a:lnSpc>
              <a:spcBef>
                <a:spcPts val="1300"/>
              </a:spcBef>
              <a:defRPr sz="1358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dirty="0"/>
              <a:t>Keyboard </a:t>
            </a:r>
            <a:r>
              <a:rPr dirty="0" err="1"/>
              <a:t>subClassOf</a:t>
            </a:r>
            <a:r>
              <a:rPr dirty="0"/>
              <a:t> </a:t>
            </a:r>
            <a:r>
              <a:rPr dirty="0" err="1"/>
              <a:t>ElectricInstrument</a:t>
            </a:r>
            <a:r>
              <a:rPr dirty="0"/>
              <a:t> .</a:t>
            </a:r>
            <a:endParaRPr dirty="0">
              <a:solidFill>
                <a:srgbClr val="595959"/>
              </a:solidFill>
            </a:endParaRPr>
          </a:p>
          <a:p>
            <a:pPr defTabSz="886968">
              <a:lnSpc>
                <a:spcPct val="70000"/>
              </a:lnSpc>
              <a:spcBef>
                <a:spcPts val="1300"/>
              </a:spcBef>
              <a:defRPr sz="1358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dirty="0" err="1"/>
              <a:t>ElectricGuitar</a:t>
            </a:r>
            <a:r>
              <a:rPr dirty="0"/>
              <a:t> </a:t>
            </a:r>
            <a:r>
              <a:rPr dirty="0" err="1"/>
              <a:t>subClassOf</a:t>
            </a:r>
            <a:r>
              <a:rPr dirty="0"/>
              <a:t> </a:t>
            </a:r>
            <a:r>
              <a:rPr lang="en-US" dirty="0" err="1" smtClean="0"/>
              <a:t>Electric</a:t>
            </a:r>
            <a:r>
              <a:rPr dirty="0" err="1" smtClean="0"/>
              <a:t>Instrument</a:t>
            </a:r>
            <a:r>
              <a:rPr dirty="0" smtClean="0"/>
              <a:t> </a:t>
            </a:r>
            <a:r>
              <a:rPr dirty="0"/>
              <a:t>.</a:t>
            </a:r>
          </a:p>
        </p:txBody>
      </p:sp>
      <p:sp>
        <p:nvSpPr>
          <p:cNvPr id="726" name="Shape 726"/>
          <p:cNvSpPr/>
          <p:nvPr/>
        </p:nvSpPr>
        <p:spPr>
          <a:xfrm>
            <a:off x="26319" y="5965412"/>
            <a:ext cx="4801954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solidFill>
                  <a:srgbClr val="74A510"/>
                </a:solidFill>
              </a:defRPr>
            </a:lvl1pPr>
          </a:lstStyle>
          <a:p>
            <a:r>
              <a:rPr dirty="0"/>
              <a:t>What about a </a:t>
            </a:r>
            <a:r>
              <a:rPr lang="en-US" dirty="0" smtClean="0"/>
              <a:t>percussion string instrument</a:t>
            </a:r>
            <a:r>
              <a:rPr dirty="0" smtClean="0"/>
              <a:t>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81383958"/>
      </p:ext>
    </p:extLst>
  </p:cSld>
  <p:clrMapOvr>
    <a:masterClrMapping/>
  </p:clrMapOvr>
  <p:transition spd="slow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Shape 72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704087">
              <a:defRPr sz="3541"/>
            </a:pPr>
            <a:r>
              <a:t>Disjoint Classes</a:t>
            </a:r>
            <a:br/>
            <a:r>
              <a:rPr sz="3387"/>
              <a:t>(but only for some sibling classes)</a:t>
            </a:r>
          </a:p>
        </p:txBody>
      </p:sp>
      <p:sp>
        <p:nvSpPr>
          <p:cNvPr id="729" name="Shape 729"/>
          <p:cNvSpPr>
            <a:spLocks noGrp="1"/>
          </p:cNvSpPr>
          <p:nvPr>
            <p:ph type="body" sz="quarter" idx="1"/>
          </p:nvPr>
        </p:nvSpPr>
        <p:spPr>
          <a:xfrm>
            <a:off x="12099" y="2092891"/>
            <a:ext cx="4680854" cy="2005240"/>
          </a:xfrm>
          <a:prstGeom prst="rect">
            <a:avLst/>
          </a:prstGeom>
          <a:solidFill>
            <a:srgbClr val="F2F2F2"/>
          </a:solidFill>
          <a:ln w="9525">
            <a:solidFill>
              <a:srgbClr val="0000FF"/>
            </a:solidFill>
            <a:round/>
          </a:ln>
        </p:spPr>
        <p:txBody>
          <a:bodyPr/>
          <a:lstStyle/>
          <a:p>
            <a:pPr marL="0" indent="0" defTabSz="886968">
              <a:lnSpc>
                <a:spcPct val="70000"/>
              </a:lnSpc>
              <a:spcBef>
                <a:spcPts val="1300"/>
              </a:spcBef>
              <a:buSzTx/>
              <a:buNone/>
              <a:defRPr sz="1358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dirty="0"/>
              <a:t>Instrument </a:t>
            </a:r>
            <a:r>
              <a:rPr dirty="0" err="1"/>
              <a:t>subClassOf</a:t>
            </a:r>
            <a:r>
              <a:rPr dirty="0"/>
              <a:t> Thing .</a:t>
            </a:r>
          </a:p>
          <a:p>
            <a:pPr marL="0" indent="0" defTabSz="886968">
              <a:lnSpc>
                <a:spcPct val="70000"/>
              </a:lnSpc>
              <a:spcBef>
                <a:spcPts val="1300"/>
              </a:spcBef>
              <a:buSzTx/>
              <a:buNone/>
              <a:defRPr sz="1358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dirty="0" err="1"/>
              <a:t>WindInstrument</a:t>
            </a:r>
            <a:r>
              <a:rPr dirty="0"/>
              <a:t> </a:t>
            </a:r>
            <a:r>
              <a:rPr dirty="0" err="1"/>
              <a:t>subClassOf</a:t>
            </a:r>
            <a:r>
              <a:rPr dirty="0"/>
              <a:t> Instrument .</a:t>
            </a:r>
          </a:p>
          <a:p>
            <a:pPr marL="0" indent="0" defTabSz="886968">
              <a:lnSpc>
                <a:spcPct val="70000"/>
              </a:lnSpc>
              <a:spcBef>
                <a:spcPts val="1300"/>
              </a:spcBef>
              <a:buSzTx/>
              <a:buNone/>
              <a:defRPr sz="1358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dirty="0" err="1"/>
              <a:t>StringInstrument</a:t>
            </a:r>
            <a:r>
              <a:rPr dirty="0"/>
              <a:t> </a:t>
            </a:r>
            <a:r>
              <a:rPr dirty="0" err="1"/>
              <a:t>subClassOf</a:t>
            </a:r>
            <a:r>
              <a:rPr dirty="0"/>
              <a:t> Instrument .</a:t>
            </a:r>
          </a:p>
          <a:p>
            <a:pPr marL="0" indent="0" defTabSz="886968">
              <a:lnSpc>
                <a:spcPct val="70000"/>
              </a:lnSpc>
              <a:spcBef>
                <a:spcPts val="1300"/>
              </a:spcBef>
              <a:buSzTx/>
              <a:buNone/>
              <a:defRPr sz="1358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dirty="0"/>
              <a:t>Voice </a:t>
            </a:r>
            <a:r>
              <a:rPr dirty="0" err="1"/>
              <a:t>subClassOf</a:t>
            </a:r>
            <a:r>
              <a:rPr dirty="0"/>
              <a:t> Instrument .</a:t>
            </a:r>
          </a:p>
          <a:p>
            <a:pPr marL="0" indent="0" defTabSz="886968">
              <a:lnSpc>
                <a:spcPct val="70000"/>
              </a:lnSpc>
              <a:spcBef>
                <a:spcPts val="1300"/>
              </a:spcBef>
              <a:buSzTx/>
              <a:buNone/>
              <a:defRPr sz="1358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dirty="0" err="1"/>
              <a:t>PercussionInstrument</a:t>
            </a:r>
            <a:r>
              <a:rPr dirty="0"/>
              <a:t> </a:t>
            </a:r>
            <a:r>
              <a:rPr dirty="0" err="1"/>
              <a:t>subClassOf</a:t>
            </a:r>
            <a:r>
              <a:rPr dirty="0"/>
              <a:t> Instrument .</a:t>
            </a:r>
          </a:p>
          <a:p>
            <a:pPr marL="0" indent="0" defTabSz="886968">
              <a:lnSpc>
                <a:spcPct val="70000"/>
              </a:lnSpc>
              <a:spcBef>
                <a:spcPts val="1300"/>
              </a:spcBef>
              <a:buSzTx/>
              <a:buNone/>
              <a:defRPr sz="1358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lang="en-US" dirty="0" err="1" smtClean="0"/>
              <a:t>KeyboardInstrument</a:t>
            </a:r>
            <a:r>
              <a:rPr dirty="0" smtClean="0"/>
              <a:t> </a:t>
            </a:r>
            <a:r>
              <a:rPr dirty="0" err="1"/>
              <a:t>subClassOf</a:t>
            </a:r>
            <a:r>
              <a:rPr dirty="0"/>
              <a:t> Instrument .</a:t>
            </a:r>
          </a:p>
        </p:txBody>
      </p:sp>
      <p:sp>
        <p:nvSpPr>
          <p:cNvPr id="730" name="Shape 730"/>
          <p:cNvSpPr/>
          <p:nvPr/>
        </p:nvSpPr>
        <p:spPr>
          <a:xfrm>
            <a:off x="4828273" y="3316654"/>
            <a:ext cx="4287535" cy="989240"/>
          </a:xfrm>
          <a:prstGeom prst="rect">
            <a:avLst/>
          </a:prstGeom>
          <a:solidFill>
            <a:srgbClr val="F2F2F2"/>
          </a:solidFill>
          <a:ln>
            <a:solidFill>
              <a:srgbClr val="0000F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defTabSz="868680">
              <a:lnSpc>
                <a:spcPct val="70000"/>
              </a:lnSpc>
              <a:spcBef>
                <a:spcPts val="1300"/>
              </a:spcBef>
              <a:defRPr sz="1235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Violin subClassOf StringInstrument .</a:t>
            </a:r>
          </a:p>
          <a:p>
            <a:pPr defTabSz="868680">
              <a:lnSpc>
                <a:spcPct val="70000"/>
              </a:lnSpc>
              <a:spcBef>
                <a:spcPts val="1300"/>
              </a:spcBef>
              <a:defRPr sz="1235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Cello subClassOf StringInstrument .</a:t>
            </a:r>
          </a:p>
          <a:p>
            <a:pPr defTabSz="868680">
              <a:lnSpc>
                <a:spcPct val="70000"/>
              </a:lnSpc>
              <a:spcBef>
                <a:spcPts val="1300"/>
              </a:spcBef>
              <a:defRPr sz="1235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ElectricGuitar subClassOf StringInstrument .</a:t>
            </a:r>
          </a:p>
        </p:txBody>
      </p:sp>
      <p:sp>
        <p:nvSpPr>
          <p:cNvPr id="731" name="Shape 731"/>
          <p:cNvSpPr/>
          <p:nvPr/>
        </p:nvSpPr>
        <p:spPr>
          <a:xfrm>
            <a:off x="4828273" y="2092891"/>
            <a:ext cx="4339916" cy="1041931"/>
          </a:xfrm>
          <a:prstGeom prst="rect">
            <a:avLst/>
          </a:prstGeom>
          <a:solidFill>
            <a:srgbClr val="F2F2F2"/>
          </a:solidFill>
          <a:ln>
            <a:solidFill>
              <a:srgbClr val="0000F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defTabSz="713231">
              <a:lnSpc>
                <a:spcPct val="70000"/>
              </a:lnSpc>
              <a:spcBef>
                <a:spcPts val="1000"/>
              </a:spcBef>
              <a:defRPr sz="1092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Saxophone subClassOf WindInstrument .</a:t>
            </a:r>
            <a:endParaRPr>
              <a:solidFill>
                <a:srgbClr val="595959"/>
              </a:solidFill>
            </a:endParaRPr>
          </a:p>
          <a:p>
            <a:pPr defTabSz="713231">
              <a:lnSpc>
                <a:spcPct val="70000"/>
              </a:lnSpc>
              <a:spcBef>
                <a:spcPts val="1000"/>
              </a:spcBef>
              <a:defRPr sz="1092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Bassoon subClassOf WindInstrument . </a:t>
            </a:r>
            <a:endParaRPr>
              <a:solidFill>
                <a:srgbClr val="595959"/>
              </a:solidFill>
            </a:endParaRPr>
          </a:p>
          <a:p>
            <a:pPr defTabSz="713231">
              <a:lnSpc>
                <a:spcPct val="70000"/>
              </a:lnSpc>
              <a:spcBef>
                <a:spcPts val="1000"/>
              </a:spcBef>
              <a:defRPr sz="1092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Trumpet subClassOf WindInstrument .</a:t>
            </a:r>
            <a:endParaRPr>
              <a:solidFill>
                <a:srgbClr val="595959"/>
              </a:solidFill>
            </a:endParaRPr>
          </a:p>
        </p:txBody>
      </p:sp>
      <p:sp>
        <p:nvSpPr>
          <p:cNvPr id="732" name="Shape 732"/>
          <p:cNvSpPr/>
          <p:nvPr/>
        </p:nvSpPr>
        <p:spPr>
          <a:xfrm>
            <a:off x="4828273" y="4488155"/>
            <a:ext cx="4287535" cy="1015170"/>
          </a:xfrm>
          <a:prstGeom prst="rect">
            <a:avLst/>
          </a:prstGeom>
          <a:solidFill>
            <a:srgbClr val="F2F2F2"/>
          </a:solidFill>
          <a:ln>
            <a:solidFill>
              <a:srgbClr val="0000F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>
              <a:lnSpc>
                <a:spcPct val="70000"/>
              </a:lnSpc>
              <a:spcBef>
                <a:spcPts val="1400"/>
              </a:spcBef>
              <a:defRPr sz="1400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dirty="0"/>
              <a:t>Alto </a:t>
            </a:r>
            <a:r>
              <a:rPr dirty="0" err="1"/>
              <a:t>subClassOf</a:t>
            </a:r>
            <a:r>
              <a:rPr dirty="0"/>
              <a:t> Voice .</a:t>
            </a:r>
            <a:endParaRPr dirty="0">
              <a:solidFill>
                <a:srgbClr val="595959"/>
              </a:solidFill>
            </a:endParaRPr>
          </a:p>
          <a:p>
            <a:pPr>
              <a:lnSpc>
                <a:spcPct val="70000"/>
              </a:lnSpc>
              <a:spcBef>
                <a:spcPts val="1400"/>
              </a:spcBef>
              <a:defRPr sz="1400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dirty="0">
                <a:solidFill>
                  <a:srgbClr val="1717FE"/>
                </a:solidFill>
              </a:rPr>
              <a:t>Tenor</a:t>
            </a:r>
            <a:r>
              <a:rPr dirty="0"/>
              <a:t> </a:t>
            </a:r>
            <a:r>
              <a:rPr dirty="0" err="1"/>
              <a:t>subClassOf</a:t>
            </a:r>
            <a:r>
              <a:rPr dirty="0"/>
              <a:t> Voice .</a:t>
            </a:r>
            <a:endParaRPr dirty="0">
              <a:solidFill>
                <a:srgbClr val="595959"/>
              </a:solidFill>
            </a:endParaRPr>
          </a:p>
          <a:p>
            <a:pPr>
              <a:lnSpc>
                <a:spcPct val="70000"/>
              </a:lnSpc>
              <a:spcBef>
                <a:spcPts val="1400"/>
              </a:spcBef>
              <a:defRPr sz="1400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dirty="0">
                <a:solidFill>
                  <a:srgbClr val="1717FE"/>
                </a:solidFill>
              </a:rPr>
              <a:t>Bass</a:t>
            </a:r>
            <a:r>
              <a:rPr dirty="0"/>
              <a:t> </a:t>
            </a:r>
            <a:r>
              <a:rPr dirty="0" err="1"/>
              <a:t>subClassOf</a:t>
            </a:r>
            <a:r>
              <a:rPr dirty="0"/>
              <a:t> Voice .</a:t>
            </a:r>
          </a:p>
        </p:txBody>
      </p:sp>
      <p:sp>
        <p:nvSpPr>
          <p:cNvPr id="733" name="Shape 733"/>
          <p:cNvSpPr/>
          <p:nvPr/>
        </p:nvSpPr>
        <p:spPr>
          <a:xfrm>
            <a:off x="4828273" y="5670393"/>
            <a:ext cx="4287535" cy="328838"/>
          </a:xfrm>
          <a:prstGeom prst="rect">
            <a:avLst/>
          </a:prstGeom>
          <a:solidFill>
            <a:srgbClr val="F2F2F2"/>
          </a:solidFill>
          <a:ln>
            <a:solidFill>
              <a:srgbClr val="0000F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defTabSz="868680">
              <a:lnSpc>
                <a:spcPct val="70000"/>
              </a:lnSpc>
              <a:spcBef>
                <a:spcPts val="1300"/>
              </a:spcBef>
              <a:defRPr sz="1330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r>
              <a:t>DrumSet subClassOf PercussionInstrument . </a:t>
            </a:r>
          </a:p>
        </p:txBody>
      </p:sp>
      <p:sp>
        <p:nvSpPr>
          <p:cNvPr id="734" name="Shape 734"/>
          <p:cNvSpPr/>
          <p:nvPr/>
        </p:nvSpPr>
        <p:spPr>
          <a:xfrm>
            <a:off x="4828273" y="6165467"/>
            <a:ext cx="4287535" cy="365955"/>
          </a:xfrm>
          <a:prstGeom prst="rect">
            <a:avLst/>
          </a:prstGeom>
          <a:solidFill>
            <a:srgbClr val="F2F2F2"/>
          </a:solidFill>
          <a:ln>
            <a:solidFill>
              <a:srgbClr val="0000F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>
              <a:lnSpc>
                <a:spcPct val="70000"/>
              </a:lnSpc>
              <a:spcBef>
                <a:spcPts val="1400"/>
              </a:spcBef>
              <a:defRPr sz="1400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r>
              <a:rPr lang="en-US" dirty="0" smtClean="0"/>
              <a:t>Piano </a:t>
            </a:r>
            <a:r>
              <a:rPr dirty="0" err="1" smtClean="0"/>
              <a:t>subClassOf</a:t>
            </a:r>
            <a:r>
              <a:rPr dirty="0" smtClean="0"/>
              <a:t> </a:t>
            </a:r>
            <a:r>
              <a:rPr lang="en-US" dirty="0" err="1" smtClean="0"/>
              <a:t>KeyboardInstrument</a:t>
            </a:r>
            <a:r>
              <a:rPr dirty="0" smtClean="0"/>
              <a:t>.</a:t>
            </a:r>
            <a:endParaRPr dirty="0"/>
          </a:p>
        </p:txBody>
      </p:sp>
      <p:sp>
        <p:nvSpPr>
          <p:cNvPr id="735" name="Shape 735"/>
          <p:cNvSpPr/>
          <p:nvPr/>
        </p:nvSpPr>
        <p:spPr>
          <a:xfrm>
            <a:off x="12099" y="4305894"/>
            <a:ext cx="4680854" cy="336097"/>
          </a:xfrm>
          <a:prstGeom prst="rect">
            <a:avLst/>
          </a:prstGeom>
          <a:solidFill>
            <a:srgbClr val="F2F2F2"/>
          </a:solidFill>
          <a:ln>
            <a:solidFill>
              <a:srgbClr val="0000F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>
              <a:lnSpc>
                <a:spcPct val="70000"/>
              </a:lnSpc>
              <a:spcBef>
                <a:spcPts val="1400"/>
              </a:spcBef>
              <a:defRPr sz="1400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r>
              <a:t>ElectricInstrument subClassOf Instrument .</a:t>
            </a:r>
          </a:p>
        </p:txBody>
      </p:sp>
      <p:sp>
        <p:nvSpPr>
          <p:cNvPr id="736" name="Shape 736"/>
          <p:cNvSpPr/>
          <p:nvPr/>
        </p:nvSpPr>
        <p:spPr>
          <a:xfrm>
            <a:off x="12099" y="4845349"/>
            <a:ext cx="4680854" cy="657976"/>
          </a:xfrm>
          <a:prstGeom prst="rect">
            <a:avLst/>
          </a:prstGeom>
          <a:solidFill>
            <a:srgbClr val="F2F2F2"/>
          </a:solidFill>
          <a:ln>
            <a:solidFill>
              <a:srgbClr val="0000F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defTabSz="841247">
              <a:lnSpc>
                <a:spcPct val="70000"/>
              </a:lnSpc>
              <a:spcBef>
                <a:spcPts val="1200"/>
              </a:spcBef>
              <a:defRPr sz="1288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Keyboard subClassOf ElectricInstrument .</a:t>
            </a:r>
            <a:endParaRPr>
              <a:solidFill>
                <a:srgbClr val="595959"/>
              </a:solidFill>
            </a:endParaRPr>
          </a:p>
          <a:p>
            <a:pPr defTabSz="841247">
              <a:lnSpc>
                <a:spcPct val="70000"/>
              </a:lnSpc>
              <a:spcBef>
                <a:spcPts val="1200"/>
              </a:spcBef>
              <a:defRPr sz="1288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ElectricGuitar subClassOf ElectricInstrument .</a:t>
            </a:r>
          </a:p>
        </p:txBody>
      </p:sp>
      <p:sp>
        <p:nvSpPr>
          <p:cNvPr id="737" name="Shape 737"/>
          <p:cNvSpPr/>
          <p:nvPr/>
        </p:nvSpPr>
        <p:spPr>
          <a:xfrm>
            <a:off x="12099" y="5689736"/>
            <a:ext cx="4680854" cy="861568"/>
          </a:xfrm>
          <a:prstGeom prst="rect">
            <a:avLst/>
          </a:prstGeom>
          <a:solidFill>
            <a:srgbClr val="BFBFBF"/>
          </a:solidFill>
          <a:ln>
            <a:solidFill>
              <a:srgbClr val="0000F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defTabSz="850391">
              <a:lnSpc>
                <a:spcPct val="63000"/>
              </a:lnSpc>
              <a:spcBef>
                <a:spcPts val="1300"/>
              </a:spcBef>
              <a:defRPr sz="1116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DisjointClasses WindInstrument </a:t>
            </a:r>
            <a:endParaRPr sz="1488">
              <a:solidFill>
                <a:srgbClr val="595959"/>
              </a:solidFill>
            </a:endParaRPr>
          </a:p>
          <a:p>
            <a:pPr defTabSz="850391">
              <a:lnSpc>
                <a:spcPct val="63000"/>
              </a:lnSpc>
              <a:spcBef>
                <a:spcPts val="1300"/>
              </a:spcBef>
              <a:defRPr sz="1116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    StringInstrument Voice</a:t>
            </a:r>
            <a:endParaRPr sz="1302"/>
          </a:p>
          <a:p>
            <a:pPr defTabSz="850391">
              <a:lnSpc>
                <a:spcPct val="63000"/>
              </a:lnSpc>
              <a:spcBef>
                <a:spcPts val="1300"/>
              </a:spcBef>
              <a:defRPr sz="1116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    PercussionInstrument .</a:t>
            </a:r>
          </a:p>
        </p:txBody>
      </p:sp>
    </p:spTree>
    <p:extLst>
      <p:ext uri="{BB962C8B-B14F-4D97-AF65-F5344CB8AC3E}">
        <p14:creationId xmlns:p14="http://schemas.microsoft.com/office/powerpoint/2010/main" val="666077545"/>
      </p:ext>
    </p:extLst>
  </p:cSld>
  <p:clrMapOvr>
    <a:masterClrMapping/>
  </p:clrMapOvr>
  <p:transition spd="slow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Shape 743"/>
          <p:cNvSpPr>
            <a:spLocks noGrp="1"/>
          </p:cNvSpPr>
          <p:nvPr>
            <p:ph type="title"/>
          </p:nvPr>
        </p:nvSpPr>
        <p:spPr>
          <a:xfrm>
            <a:off x="457200" y="901700"/>
            <a:ext cx="6400800" cy="2697070"/>
          </a:xfrm>
          <a:prstGeom prst="rect">
            <a:avLst/>
          </a:prstGeom>
        </p:spPr>
        <p:txBody>
          <a:bodyPr/>
          <a:lstStyle/>
          <a:p>
            <a:r>
              <a:t>OWL Properties</a:t>
            </a:r>
          </a:p>
        </p:txBody>
      </p:sp>
      <p:sp>
        <p:nvSpPr>
          <p:cNvPr id="744" name="Shape 74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0530651"/>
      </p:ext>
    </p:extLst>
  </p:cSld>
  <p:clrMapOvr>
    <a:masterClrMapping/>
  </p:clrMapOvr>
  <p:transition spd="slow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Shape 74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t>Instances</a:t>
            </a:r>
          </a:p>
        </p:txBody>
      </p:sp>
      <p:sp>
        <p:nvSpPr>
          <p:cNvPr id="747" name="Shape 747"/>
          <p:cNvSpPr>
            <a:spLocks noGrp="1"/>
          </p:cNvSpPr>
          <p:nvPr>
            <p:ph type="body" sz="quarter" idx="1"/>
          </p:nvPr>
        </p:nvSpPr>
        <p:spPr>
          <a:xfrm>
            <a:off x="739774" y="1741997"/>
            <a:ext cx="7662866" cy="1160860"/>
          </a:xfrm>
          <a:prstGeom prst="rect">
            <a:avLst/>
          </a:prstGeom>
          <a:solidFill>
            <a:srgbClr val="FFFFFF"/>
          </a:solidFill>
          <a:ln w="9525">
            <a:solidFill>
              <a:srgbClr val="74A510"/>
            </a:solidFill>
            <a:round/>
          </a:ln>
        </p:spPr>
        <p:txBody>
          <a:bodyPr/>
          <a:lstStyle/>
          <a:p>
            <a:r>
              <a:t>Instances are the objects in a class</a:t>
            </a:r>
          </a:p>
          <a:p>
            <a:r>
              <a:t>Instances can belong to more than one class</a:t>
            </a:r>
          </a:p>
        </p:txBody>
      </p:sp>
      <p:sp>
        <p:nvSpPr>
          <p:cNvPr id="748" name="Shape 748"/>
          <p:cNvSpPr/>
          <p:nvPr/>
        </p:nvSpPr>
        <p:spPr>
          <a:xfrm>
            <a:off x="2167320" y="3263900"/>
            <a:ext cx="4627180" cy="1092200"/>
          </a:xfrm>
          <a:prstGeom prst="rect">
            <a:avLst/>
          </a:prstGeom>
          <a:solidFill>
            <a:srgbClr val="F2F2F2"/>
          </a:solidFill>
          <a:ln>
            <a:solidFill>
              <a:srgbClr val="0000F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defTabSz="731520">
              <a:lnSpc>
                <a:spcPct val="70000"/>
              </a:lnSpc>
              <a:spcBef>
                <a:spcPts val="1100"/>
              </a:spcBef>
              <a:defRPr sz="1120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dirty="0"/>
              <a:t>Beatles type </a:t>
            </a:r>
            <a:r>
              <a:rPr dirty="0" err="1"/>
              <a:t>MusicalGroup</a:t>
            </a:r>
            <a:r>
              <a:rPr dirty="0"/>
              <a:t> .</a:t>
            </a:r>
            <a:endParaRPr dirty="0">
              <a:solidFill>
                <a:srgbClr val="595959"/>
              </a:solidFill>
            </a:endParaRPr>
          </a:p>
          <a:p>
            <a:pPr defTabSz="731520">
              <a:lnSpc>
                <a:spcPct val="70000"/>
              </a:lnSpc>
              <a:spcBef>
                <a:spcPts val="1100"/>
              </a:spcBef>
              <a:defRPr sz="1120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endParaRPr dirty="0">
              <a:solidFill>
                <a:srgbClr val="595959"/>
              </a:solidFill>
            </a:endParaRPr>
          </a:p>
          <a:p>
            <a:pPr defTabSz="731520">
              <a:lnSpc>
                <a:spcPct val="70000"/>
              </a:lnSpc>
              <a:spcBef>
                <a:spcPts val="1100"/>
              </a:spcBef>
              <a:defRPr sz="1120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dirty="0"/>
              <a:t>Beatles type </a:t>
            </a:r>
            <a:r>
              <a:rPr dirty="0" err="1"/>
              <a:t>PopularCulture</a:t>
            </a:r>
            <a:r>
              <a:rPr dirty="0"/>
              <a:t>.</a:t>
            </a:r>
            <a:endParaRPr dirty="0">
              <a:solidFill>
                <a:srgbClr val="595959"/>
              </a:solidFill>
            </a:endParaRPr>
          </a:p>
        </p:txBody>
      </p:sp>
      <p:sp>
        <p:nvSpPr>
          <p:cNvPr id="750" name="Shape 750"/>
          <p:cNvSpPr>
            <a:spLocks noGrp="1"/>
          </p:cNvSpPr>
          <p:nvPr>
            <p:ph type="sldNum" sz="quarter" idx="4294967295"/>
          </p:nvPr>
        </p:nvSpPr>
        <p:spPr>
          <a:xfrm>
            <a:off x="8811081" y="6558609"/>
            <a:ext cx="231141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7256"/>
      </p:ext>
    </p:extLst>
  </p:cSld>
  <p:clrMapOvr>
    <a:masterClrMapping/>
  </p:clrMapOvr>
  <p:transition spd="slow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Shape 75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t>Properties</a:t>
            </a:r>
          </a:p>
        </p:txBody>
      </p:sp>
      <p:sp>
        <p:nvSpPr>
          <p:cNvPr id="753" name="Shape 753"/>
          <p:cNvSpPr>
            <a:spLocks noGrp="1"/>
          </p:cNvSpPr>
          <p:nvPr>
            <p:ph type="body" sz="quarter" idx="1"/>
          </p:nvPr>
        </p:nvSpPr>
        <p:spPr>
          <a:xfrm>
            <a:off x="739774" y="1741997"/>
            <a:ext cx="7662866" cy="1356802"/>
          </a:xfrm>
          <a:prstGeom prst="rect">
            <a:avLst/>
          </a:prstGeom>
          <a:solidFill>
            <a:srgbClr val="FFFFFF"/>
          </a:solidFill>
          <a:ln w="9525">
            <a:solidFill>
              <a:srgbClr val="74A510"/>
            </a:solidFill>
            <a:round/>
          </a:ln>
        </p:spPr>
        <p:txBody>
          <a:bodyPr/>
          <a:lstStyle/>
          <a:p>
            <a:r>
              <a:t>Properties represent relations between entities</a:t>
            </a:r>
          </a:p>
          <a:p>
            <a:r>
              <a:t>Properties can be organized into classes</a:t>
            </a:r>
          </a:p>
        </p:txBody>
      </p:sp>
      <p:sp>
        <p:nvSpPr>
          <p:cNvPr id="754" name="Shape 754"/>
          <p:cNvSpPr/>
          <p:nvPr/>
        </p:nvSpPr>
        <p:spPr>
          <a:xfrm>
            <a:off x="2167320" y="3500471"/>
            <a:ext cx="5033580" cy="1122329"/>
          </a:xfrm>
          <a:prstGeom prst="rect">
            <a:avLst/>
          </a:prstGeom>
          <a:solidFill>
            <a:srgbClr val="F2F2F2"/>
          </a:solidFill>
          <a:ln>
            <a:solidFill>
              <a:srgbClr val="0000F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>
              <a:lnSpc>
                <a:spcPct val="70000"/>
              </a:lnSpc>
              <a:spcBef>
                <a:spcPts val="1400"/>
              </a:spcBef>
              <a:defRPr sz="1400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MusicalGroup hasMember Musician .</a:t>
            </a:r>
          </a:p>
          <a:p>
            <a:pPr>
              <a:lnSpc>
                <a:spcPct val="70000"/>
              </a:lnSpc>
              <a:spcBef>
                <a:spcPts val="1400"/>
              </a:spcBef>
              <a:defRPr sz="1400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MusicalGroup hasManager Manager .</a:t>
            </a:r>
            <a:endParaRPr>
              <a:solidFill>
                <a:srgbClr val="595959"/>
              </a:solidFill>
            </a:endParaRPr>
          </a:p>
          <a:p>
            <a:pPr>
              <a:lnSpc>
                <a:spcPct val="70000"/>
              </a:lnSpc>
              <a:spcBef>
                <a:spcPts val="1400"/>
              </a:spcBef>
              <a:defRPr sz="1400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Musician playsInstrument Instrument .</a:t>
            </a:r>
          </a:p>
        </p:txBody>
      </p:sp>
      <p:sp>
        <p:nvSpPr>
          <p:cNvPr id="755" name="Shape 755"/>
          <p:cNvSpPr/>
          <p:nvPr/>
        </p:nvSpPr>
        <p:spPr>
          <a:xfrm>
            <a:off x="2167320" y="5049871"/>
            <a:ext cx="5033580" cy="474629"/>
          </a:xfrm>
          <a:prstGeom prst="rect">
            <a:avLst/>
          </a:prstGeom>
          <a:solidFill>
            <a:srgbClr val="F2F2F2"/>
          </a:solidFill>
          <a:ln>
            <a:solidFill>
              <a:srgbClr val="0000F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>
              <a:lnSpc>
                <a:spcPct val="70000"/>
              </a:lnSpc>
              <a:spcBef>
                <a:spcPts val="1400"/>
              </a:spcBef>
              <a:defRPr sz="1400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r>
              <a:rPr dirty="0" err="1"/>
              <a:t>playsViolin</a:t>
            </a:r>
            <a:r>
              <a:rPr dirty="0"/>
              <a:t> </a:t>
            </a:r>
            <a:r>
              <a:rPr dirty="0" err="1"/>
              <a:t>subPropertyOf</a:t>
            </a:r>
            <a:r>
              <a:rPr dirty="0"/>
              <a:t> </a:t>
            </a:r>
            <a:r>
              <a:rPr dirty="0" err="1"/>
              <a:t>playsInstrument</a:t>
            </a:r>
            <a:r>
              <a:rPr dirty="0"/>
              <a:t> .</a:t>
            </a:r>
          </a:p>
        </p:txBody>
      </p:sp>
      <p:sp>
        <p:nvSpPr>
          <p:cNvPr id="756" name="Shape 756"/>
          <p:cNvSpPr>
            <a:spLocks noGrp="1"/>
          </p:cNvSpPr>
          <p:nvPr>
            <p:ph type="sldNum" sz="quarter" idx="4294967295"/>
          </p:nvPr>
        </p:nvSpPr>
        <p:spPr>
          <a:xfrm>
            <a:off x="8811081" y="6558609"/>
            <a:ext cx="231141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0185946"/>
      </p:ext>
    </p:extLst>
  </p:cSld>
  <p:clrMapOvr>
    <a:masterClrMapping/>
  </p:clrMapOvr>
  <p:transition spd="slow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Shape 75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t>Datatypes</a:t>
            </a:r>
          </a:p>
        </p:txBody>
      </p:sp>
      <p:sp>
        <p:nvSpPr>
          <p:cNvPr id="759" name="Shape 759"/>
          <p:cNvSpPr>
            <a:spLocks noGrp="1"/>
          </p:cNvSpPr>
          <p:nvPr>
            <p:ph type="body" sz="half" idx="1"/>
          </p:nvPr>
        </p:nvSpPr>
        <p:spPr>
          <a:xfrm>
            <a:off x="739774" y="1741997"/>
            <a:ext cx="7662866" cy="2169603"/>
          </a:xfrm>
          <a:prstGeom prst="rect">
            <a:avLst/>
          </a:prstGeom>
          <a:solidFill>
            <a:srgbClr val="FFFFFF"/>
          </a:solidFill>
          <a:ln w="9525">
            <a:solidFill>
              <a:srgbClr val="74A510"/>
            </a:solidFill>
            <a:round/>
          </a:ln>
        </p:spPr>
        <p:txBody>
          <a:bodyPr/>
          <a:lstStyle/>
          <a:p>
            <a:r>
              <a:t>Special classes for very common kinds of data</a:t>
            </a:r>
          </a:p>
          <a:p>
            <a:r>
              <a:t>Already defined in the system</a:t>
            </a:r>
          </a:p>
          <a:p>
            <a:r>
              <a:t>Include: String, Integer, PositiveInteger, NonNegativeInteger, Decimal, Date, DateTime,…</a:t>
            </a:r>
          </a:p>
        </p:txBody>
      </p:sp>
      <p:sp>
        <p:nvSpPr>
          <p:cNvPr id="760" name="Shape 760"/>
          <p:cNvSpPr/>
          <p:nvPr/>
        </p:nvSpPr>
        <p:spPr>
          <a:xfrm>
            <a:off x="2027620" y="4271186"/>
            <a:ext cx="4627180" cy="1084229"/>
          </a:xfrm>
          <a:prstGeom prst="rect">
            <a:avLst/>
          </a:prstGeom>
          <a:solidFill>
            <a:srgbClr val="F2F2F2"/>
          </a:solidFill>
          <a:ln>
            <a:solidFill>
              <a:srgbClr val="0000F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>
              <a:lnSpc>
                <a:spcPct val="70000"/>
              </a:lnSpc>
              <a:spcBef>
                <a:spcPts val="1400"/>
              </a:spcBef>
              <a:defRPr sz="1400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lang="en-US" dirty="0" err="1" smtClean="0"/>
              <a:t>MusicalGroup</a:t>
            </a:r>
            <a:r>
              <a:rPr lang="en-US" dirty="0" smtClean="0"/>
              <a:t> </a:t>
            </a:r>
            <a:r>
              <a:rPr lang="en-US" dirty="0" err="1" smtClean="0"/>
              <a:t>ensembleSize</a:t>
            </a:r>
            <a:r>
              <a:rPr lang="en-US" dirty="0" smtClean="0"/>
              <a:t> </a:t>
            </a:r>
            <a:r>
              <a:rPr lang="en-US" dirty="0" err="1" smtClean="0"/>
              <a:t>positiveInteger</a:t>
            </a:r>
            <a:r>
              <a:rPr dirty="0" smtClean="0"/>
              <a:t>.</a:t>
            </a:r>
            <a:endParaRPr dirty="0">
              <a:solidFill>
                <a:srgbClr val="595959"/>
              </a:solidFill>
            </a:endParaRPr>
          </a:p>
          <a:p>
            <a:pPr>
              <a:lnSpc>
                <a:spcPct val="70000"/>
              </a:lnSpc>
              <a:spcBef>
                <a:spcPts val="1400"/>
              </a:spcBef>
              <a:defRPr sz="1400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endParaRPr dirty="0">
              <a:solidFill>
                <a:srgbClr val="595959"/>
              </a:solidFill>
            </a:endParaRPr>
          </a:p>
          <a:p>
            <a:pPr>
              <a:lnSpc>
                <a:spcPct val="70000"/>
              </a:lnSpc>
              <a:spcBef>
                <a:spcPts val="1400"/>
              </a:spcBef>
              <a:defRPr sz="1400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lang="en-US" dirty="0" smtClean="0"/>
              <a:t>Beatles </a:t>
            </a:r>
            <a:r>
              <a:rPr lang="en-US" dirty="0" err="1" smtClean="0"/>
              <a:t>ensembleSize</a:t>
            </a:r>
            <a:r>
              <a:rPr lang="en-US" dirty="0" smtClean="0"/>
              <a:t> 4</a:t>
            </a:r>
            <a:r>
              <a:rPr dirty="0" smtClean="0"/>
              <a:t>.</a:t>
            </a:r>
            <a:endParaRPr dirty="0"/>
          </a:p>
        </p:txBody>
      </p:sp>
      <p:sp>
        <p:nvSpPr>
          <p:cNvPr id="761" name="Shape 761"/>
          <p:cNvSpPr>
            <a:spLocks noGrp="1"/>
          </p:cNvSpPr>
          <p:nvPr>
            <p:ph type="sldNum" sz="quarter" idx="4294967295"/>
          </p:nvPr>
        </p:nvSpPr>
        <p:spPr>
          <a:xfrm>
            <a:off x="8811081" y="6558609"/>
            <a:ext cx="231141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1590819"/>
      </p:ext>
    </p:extLst>
  </p:cSld>
  <p:clrMapOvr>
    <a:masterClrMapping/>
  </p:clrMapOvr>
  <p:transition spd="slow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Shape 76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t>Property Domains and Ranges</a:t>
            </a:r>
          </a:p>
        </p:txBody>
      </p:sp>
      <p:sp>
        <p:nvSpPr>
          <p:cNvPr id="764" name="Shape 764"/>
          <p:cNvSpPr>
            <a:spLocks noGrp="1"/>
          </p:cNvSpPr>
          <p:nvPr>
            <p:ph type="body" sz="quarter" idx="1"/>
          </p:nvPr>
        </p:nvSpPr>
        <p:spPr>
          <a:xfrm>
            <a:off x="739774" y="1741997"/>
            <a:ext cx="7662866" cy="1160860"/>
          </a:xfrm>
          <a:prstGeom prst="rect">
            <a:avLst/>
          </a:prstGeom>
          <a:solidFill>
            <a:srgbClr val="FFFFFF"/>
          </a:solidFill>
          <a:ln w="9525">
            <a:solidFill>
              <a:srgbClr val="74A510"/>
            </a:solidFill>
            <a:round/>
          </a:ln>
        </p:spPr>
        <p:txBody>
          <a:bodyPr/>
          <a:lstStyle/>
          <a:p>
            <a:r>
              <a:t>Property domain: the class that the property applies to</a:t>
            </a:r>
          </a:p>
          <a:p>
            <a:r>
              <a:t>Property range: the class of the property’s values </a:t>
            </a:r>
          </a:p>
        </p:txBody>
      </p:sp>
      <p:sp>
        <p:nvSpPr>
          <p:cNvPr id="765" name="Shape 765"/>
          <p:cNvSpPr/>
          <p:nvPr/>
        </p:nvSpPr>
        <p:spPr>
          <a:xfrm>
            <a:off x="2167320" y="3500471"/>
            <a:ext cx="4627180" cy="1084229"/>
          </a:xfrm>
          <a:prstGeom prst="rect">
            <a:avLst/>
          </a:prstGeom>
          <a:solidFill>
            <a:srgbClr val="F2F2F2"/>
          </a:solidFill>
          <a:ln>
            <a:solidFill>
              <a:srgbClr val="0000F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>
              <a:lnSpc>
                <a:spcPct val="70000"/>
              </a:lnSpc>
              <a:spcBef>
                <a:spcPts val="1400"/>
              </a:spcBef>
              <a:defRPr sz="1400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hasMember </a:t>
            </a:r>
            <a:endParaRPr>
              <a:solidFill>
                <a:srgbClr val="595959"/>
              </a:solidFill>
            </a:endParaRPr>
          </a:p>
          <a:p>
            <a:pPr>
              <a:lnSpc>
                <a:spcPct val="70000"/>
              </a:lnSpc>
              <a:spcBef>
                <a:spcPts val="1400"/>
              </a:spcBef>
              <a:defRPr sz="1400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 domain MusicalGroup ;</a:t>
            </a:r>
            <a:endParaRPr>
              <a:solidFill>
                <a:srgbClr val="595959"/>
              </a:solidFill>
            </a:endParaRPr>
          </a:p>
          <a:p>
            <a:pPr>
              <a:lnSpc>
                <a:spcPct val="70000"/>
              </a:lnSpc>
              <a:spcBef>
                <a:spcPts val="1400"/>
              </a:spcBef>
              <a:defRPr sz="1400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 range Musician .</a:t>
            </a:r>
          </a:p>
        </p:txBody>
      </p:sp>
      <p:sp>
        <p:nvSpPr>
          <p:cNvPr id="766" name="Shape 766"/>
          <p:cNvSpPr>
            <a:spLocks noGrp="1"/>
          </p:cNvSpPr>
          <p:nvPr>
            <p:ph type="sldNum" sz="quarter" idx="4294967295"/>
          </p:nvPr>
        </p:nvSpPr>
        <p:spPr>
          <a:xfrm>
            <a:off x="8811081" y="6558609"/>
            <a:ext cx="231141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5260279"/>
      </p:ext>
    </p:extLst>
  </p:cSld>
  <p:clrMapOvr>
    <a:masterClrMapping/>
  </p:clrMapOvr>
  <p:transition spd="slow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Shape 7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2F2F2"/>
                </a:solidFill>
              </a:defRPr>
            </a:lvl1pPr>
          </a:lstStyle>
          <a:p>
            <a:r>
              <a:t>Property Constraints (I)</a:t>
            </a:r>
          </a:p>
        </p:txBody>
      </p:sp>
      <p:sp>
        <p:nvSpPr>
          <p:cNvPr id="769" name="Shape 769"/>
          <p:cNvSpPr>
            <a:spLocks noGrp="1"/>
          </p:cNvSpPr>
          <p:nvPr>
            <p:ph type="body" sz="quarter" idx="1"/>
          </p:nvPr>
        </p:nvSpPr>
        <p:spPr>
          <a:xfrm>
            <a:off x="739774" y="1741997"/>
            <a:ext cx="7662866" cy="734503"/>
          </a:xfrm>
          <a:prstGeom prst="rect">
            <a:avLst/>
          </a:prstGeom>
          <a:solidFill>
            <a:srgbClr val="FFFFFF"/>
          </a:solidFill>
          <a:ln w="9525">
            <a:solidFill>
              <a:srgbClr val="74A510"/>
            </a:solidFill>
            <a:round/>
          </a:ln>
        </p:spPr>
        <p:txBody>
          <a:bodyPr/>
          <a:lstStyle/>
          <a:p>
            <a:r>
              <a:t>Inverse, disjoint, reflexive, symmetric,…</a:t>
            </a:r>
          </a:p>
        </p:txBody>
      </p:sp>
      <p:sp>
        <p:nvSpPr>
          <p:cNvPr id="770" name="Shape 770"/>
          <p:cNvSpPr/>
          <p:nvPr/>
        </p:nvSpPr>
        <p:spPr>
          <a:xfrm>
            <a:off x="1913320" y="3500471"/>
            <a:ext cx="4982780" cy="1287429"/>
          </a:xfrm>
          <a:prstGeom prst="rect">
            <a:avLst/>
          </a:prstGeom>
          <a:solidFill>
            <a:srgbClr val="F2F2F2"/>
          </a:solidFill>
          <a:ln>
            <a:solidFill>
              <a:srgbClr val="0000F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>
              <a:lnSpc>
                <a:spcPct val="70000"/>
              </a:lnSpc>
              <a:spcBef>
                <a:spcPts val="1400"/>
              </a:spcBef>
              <a:defRPr sz="1400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hasManager </a:t>
            </a:r>
            <a:r>
              <a:rPr b="1"/>
              <a:t>inverseOf</a:t>
            </a:r>
            <a:r>
              <a:t> manages .</a:t>
            </a:r>
            <a:endParaRPr>
              <a:solidFill>
                <a:srgbClr val="595959"/>
              </a:solidFill>
            </a:endParaRPr>
          </a:p>
          <a:p>
            <a:pPr>
              <a:lnSpc>
                <a:spcPct val="70000"/>
              </a:lnSpc>
              <a:spcBef>
                <a:spcPts val="1400"/>
              </a:spcBef>
              <a:defRPr sz="1400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endParaRPr>
              <a:solidFill>
                <a:srgbClr val="595959"/>
              </a:solidFill>
            </a:endParaRPr>
          </a:p>
          <a:p>
            <a:pPr>
              <a:lnSpc>
                <a:spcPct val="70000"/>
              </a:lnSpc>
              <a:spcBef>
                <a:spcPts val="1400"/>
              </a:spcBef>
              <a:defRPr sz="1400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hasManager </a:t>
            </a:r>
            <a:r>
              <a:rPr b="1"/>
              <a:t>propertyDisjointWith</a:t>
            </a:r>
            <a:r>
              <a:t> hasMember .</a:t>
            </a:r>
          </a:p>
        </p:txBody>
      </p:sp>
      <p:sp>
        <p:nvSpPr>
          <p:cNvPr id="771" name="Shape 771"/>
          <p:cNvSpPr/>
          <p:nvPr/>
        </p:nvSpPr>
        <p:spPr>
          <a:xfrm>
            <a:off x="1913320" y="5126071"/>
            <a:ext cx="4982780" cy="1071529"/>
          </a:xfrm>
          <a:prstGeom prst="rect">
            <a:avLst/>
          </a:prstGeom>
          <a:solidFill>
            <a:srgbClr val="F2F2F2"/>
          </a:solidFill>
          <a:ln>
            <a:solidFill>
              <a:srgbClr val="0000F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>
              <a:lnSpc>
                <a:spcPct val="70000"/>
              </a:lnSpc>
              <a:spcBef>
                <a:spcPts val="1400"/>
              </a:spcBef>
              <a:defRPr sz="1400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x type </a:t>
            </a:r>
            <a:r>
              <a:rPr b="1"/>
              <a:t>ReflexiveProperty</a:t>
            </a:r>
            <a:r>
              <a:t> .</a:t>
            </a:r>
            <a:endParaRPr>
              <a:solidFill>
                <a:srgbClr val="595959"/>
              </a:solidFill>
            </a:endParaRPr>
          </a:p>
          <a:p>
            <a:pPr>
              <a:lnSpc>
                <a:spcPct val="70000"/>
              </a:lnSpc>
              <a:spcBef>
                <a:spcPts val="1400"/>
              </a:spcBef>
              <a:defRPr sz="1400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x type </a:t>
            </a:r>
            <a:r>
              <a:rPr b="1"/>
              <a:t>SymmetricProperty</a:t>
            </a:r>
            <a:r>
              <a:t> .</a:t>
            </a:r>
            <a:endParaRPr>
              <a:solidFill>
                <a:srgbClr val="595959"/>
              </a:solidFill>
            </a:endParaRPr>
          </a:p>
          <a:p>
            <a:pPr>
              <a:lnSpc>
                <a:spcPct val="70000"/>
              </a:lnSpc>
              <a:spcBef>
                <a:spcPts val="1400"/>
              </a:spcBef>
              <a:defRPr sz="1400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x type </a:t>
            </a:r>
            <a:r>
              <a:rPr b="1"/>
              <a:t>AsymmetricProperty</a:t>
            </a:r>
            <a:r>
              <a:t> .</a:t>
            </a:r>
          </a:p>
        </p:txBody>
      </p:sp>
      <p:sp>
        <p:nvSpPr>
          <p:cNvPr id="772" name="Shape 772"/>
          <p:cNvSpPr>
            <a:spLocks noGrp="1"/>
          </p:cNvSpPr>
          <p:nvPr>
            <p:ph type="sldNum" sz="quarter" idx="4294967295"/>
          </p:nvPr>
        </p:nvSpPr>
        <p:spPr>
          <a:xfrm>
            <a:off x="8811081" y="6558609"/>
            <a:ext cx="231141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1199581"/>
      </p:ext>
    </p:extLst>
  </p:cSld>
  <p:clrMapOvr>
    <a:masterClrMapping/>
  </p:clrMapOvr>
  <p:transition spd="slow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Shape 77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Property Constraints (II)</a:t>
            </a:r>
          </a:p>
        </p:txBody>
      </p:sp>
      <p:sp>
        <p:nvSpPr>
          <p:cNvPr id="775" name="Shape 775"/>
          <p:cNvSpPr>
            <a:spLocks noGrp="1"/>
          </p:cNvSpPr>
          <p:nvPr>
            <p:ph type="body" sz="quarter" idx="1"/>
          </p:nvPr>
        </p:nvSpPr>
        <p:spPr>
          <a:xfrm>
            <a:off x="739774" y="1741997"/>
            <a:ext cx="7662866" cy="671003"/>
          </a:xfrm>
          <a:prstGeom prst="rect">
            <a:avLst/>
          </a:prstGeom>
          <a:solidFill>
            <a:srgbClr val="FFFFFF"/>
          </a:solidFill>
          <a:ln w="9525">
            <a:solidFill>
              <a:srgbClr val="74A510"/>
            </a:solidFill>
            <a:round/>
          </a:ln>
        </p:spPr>
        <p:txBody>
          <a:bodyPr/>
          <a:lstStyle/>
          <a:p>
            <a:pPr>
              <a:defRPr>
                <a:solidFill>
                  <a:srgbClr val="FF0000"/>
                </a:solidFill>
              </a:defRPr>
            </a:pPr>
            <a:r>
              <a:t>Cardinality constraints </a:t>
            </a:r>
            <a:r>
              <a:rPr>
                <a:solidFill>
                  <a:srgbClr val="595959"/>
                </a:solidFill>
              </a:rPr>
              <a:t>on the amount of property values</a:t>
            </a:r>
          </a:p>
        </p:txBody>
      </p:sp>
      <p:sp>
        <p:nvSpPr>
          <p:cNvPr id="776" name="Shape 776"/>
          <p:cNvSpPr/>
          <p:nvPr/>
        </p:nvSpPr>
        <p:spPr>
          <a:xfrm>
            <a:off x="2167320" y="2865471"/>
            <a:ext cx="5173280" cy="1744629"/>
          </a:xfrm>
          <a:prstGeom prst="rect">
            <a:avLst/>
          </a:prstGeom>
          <a:solidFill>
            <a:srgbClr val="F2F2F2"/>
          </a:solidFill>
          <a:ln>
            <a:solidFill>
              <a:srgbClr val="0000F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>
              <a:lnSpc>
                <a:spcPct val="70000"/>
              </a:lnSpc>
              <a:spcBef>
                <a:spcPts val="1400"/>
              </a:spcBef>
              <a:defRPr sz="1400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Quartet type [</a:t>
            </a:r>
            <a:endParaRPr>
              <a:solidFill>
                <a:srgbClr val="595959"/>
              </a:solidFill>
            </a:endParaRPr>
          </a:p>
          <a:p>
            <a:pPr>
              <a:lnSpc>
                <a:spcPct val="70000"/>
              </a:lnSpc>
              <a:spcBef>
                <a:spcPts val="1400"/>
              </a:spcBef>
              <a:defRPr sz="1400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	type Restriction ;</a:t>
            </a:r>
            <a:endParaRPr>
              <a:solidFill>
                <a:srgbClr val="595959"/>
              </a:solidFill>
            </a:endParaRPr>
          </a:p>
          <a:p>
            <a:pPr>
              <a:lnSpc>
                <a:spcPct val="70000"/>
              </a:lnSpc>
              <a:spcBef>
                <a:spcPts val="1400"/>
              </a:spcBef>
              <a:defRPr sz="1400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	</a:t>
            </a:r>
            <a:r>
              <a:rPr b="1"/>
              <a:t>cardinality</a:t>
            </a:r>
            <a:r>
              <a:t> 4 ;</a:t>
            </a:r>
            <a:endParaRPr>
              <a:solidFill>
                <a:srgbClr val="595959"/>
              </a:solidFill>
            </a:endParaRPr>
          </a:p>
          <a:p>
            <a:pPr>
              <a:lnSpc>
                <a:spcPct val="70000"/>
              </a:lnSpc>
              <a:spcBef>
                <a:spcPts val="1400"/>
              </a:spcBef>
              <a:defRPr sz="1400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	onProperty hasMember</a:t>
            </a:r>
          </a:p>
          <a:p>
            <a:pPr>
              <a:lnSpc>
                <a:spcPct val="70000"/>
              </a:lnSpc>
              <a:spcBef>
                <a:spcPts val="1400"/>
              </a:spcBef>
              <a:defRPr sz="1400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] .</a:t>
            </a:r>
          </a:p>
        </p:txBody>
      </p:sp>
      <p:sp>
        <p:nvSpPr>
          <p:cNvPr id="778" name="Shape 778"/>
          <p:cNvSpPr>
            <a:spLocks noGrp="1"/>
          </p:cNvSpPr>
          <p:nvPr>
            <p:ph type="sldNum" sz="quarter" idx="4294967295"/>
          </p:nvPr>
        </p:nvSpPr>
        <p:spPr>
          <a:xfrm>
            <a:off x="8811081" y="6558609"/>
            <a:ext cx="231141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7074266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Metadata </a:t>
            </a:r>
            <a:r>
              <a:rPr lang="en-US" dirty="0" smtClean="0"/>
              <a:t>versus Data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5467" y="2417002"/>
            <a:ext cx="32351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Publisher: New York Times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Publication date: May 29, 2015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Author: Paul </a:t>
            </a:r>
            <a:r>
              <a:rPr lang="en-US" dirty="0" err="1" smtClean="0">
                <a:solidFill>
                  <a:srgbClr val="FF6600"/>
                </a:solidFill>
              </a:rPr>
              <a:t>Krugman</a:t>
            </a:r>
            <a:endParaRPr lang="en-US" dirty="0" smtClean="0">
              <a:solidFill>
                <a:srgbClr val="FF6600"/>
              </a:solidFill>
            </a:endParaRPr>
          </a:p>
          <a:p>
            <a:r>
              <a:rPr lang="en-US" dirty="0" smtClean="0">
                <a:solidFill>
                  <a:srgbClr val="FF6600"/>
                </a:solidFill>
              </a:rPr>
              <a:t>Title: The Insecure American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664" y="2613409"/>
            <a:ext cx="5740400" cy="424459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56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Shape 780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t>Property Constraints (III)</a:t>
            </a:r>
          </a:p>
        </p:txBody>
      </p:sp>
      <p:sp>
        <p:nvSpPr>
          <p:cNvPr id="781" name="Shape 781"/>
          <p:cNvSpPr>
            <a:spLocks noGrp="1"/>
          </p:cNvSpPr>
          <p:nvPr>
            <p:ph type="body" sz="quarter" idx="1"/>
          </p:nvPr>
        </p:nvSpPr>
        <p:spPr>
          <a:xfrm>
            <a:off x="457200" y="1270000"/>
            <a:ext cx="8229600" cy="1384301"/>
          </a:xfrm>
          <a:prstGeom prst="rect">
            <a:avLst/>
          </a:prstGeom>
          <a:solidFill>
            <a:srgbClr val="FFFFFF"/>
          </a:solidFill>
          <a:ln w="9525">
            <a:solidFill>
              <a:srgbClr val="74A510"/>
            </a:solidFill>
            <a:round/>
          </a:ln>
        </p:spPr>
        <p:txBody>
          <a:bodyPr/>
          <a:lstStyle/>
          <a:p>
            <a:r>
              <a:t>Constraints on the types of property values</a:t>
            </a:r>
          </a:p>
          <a:p>
            <a:pPr marL="685800" lvl="1" indent="-336550">
              <a:spcBef>
                <a:spcPts val="600"/>
              </a:spcBef>
              <a:buClr>
                <a:srgbClr val="D0FF44"/>
              </a:buClr>
              <a:defRPr sz="2000"/>
            </a:pPr>
            <a:r>
              <a:t>someValuesFrom: at least one value is from the given range</a:t>
            </a:r>
          </a:p>
          <a:p>
            <a:pPr marL="685800" lvl="1" indent="-336550">
              <a:spcBef>
                <a:spcPts val="600"/>
              </a:spcBef>
              <a:buClr>
                <a:srgbClr val="D0FF44"/>
              </a:buClr>
              <a:defRPr sz="2000"/>
            </a:pPr>
            <a:r>
              <a:t>allValuesFrom: if there are any values, they are from the given range</a:t>
            </a:r>
          </a:p>
        </p:txBody>
      </p:sp>
      <p:sp>
        <p:nvSpPr>
          <p:cNvPr id="782" name="Shape 782"/>
          <p:cNvSpPr/>
          <p:nvPr/>
        </p:nvSpPr>
        <p:spPr>
          <a:xfrm>
            <a:off x="2167320" y="2865471"/>
            <a:ext cx="5173280" cy="1744629"/>
          </a:xfrm>
          <a:prstGeom prst="rect">
            <a:avLst/>
          </a:prstGeom>
          <a:solidFill>
            <a:srgbClr val="F2F2F2"/>
          </a:solidFill>
          <a:ln>
            <a:solidFill>
              <a:srgbClr val="0000F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>
              <a:lnSpc>
                <a:spcPct val="70000"/>
              </a:lnSpc>
              <a:spcBef>
                <a:spcPts val="1400"/>
              </a:spcBef>
              <a:defRPr sz="1400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lang="en-US" sz="1100" dirty="0" err="1" smtClean="0"/>
              <a:t>SymphonyOrchestra</a:t>
            </a:r>
            <a:r>
              <a:rPr lang="en-US" sz="1100" dirty="0" smtClean="0"/>
              <a:t> </a:t>
            </a:r>
            <a:r>
              <a:rPr sz="1100" dirty="0" smtClean="0"/>
              <a:t>type </a:t>
            </a:r>
            <a:r>
              <a:rPr sz="1100" dirty="0"/>
              <a:t>Class ;</a:t>
            </a:r>
            <a:endParaRPr sz="1100" dirty="0">
              <a:solidFill>
                <a:srgbClr val="595959"/>
              </a:solidFill>
            </a:endParaRPr>
          </a:p>
          <a:p>
            <a:pPr>
              <a:lnSpc>
                <a:spcPct val="70000"/>
              </a:lnSpc>
              <a:spcBef>
                <a:spcPts val="1400"/>
              </a:spcBef>
              <a:defRPr sz="1400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1100" dirty="0"/>
              <a:t>    </a:t>
            </a:r>
            <a:r>
              <a:rPr sz="1100" dirty="0" err="1"/>
              <a:t>equivalentClass</a:t>
            </a:r>
            <a:r>
              <a:rPr sz="1100" dirty="0"/>
              <a:t> [</a:t>
            </a:r>
            <a:endParaRPr sz="1100" dirty="0">
              <a:solidFill>
                <a:srgbClr val="595959"/>
              </a:solidFill>
            </a:endParaRPr>
          </a:p>
          <a:p>
            <a:pPr>
              <a:lnSpc>
                <a:spcPct val="70000"/>
              </a:lnSpc>
              <a:spcBef>
                <a:spcPts val="1400"/>
              </a:spcBef>
              <a:defRPr sz="1400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1100" dirty="0"/>
              <a:t>	type Restriction ;</a:t>
            </a:r>
            <a:endParaRPr sz="1100" dirty="0">
              <a:solidFill>
                <a:srgbClr val="595959"/>
              </a:solidFill>
            </a:endParaRPr>
          </a:p>
          <a:p>
            <a:pPr>
              <a:lnSpc>
                <a:spcPct val="70000"/>
              </a:lnSpc>
              <a:spcBef>
                <a:spcPts val="1400"/>
              </a:spcBef>
              <a:defRPr sz="1400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1100" dirty="0"/>
              <a:t>	</a:t>
            </a:r>
            <a:r>
              <a:rPr sz="1100" dirty="0" err="1"/>
              <a:t>hasMember</a:t>
            </a:r>
            <a:r>
              <a:rPr sz="1100" dirty="0"/>
              <a:t> </a:t>
            </a:r>
            <a:r>
              <a:rPr sz="1100" b="1" dirty="0" err="1"/>
              <a:t>someValuesFrom</a:t>
            </a:r>
            <a:r>
              <a:rPr sz="1100" dirty="0"/>
              <a:t> </a:t>
            </a:r>
            <a:r>
              <a:rPr lang="en-US" sz="1100" dirty="0" err="1" smtClean="0"/>
              <a:t>StringInstrumentPlayer</a:t>
            </a:r>
            <a:r>
              <a:rPr sz="1100" dirty="0" smtClean="0"/>
              <a:t>;</a:t>
            </a:r>
            <a:endParaRPr sz="1100" dirty="0">
              <a:solidFill>
                <a:srgbClr val="595959"/>
              </a:solidFill>
            </a:endParaRPr>
          </a:p>
          <a:p>
            <a:pPr>
              <a:lnSpc>
                <a:spcPct val="70000"/>
              </a:lnSpc>
              <a:spcBef>
                <a:spcPts val="1400"/>
              </a:spcBef>
              <a:defRPr sz="1400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1100" dirty="0"/>
              <a:t>	] .</a:t>
            </a:r>
          </a:p>
        </p:txBody>
      </p:sp>
      <p:sp>
        <p:nvSpPr>
          <p:cNvPr id="783" name="Shape 783"/>
          <p:cNvSpPr/>
          <p:nvPr/>
        </p:nvSpPr>
        <p:spPr>
          <a:xfrm>
            <a:off x="2167320" y="4884771"/>
            <a:ext cx="5173280" cy="1744629"/>
          </a:xfrm>
          <a:prstGeom prst="rect">
            <a:avLst/>
          </a:prstGeom>
          <a:solidFill>
            <a:srgbClr val="F2F2F2"/>
          </a:solidFill>
          <a:ln>
            <a:solidFill>
              <a:srgbClr val="0000F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>
              <a:lnSpc>
                <a:spcPct val="70000"/>
              </a:lnSpc>
              <a:spcBef>
                <a:spcPts val="1400"/>
              </a:spcBef>
              <a:defRPr sz="1100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lang="en-US" dirty="0" err="1" smtClean="0"/>
              <a:t>StringEnsemble</a:t>
            </a:r>
            <a:r>
              <a:rPr lang="en-US" dirty="0" smtClean="0"/>
              <a:t> </a:t>
            </a:r>
            <a:r>
              <a:rPr dirty="0" smtClean="0"/>
              <a:t>type </a:t>
            </a:r>
            <a:r>
              <a:rPr dirty="0"/>
              <a:t>Class ;</a:t>
            </a:r>
            <a:endParaRPr dirty="0">
              <a:solidFill>
                <a:srgbClr val="595959"/>
              </a:solidFill>
            </a:endParaRPr>
          </a:p>
          <a:p>
            <a:pPr>
              <a:lnSpc>
                <a:spcPct val="70000"/>
              </a:lnSpc>
              <a:spcBef>
                <a:spcPts val="1400"/>
              </a:spcBef>
              <a:defRPr sz="1100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dirty="0"/>
              <a:t>     </a:t>
            </a:r>
            <a:r>
              <a:rPr dirty="0" err="1"/>
              <a:t>equivalentClass</a:t>
            </a:r>
            <a:r>
              <a:rPr dirty="0"/>
              <a:t> [</a:t>
            </a:r>
            <a:endParaRPr dirty="0">
              <a:solidFill>
                <a:srgbClr val="595959"/>
              </a:solidFill>
            </a:endParaRPr>
          </a:p>
          <a:p>
            <a:pPr>
              <a:lnSpc>
                <a:spcPct val="70000"/>
              </a:lnSpc>
              <a:spcBef>
                <a:spcPts val="1400"/>
              </a:spcBef>
              <a:defRPr sz="1100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dirty="0"/>
              <a:t>	type Restriction;</a:t>
            </a:r>
            <a:endParaRPr dirty="0">
              <a:solidFill>
                <a:srgbClr val="595959"/>
              </a:solidFill>
            </a:endParaRPr>
          </a:p>
          <a:p>
            <a:pPr>
              <a:lnSpc>
                <a:spcPct val="70000"/>
              </a:lnSpc>
              <a:spcBef>
                <a:spcPts val="1400"/>
              </a:spcBef>
              <a:defRPr sz="1100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dirty="0"/>
              <a:t>	</a:t>
            </a:r>
            <a:r>
              <a:rPr dirty="0" err="1"/>
              <a:t>hasMember</a:t>
            </a:r>
            <a:r>
              <a:rPr dirty="0"/>
              <a:t> </a:t>
            </a:r>
            <a:r>
              <a:rPr b="1" dirty="0" err="1"/>
              <a:t>allValuesFrom</a:t>
            </a:r>
            <a:r>
              <a:rPr dirty="0"/>
              <a:t> </a:t>
            </a:r>
            <a:r>
              <a:rPr dirty="0" err="1"/>
              <a:t>StringInstrumentPlayers</a:t>
            </a:r>
            <a:r>
              <a:rPr dirty="0"/>
              <a:t> ;</a:t>
            </a:r>
            <a:endParaRPr dirty="0">
              <a:solidFill>
                <a:srgbClr val="595959"/>
              </a:solidFill>
            </a:endParaRPr>
          </a:p>
          <a:p>
            <a:pPr>
              <a:lnSpc>
                <a:spcPct val="70000"/>
              </a:lnSpc>
              <a:spcBef>
                <a:spcPts val="1400"/>
              </a:spcBef>
              <a:defRPr sz="1100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dirty="0"/>
              <a:t>] .</a:t>
            </a:r>
          </a:p>
        </p:txBody>
      </p:sp>
      <p:sp>
        <p:nvSpPr>
          <p:cNvPr id="784" name="Shape 784"/>
          <p:cNvSpPr>
            <a:spLocks noGrp="1"/>
          </p:cNvSpPr>
          <p:nvPr>
            <p:ph type="sldNum" sz="quarter" idx="4294967295"/>
          </p:nvPr>
        </p:nvSpPr>
        <p:spPr>
          <a:xfrm>
            <a:off x="8811081" y="6558609"/>
            <a:ext cx="231141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4842189"/>
      </p:ext>
    </p:extLst>
  </p:cSld>
  <p:clrMapOvr>
    <a:masterClrMapping/>
  </p:clrMapOvr>
  <p:transition spd="slow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Shape 786"/>
          <p:cNvSpPr>
            <a:spLocks noGrp="1"/>
          </p:cNvSpPr>
          <p:nvPr>
            <p:ph type="title"/>
          </p:nvPr>
        </p:nvSpPr>
        <p:spPr>
          <a:xfrm>
            <a:off x="457200" y="901700"/>
            <a:ext cx="6400800" cy="269707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OWL: </a:t>
            </a:r>
            <a:br>
              <a:rPr lang="en-US" dirty="0" smtClean="0"/>
            </a:br>
            <a:r>
              <a:rPr dirty="0" smtClean="0"/>
              <a:t>Class </a:t>
            </a:r>
            <a:r>
              <a:rPr dirty="0"/>
              <a:t>Definitions</a:t>
            </a:r>
          </a:p>
        </p:txBody>
      </p:sp>
      <p:sp>
        <p:nvSpPr>
          <p:cNvPr id="787" name="Shape 78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2171981"/>
      </p:ext>
    </p:extLst>
  </p:cSld>
  <p:clrMapOvr>
    <a:masterClrMapping/>
  </p:clrMapOvr>
  <p:transition spd="slow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Shape 78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2F2F2"/>
                </a:solidFill>
              </a:defRPr>
            </a:pPr>
            <a:r>
              <a:t>Class </a:t>
            </a:r>
            <a:r>
              <a:rPr>
                <a:solidFill>
                  <a:srgbClr val="FF0000"/>
                </a:solidFill>
              </a:rPr>
              <a:t>Definitions</a:t>
            </a:r>
          </a:p>
        </p:txBody>
      </p:sp>
      <p:sp>
        <p:nvSpPr>
          <p:cNvPr id="790" name="Shape 790"/>
          <p:cNvSpPr>
            <a:spLocks noGrp="1"/>
          </p:cNvSpPr>
          <p:nvPr>
            <p:ph type="body" sz="quarter" idx="1"/>
          </p:nvPr>
        </p:nvSpPr>
        <p:spPr>
          <a:xfrm>
            <a:off x="739774" y="1741997"/>
            <a:ext cx="7662866" cy="1179003"/>
          </a:xfrm>
          <a:prstGeom prst="rect">
            <a:avLst/>
          </a:prstGeom>
          <a:solidFill>
            <a:srgbClr val="FFFFFF"/>
          </a:solidFill>
          <a:ln w="9525">
            <a:solidFill>
              <a:srgbClr val="74A510"/>
            </a:solidFill>
            <a:round/>
          </a:ln>
        </p:spPr>
        <p:txBody>
          <a:bodyPr/>
          <a:lstStyle/>
          <a:p>
            <a:r>
              <a:t>Any instance of the class satisfies the definition</a:t>
            </a:r>
          </a:p>
          <a:p>
            <a:r>
              <a:t>Any instance that satisfies the definition is in the class</a:t>
            </a:r>
          </a:p>
        </p:txBody>
      </p:sp>
      <p:sp>
        <p:nvSpPr>
          <p:cNvPr id="791" name="Shape 791"/>
          <p:cNvSpPr/>
          <p:nvPr/>
        </p:nvSpPr>
        <p:spPr>
          <a:xfrm>
            <a:off x="1206500" y="3970371"/>
            <a:ext cx="6527800" cy="2049429"/>
          </a:xfrm>
          <a:prstGeom prst="rect">
            <a:avLst/>
          </a:prstGeom>
          <a:solidFill>
            <a:srgbClr val="F2F2F2"/>
          </a:solidFill>
          <a:ln>
            <a:solidFill>
              <a:srgbClr val="0000F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>
              <a:lnSpc>
                <a:spcPct val="70000"/>
              </a:lnSpc>
              <a:spcBef>
                <a:spcPts val="1400"/>
              </a:spcBef>
              <a:defRPr sz="1400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lang="en-US" dirty="0" smtClean="0"/>
              <a:t>Band</a:t>
            </a:r>
            <a:r>
              <a:rPr dirty="0" smtClean="0"/>
              <a:t> </a:t>
            </a:r>
            <a:r>
              <a:rPr b="1" dirty="0" err="1"/>
              <a:t>equivalentClass</a:t>
            </a:r>
            <a:r>
              <a:rPr dirty="0"/>
              <a:t> [</a:t>
            </a:r>
            <a:endParaRPr dirty="0">
              <a:solidFill>
                <a:srgbClr val="595959"/>
              </a:solidFill>
            </a:endParaRPr>
          </a:p>
          <a:p>
            <a:pPr>
              <a:lnSpc>
                <a:spcPct val="70000"/>
              </a:lnSpc>
              <a:spcBef>
                <a:spcPts val="1400"/>
              </a:spcBef>
              <a:defRPr sz="1400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dirty="0"/>
              <a:t>	type Restriction ;</a:t>
            </a:r>
            <a:endParaRPr dirty="0">
              <a:solidFill>
                <a:srgbClr val="595959"/>
              </a:solidFill>
            </a:endParaRPr>
          </a:p>
          <a:p>
            <a:pPr>
              <a:lnSpc>
                <a:spcPct val="70000"/>
              </a:lnSpc>
              <a:spcBef>
                <a:spcPts val="1400"/>
              </a:spcBef>
              <a:defRPr sz="1400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dirty="0"/>
              <a:t>	</a:t>
            </a:r>
            <a:r>
              <a:rPr lang="en-US" dirty="0" err="1" smtClean="0"/>
              <a:t>hasMember</a:t>
            </a:r>
            <a:r>
              <a:rPr lang="en-US" dirty="0" smtClean="0"/>
              <a:t> </a:t>
            </a:r>
            <a:r>
              <a:rPr lang="en-US" dirty="0" err="1" smtClean="0"/>
              <a:t>some</a:t>
            </a:r>
            <a:r>
              <a:rPr dirty="0" err="1" smtClean="0"/>
              <a:t>ValuesFrom</a:t>
            </a:r>
            <a:r>
              <a:rPr dirty="0" smtClean="0"/>
              <a:t> </a:t>
            </a:r>
            <a:r>
              <a:rPr lang="en-US" dirty="0" smtClean="0"/>
              <a:t>Musician</a:t>
            </a:r>
            <a:r>
              <a:rPr dirty="0" smtClean="0"/>
              <a:t>;</a:t>
            </a:r>
            <a:endParaRPr dirty="0">
              <a:solidFill>
                <a:srgbClr val="595959"/>
              </a:solidFill>
            </a:endParaRPr>
          </a:p>
          <a:p>
            <a:pPr>
              <a:lnSpc>
                <a:spcPct val="70000"/>
              </a:lnSpc>
              <a:spcBef>
                <a:spcPts val="1400"/>
              </a:spcBef>
              <a:defRPr sz="1400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dirty="0"/>
              <a:t>	</a:t>
            </a:r>
            <a:r>
              <a:rPr lang="en-US" dirty="0" err="1" smtClean="0"/>
              <a:t>hasManager</a:t>
            </a:r>
            <a:r>
              <a:rPr lang="en-US" dirty="0" smtClean="0"/>
              <a:t> </a:t>
            </a:r>
            <a:r>
              <a:rPr lang="en-US" dirty="0" err="1" smtClean="0"/>
              <a:t>some</a:t>
            </a:r>
            <a:r>
              <a:rPr dirty="0" err="1" smtClean="0"/>
              <a:t>ValuesFrom</a:t>
            </a:r>
            <a:r>
              <a:rPr dirty="0" smtClean="0"/>
              <a:t> </a:t>
            </a:r>
            <a:r>
              <a:rPr lang="en-US" dirty="0" smtClean="0"/>
              <a:t>Manager</a:t>
            </a:r>
            <a:r>
              <a:rPr dirty="0" smtClean="0"/>
              <a:t>;</a:t>
            </a:r>
            <a:endParaRPr dirty="0">
              <a:solidFill>
                <a:srgbClr val="595959"/>
              </a:solidFill>
            </a:endParaRPr>
          </a:p>
          <a:p>
            <a:pPr>
              <a:lnSpc>
                <a:spcPct val="70000"/>
              </a:lnSpc>
              <a:spcBef>
                <a:spcPts val="1400"/>
              </a:spcBef>
              <a:defRPr sz="1400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dirty="0"/>
              <a:t>	 </a:t>
            </a:r>
            <a:endParaRPr dirty="0">
              <a:solidFill>
                <a:srgbClr val="595959"/>
              </a:solidFill>
            </a:endParaRPr>
          </a:p>
          <a:p>
            <a:pPr>
              <a:lnSpc>
                <a:spcPct val="70000"/>
              </a:lnSpc>
              <a:spcBef>
                <a:spcPts val="1400"/>
              </a:spcBef>
              <a:defRPr sz="1400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dirty="0"/>
              <a:t>] .</a:t>
            </a:r>
          </a:p>
        </p:txBody>
      </p:sp>
      <p:sp>
        <p:nvSpPr>
          <p:cNvPr id="792" name="Shape 792"/>
          <p:cNvSpPr/>
          <p:nvPr/>
        </p:nvSpPr>
        <p:spPr>
          <a:xfrm>
            <a:off x="1117599" y="3302000"/>
            <a:ext cx="2629631" cy="396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solidFill>
                  <a:srgbClr val="0000FF"/>
                </a:solidFill>
              </a:defRPr>
            </a:lvl1pPr>
          </a:lstStyle>
          <a:p>
            <a:r>
              <a:t>Is this a good definition?</a:t>
            </a:r>
          </a:p>
        </p:txBody>
      </p:sp>
      <p:sp>
        <p:nvSpPr>
          <p:cNvPr id="793" name="Shape 793"/>
          <p:cNvSpPr>
            <a:spLocks noGrp="1"/>
          </p:cNvSpPr>
          <p:nvPr>
            <p:ph type="sldNum" sz="quarter" idx="4294967295"/>
          </p:nvPr>
        </p:nvSpPr>
        <p:spPr>
          <a:xfrm>
            <a:off x="8811081" y="6558609"/>
            <a:ext cx="231141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1844402"/>
      </p:ext>
    </p:extLst>
  </p:cSld>
  <p:clrMapOvr>
    <a:masterClrMapping/>
  </p:clrMapOvr>
  <p:transition spd="slow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Shape 79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2F2F2"/>
                </a:solidFill>
              </a:defRPr>
            </a:pPr>
            <a:r>
              <a:t>Class </a:t>
            </a:r>
            <a:r>
              <a:rPr>
                <a:solidFill>
                  <a:srgbClr val="FF0000"/>
                </a:solidFill>
              </a:rPr>
              <a:t>Definitions</a:t>
            </a:r>
          </a:p>
        </p:txBody>
      </p:sp>
      <p:sp>
        <p:nvSpPr>
          <p:cNvPr id="796" name="Shape 796"/>
          <p:cNvSpPr>
            <a:spLocks noGrp="1"/>
          </p:cNvSpPr>
          <p:nvPr>
            <p:ph type="body" sz="quarter" idx="1"/>
          </p:nvPr>
        </p:nvSpPr>
        <p:spPr>
          <a:xfrm>
            <a:off x="739774" y="1741997"/>
            <a:ext cx="7662866" cy="1179003"/>
          </a:xfrm>
          <a:prstGeom prst="rect">
            <a:avLst/>
          </a:prstGeom>
          <a:solidFill>
            <a:srgbClr val="FFFFFF"/>
          </a:solidFill>
          <a:ln w="9525">
            <a:solidFill>
              <a:srgbClr val="74A510"/>
            </a:solidFill>
            <a:round/>
          </a:ln>
        </p:spPr>
        <p:txBody>
          <a:bodyPr/>
          <a:lstStyle/>
          <a:p>
            <a:r>
              <a:t>Any instance of the class satisfies the definition</a:t>
            </a:r>
          </a:p>
          <a:p>
            <a:r>
              <a:t>Any instance that satisfies the definition is in the class</a:t>
            </a:r>
          </a:p>
        </p:txBody>
      </p:sp>
      <p:sp>
        <p:nvSpPr>
          <p:cNvPr id="797" name="Shape 797"/>
          <p:cNvSpPr/>
          <p:nvPr/>
        </p:nvSpPr>
        <p:spPr>
          <a:xfrm>
            <a:off x="1206500" y="3970371"/>
            <a:ext cx="6527800" cy="2049429"/>
          </a:xfrm>
          <a:prstGeom prst="rect">
            <a:avLst/>
          </a:prstGeom>
          <a:solidFill>
            <a:srgbClr val="F2F2F2"/>
          </a:solidFill>
          <a:ln>
            <a:solidFill>
              <a:srgbClr val="0000F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>
              <a:lnSpc>
                <a:spcPct val="70000"/>
              </a:lnSpc>
              <a:spcBef>
                <a:spcPts val="1400"/>
              </a:spcBef>
              <a:defRPr sz="1400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lang="en-US" dirty="0" smtClean="0"/>
              <a:t>Band </a:t>
            </a:r>
            <a:r>
              <a:rPr b="1" dirty="0" err="1" smtClean="0"/>
              <a:t>equivalentClass</a:t>
            </a:r>
            <a:r>
              <a:rPr dirty="0" smtClean="0"/>
              <a:t> </a:t>
            </a:r>
            <a:r>
              <a:rPr dirty="0"/>
              <a:t>[</a:t>
            </a:r>
            <a:endParaRPr dirty="0">
              <a:solidFill>
                <a:srgbClr val="595959"/>
              </a:solidFill>
            </a:endParaRPr>
          </a:p>
          <a:p>
            <a:pPr>
              <a:lnSpc>
                <a:spcPct val="70000"/>
              </a:lnSpc>
              <a:spcBef>
                <a:spcPts val="1400"/>
              </a:spcBef>
              <a:defRPr sz="1400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dirty="0"/>
              <a:t>	type Restriction ;</a:t>
            </a:r>
            <a:endParaRPr dirty="0">
              <a:solidFill>
                <a:srgbClr val="595959"/>
              </a:solidFill>
            </a:endParaRPr>
          </a:p>
          <a:p>
            <a:pPr>
              <a:lnSpc>
                <a:spcPct val="70000"/>
              </a:lnSpc>
              <a:spcBef>
                <a:spcPts val="1400"/>
              </a:spcBef>
              <a:defRPr sz="1400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dirty="0"/>
              <a:t>	</a:t>
            </a:r>
            <a:r>
              <a:rPr lang="en-US" dirty="0" err="1" smtClean="0"/>
              <a:t>hasMember</a:t>
            </a:r>
            <a:r>
              <a:rPr lang="en-US" dirty="0" smtClean="0"/>
              <a:t> </a:t>
            </a:r>
            <a:r>
              <a:rPr dirty="0" err="1" smtClean="0"/>
              <a:t>someValuesFrom</a:t>
            </a:r>
            <a:r>
              <a:rPr dirty="0" smtClean="0"/>
              <a:t> </a:t>
            </a:r>
            <a:r>
              <a:rPr lang="en-US" dirty="0" smtClean="0"/>
              <a:t>Musician</a:t>
            </a:r>
            <a:r>
              <a:rPr dirty="0" smtClean="0"/>
              <a:t>;</a:t>
            </a:r>
            <a:endParaRPr dirty="0">
              <a:solidFill>
                <a:srgbClr val="595959"/>
              </a:solidFill>
            </a:endParaRPr>
          </a:p>
          <a:p>
            <a:pPr>
              <a:lnSpc>
                <a:spcPct val="70000"/>
              </a:lnSpc>
              <a:spcBef>
                <a:spcPts val="1400"/>
              </a:spcBef>
              <a:defRPr sz="1400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dirty="0"/>
              <a:t>	</a:t>
            </a:r>
            <a:r>
              <a:rPr lang="en-US" dirty="0" err="1" smtClean="0"/>
              <a:t>hasManager</a:t>
            </a:r>
            <a:r>
              <a:rPr lang="en-US" dirty="0" smtClean="0"/>
              <a:t> </a:t>
            </a:r>
            <a:r>
              <a:rPr dirty="0" err="1" smtClean="0"/>
              <a:t>someValuesFrom</a:t>
            </a:r>
            <a:r>
              <a:rPr dirty="0" smtClean="0"/>
              <a:t> </a:t>
            </a:r>
            <a:r>
              <a:rPr lang="en-US" dirty="0" smtClean="0"/>
              <a:t>Manager</a:t>
            </a:r>
            <a:r>
              <a:rPr dirty="0" smtClean="0"/>
              <a:t>;</a:t>
            </a:r>
            <a:endParaRPr dirty="0">
              <a:solidFill>
                <a:srgbClr val="595959"/>
              </a:solidFill>
            </a:endParaRPr>
          </a:p>
          <a:p>
            <a:pPr>
              <a:lnSpc>
                <a:spcPct val="70000"/>
              </a:lnSpc>
              <a:spcBef>
                <a:spcPts val="1400"/>
              </a:spcBef>
              <a:defRPr sz="1400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dirty="0"/>
              <a:t>	 </a:t>
            </a:r>
            <a:endParaRPr dirty="0">
              <a:solidFill>
                <a:srgbClr val="595959"/>
              </a:solidFill>
            </a:endParaRPr>
          </a:p>
          <a:p>
            <a:pPr>
              <a:lnSpc>
                <a:spcPct val="70000"/>
              </a:lnSpc>
              <a:spcBef>
                <a:spcPts val="1400"/>
              </a:spcBef>
              <a:defRPr sz="1400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dirty="0"/>
              <a:t>] .</a:t>
            </a:r>
          </a:p>
        </p:txBody>
      </p:sp>
      <p:sp>
        <p:nvSpPr>
          <p:cNvPr id="798" name="Shape 798"/>
          <p:cNvSpPr/>
          <p:nvPr/>
        </p:nvSpPr>
        <p:spPr>
          <a:xfrm>
            <a:off x="1117599" y="3302000"/>
            <a:ext cx="2629631" cy="396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solidFill>
                  <a:srgbClr val="0000FF"/>
                </a:solidFill>
              </a:defRPr>
            </a:lvl1pPr>
          </a:lstStyle>
          <a:p>
            <a:r>
              <a:t>Is this a good definition?</a:t>
            </a:r>
          </a:p>
        </p:txBody>
      </p:sp>
      <p:sp>
        <p:nvSpPr>
          <p:cNvPr id="799" name="Shape 799"/>
          <p:cNvSpPr/>
          <p:nvPr/>
        </p:nvSpPr>
        <p:spPr>
          <a:xfrm>
            <a:off x="1463040" y="6121400"/>
            <a:ext cx="7223761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000">
                <a:solidFill>
                  <a:srgbClr val="0000FF"/>
                </a:solidFill>
              </a:defRPr>
            </a:lvl1pPr>
          </a:lstStyle>
          <a:p>
            <a:r>
              <a:rPr sz="1800" dirty="0"/>
              <a:t>No, because </a:t>
            </a:r>
            <a:r>
              <a:rPr lang="en-US" sz="1800" dirty="0" smtClean="0"/>
              <a:t>this allows a non-”Manager” to be a manager of a band.</a:t>
            </a:r>
            <a:endParaRPr sz="1800" dirty="0"/>
          </a:p>
        </p:txBody>
      </p:sp>
      <p:sp>
        <p:nvSpPr>
          <p:cNvPr id="800" name="Shape 800"/>
          <p:cNvSpPr>
            <a:spLocks noGrp="1"/>
          </p:cNvSpPr>
          <p:nvPr>
            <p:ph type="sldNum" sz="quarter" idx="4294967295"/>
          </p:nvPr>
        </p:nvSpPr>
        <p:spPr>
          <a:xfrm>
            <a:off x="8811081" y="6558609"/>
            <a:ext cx="231141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4520866"/>
      </p:ext>
    </p:extLst>
  </p:cSld>
  <p:clrMapOvr>
    <a:masterClrMapping/>
  </p:clrMapOvr>
  <p:transition spd="slow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Shape 80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2F2F2"/>
                </a:solidFill>
              </a:defRPr>
            </a:pPr>
            <a:r>
              <a:t>Class </a:t>
            </a:r>
            <a:r>
              <a:rPr>
                <a:solidFill>
                  <a:srgbClr val="FF0000"/>
                </a:solidFill>
              </a:rPr>
              <a:t>Definitions</a:t>
            </a:r>
          </a:p>
        </p:txBody>
      </p:sp>
      <p:sp>
        <p:nvSpPr>
          <p:cNvPr id="803" name="Shape 803"/>
          <p:cNvSpPr>
            <a:spLocks noGrp="1"/>
          </p:cNvSpPr>
          <p:nvPr>
            <p:ph type="body" sz="quarter" idx="1"/>
          </p:nvPr>
        </p:nvSpPr>
        <p:spPr>
          <a:xfrm>
            <a:off x="739774" y="1741997"/>
            <a:ext cx="7662866" cy="1179003"/>
          </a:xfrm>
          <a:prstGeom prst="rect">
            <a:avLst/>
          </a:prstGeom>
          <a:solidFill>
            <a:srgbClr val="FFFFFF"/>
          </a:solidFill>
          <a:ln w="9525">
            <a:solidFill>
              <a:srgbClr val="74A510"/>
            </a:solidFill>
            <a:round/>
          </a:ln>
        </p:spPr>
        <p:txBody>
          <a:bodyPr/>
          <a:lstStyle/>
          <a:p>
            <a:r>
              <a:t>Any instance of the class satisfies the definition</a:t>
            </a:r>
          </a:p>
          <a:p>
            <a:r>
              <a:t>Any instance that satisfies the definition is in the class</a:t>
            </a:r>
          </a:p>
        </p:txBody>
      </p:sp>
      <p:sp>
        <p:nvSpPr>
          <p:cNvPr id="804" name="Shape 804"/>
          <p:cNvSpPr/>
          <p:nvPr/>
        </p:nvSpPr>
        <p:spPr>
          <a:xfrm>
            <a:off x="1206500" y="3970371"/>
            <a:ext cx="6527800" cy="2049429"/>
          </a:xfrm>
          <a:prstGeom prst="rect">
            <a:avLst/>
          </a:prstGeom>
          <a:solidFill>
            <a:srgbClr val="F2F2F2"/>
          </a:solidFill>
          <a:ln>
            <a:solidFill>
              <a:srgbClr val="0000F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>
              <a:lnSpc>
                <a:spcPct val="70000"/>
              </a:lnSpc>
              <a:spcBef>
                <a:spcPts val="1400"/>
              </a:spcBef>
              <a:defRPr sz="1400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lang="en-US" dirty="0" smtClean="0"/>
              <a:t>Band </a:t>
            </a:r>
            <a:r>
              <a:rPr b="1" dirty="0" err="1" smtClean="0"/>
              <a:t>equivalentClass</a:t>
            </a:r>
            <a:r>
              <a:rPr dirty="0" smtClean="0"/>
              <a:t> </a:t>
            </a:r>
            <a:r>
              <a:rPr dirty="0"/>
              <a:t>[</a:t>
            </a:r>
            <a:endParaRPr dirty="0">
              <a:solidFill>
                <a:srgbClr val="595959"/>
              </a:solidFill>
            </a:endParaRPr>
          </a:p>
          <a:p>
            <a:pPr>
              <a:lnSpc>
                <a:spcPct val="70000"/>
              </a:lnSpc>
              <a:spcBef>
                <a:spcPts val="1400"/>
              </a:spcBef>
              <a:defRPr sz="1400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dirty="0"/>
              <a:t>	type Restriction ;</a:t>
            </a:r>
            <a:endParaRPr dirty="0">
              <a:solidFill>
                <a:srgbClr val="595959"/>
              </a:solidFill>
            </a:endParaRPr>
          </a:p>
          <a:p>
            <a:pPr>
              <a:lnSpc>
                <a:spcPct val="70000"/>
              </a:lnSpc>
              <a:spcBef>
                <a:spcPts val="1400"/>
              </a:spcBef>
              <a:defRPr sz="1400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dirty="0"/>
              <a:t>	</a:t>
            </a:r>
            <a:r>
              <a:rPr lang="en-US" dirty="0" err="1" smtClean="0"/>
              <a:t>hasMemeber</a:t>
            </a:r>
            <a:r>
              <a:rPr lang="en-US" dirty="0" smtClean="0"/>
              <a:t> </a:t>
            </a:r>
            <a:r>
              <a:rPr dirty="0" err="1" smtClean="0"/>
              <a:t>someValuesFrom</a:t>
            </a:r>
            <a:r>
              <a:rPr dirty="0" smtClean="0"/>
              <a:t> </a:t>
            </a:r>
            <a:r>
              <a:rPr lang="en-US" dirty="0" smtClean="0"/>
              <a:t>Musician</a:t>
            </a:r>
            <a:r>
              <a:rPr dirty="0" smtClean="0"/>
              <a:t>;</a:t>
            </a:r>
            <a:endParaRPr dirty="0">
              <a:solidFill>
                <a:srgbClr val="595959"/>
              </a:solidFill>
            </a:endParaRPr>
          </a:p>
          <a:p>
            <a:pPr>
              <a:lnSpc>
                <a:spcPct val="70000"/>
              </a:lnSpc>
              <a:spcBef>
                <a:spcPts val="1400"/>
              </a:spcBef>
              <a:defRPr sz="1400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dirty="0"/>
              <a:t>	</a:t>
            </a:r>
            <a:r>
              <a:rPr lang="en-US" dirty="0" err="1" smtClean="0"/>
              <a:t>hasManager</a:t>
            </a:r>
            <a:r>
              <a:rPr lang="en-US" dirty="0" smtClean="0"/>
              <a:t> </a:t>
            </a:r>
            <a:r>
              <a:rPr lang="en-US" dirty="0" err="1" smtClean="0"/>
              <a:t>allValuesFrom</a:t>
            </a:r>
            <a:r>
              <a:rPr lang="en-US" dirty="0" smtClean="0"/>
              <a:t> Manager</a:t>
            </a:r>
            <a:r>
              <a:rPr dirty="0" smtClean="0"/>
              <a:t>;</a:t>
            </a:r>
            <a:endParaRPr dirty="0">
              <a:solidFill>
                <a:srgbClr val="595959"/>
              </a:solidFill>
            </a:endParaRPr>
          </a:p>
          <a:p>
            <a:pPr>
              <a:lnSpc>
                <a:spcPct val="70000"/>
              </a:lnSpc>
              <a:spcBef>
                <a:spcPts val="1400"/>
              </a:spcBef>
              <a:defRPr sz="1400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dirty="0"/>
              <a:t>	</a:t>
            </a:r>
            <a:r>
              <a:rPr lang="en-US" dirty="0" err="1" smtClean="0"/>
              <a:t>hasMemeber</a:t>
            </a:r>
            <a:r>
              <a:rPr lang="en-US" dirty="0" smtClean="0"/>
              <a:t> </a:t>
            </a:r>
            <a:r>
              <a:rPr dirty="0" err="1" smtClean="0"/>
              <a:t>allValuesFrom</a:t>
            </a:r>
            <a:r>
              <a:rPr dirty="0" smtClean="0"/>
              <a:t> (</a:t>
            </a:r>
            <a:r>
              <a:rPr lang="en-US" dirty="0" smtClean="0"/>
              <a:t>Musician Groupie</a:t>
            </a:r>
            <a:r>
              <a:rPr dirty="0" smtClean="0"/>
              <a:t>) </a:t>
            </a:r>
            <a:r>
              <a:rPr dirty="0"/>
              <a:t>;</a:t>
            </a:r>
            <a:endParaRPr dirty="0">
              <a:solidFill>
                <a:srgbClr val="595959"/>
              </a:solidFill>
            </a:endParaRPr>
          </a:p>
          <a:p>
            <a:pPr>
              <a:lnSpc>
                <a:spcPct val="70000"/>
              </a:lnSpc>
              <a:spcBef>
                <a:spcPts val="1400"/>
              </a:spcBef>
              <a:defRPr sz="1400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dirty="0"/>
              <a:t>] .</a:t>
            </a:r>
          </a:p>
        </p:txBody>
      </p:sp>
      <p:sp>
        <p:nvSpPr>
          <p:cNvPr id="805" name="Shape 805"/>
          <p:cNvSpPr/>
          <p:nvPr/>
        </p:nvSpPr>
        <p:spPr>
          <a:xfrm>
            <a:off x="1117600" y="3302000"/>
            <a:ext cx="2658031" cy="396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solidFill>
                  <a:srgbClr val="0000FF"/>
                </a:solidFill>
              </a:defRPr>
            </a:lvl1pPr>
          </a:lstStyle>
          <a:p>
            <a:r>
              <a:t>This is a good definition:</a:t>
            </a:r>
          </a:p>
        </p:txBody>
      </p:sp>
      <p:sp>
        <p:nvSpPr>
          <p:cNvPr id="806" name="Shape 806"/>
          <p:cNvSpPr/>
          <p:nvPr/>
        </p:nvSpPr>
        <p:spPr>
          <a:xfrm>
            <a:off x="3174999" y="6121400"/>
            <a:ext cx="5511801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>
                <a:solidFill>
                  <a:srgbClr val="0000FF"/>
                </a:solidFill>
              </a:defRPr>
            </a:lvl1pPr>
          </a:lstStyle>
          <a:p>
            <a:r>
              <a:rPr dirty="0"/>
              <a:t>A </a:t>
            </a:r>
            <a:r>
              <a:rPr lang="en-US" dirty="0" smtClean="0"/>
              <a:t>band with only musicians and groupies as members and managers as managers satisfies this.</a:t>
            </a:r>
            <a:endParaRPr dirty="0"/>
          </a:p>
        </p:txBody>
      </p:sp>
      <p:sp>
        <p:nvSpPr>
          <p:cNvPr id="807" name="Shape 807"/>
          <p:cNvSpPr>
            <a:spLocks noGrp="1"/>
          </p:cNvSpPr>
          <p:nvPr>
            <p:ph type="sldNum" sz="quarter" idx="4294967295"/>
          </p:nvPr>
        </p:nvSpPr>
        <p:spPr>
          <a:xfrm>
            <a:off x="8811081" y="6558609"/>
            <a:ext cx="231141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8269018"/>
      </p:ext>
    </p:extLst>
  </p:cSld>
  <p:clrMapOvr>
    <a:masterClrMapping/>
  </p:clrMapOvr>
  <p:transition spd="slow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Shape 80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Class Definitions (Cont’d)</a:t>
            </a:r>
          </a:p>
        </p:txBody>
      </p:sp>
      <p:sp>
        <p:nvSpPr>
          <p:cNvPr id="810" name="Shape 810"/>
          <p:cNvSpPr>
            <a:spLocks noGrp="1"/>
          </p:cNvSpPr>
          <p:nvPr>
            <p:ph type="body" sz="quarter" idx="1"/>
          </p:nvPr>
        </p:nvSpPr>
        <p:spPr>
          <a:xfrm>
            <a:off x="823911" y="2451100"/>
            <a:ext cx="7662865" cy="647700"/>
          </a:xfrm>
          <a:prstGeom prst="rect">
            <a:avLst/>
          </a:prstGeom>
        </p:spPr>
        <p:txBody>
          <a:bodyPr/>
          <a:lstStyle/>
          <a:p>
            <a:r>
              <a:t>Can have property definitions using the same constructs</a:t>
            </a:r>
          </a:p>
        </p:txBody>
      </p:sp>
      <p:sp>
        <p:nvSpPr>
          <p:cNvPr id="811" name="Shape 811"/>
          <p:cNvSpPr/>
          <p:nvPr/>
        </p:nvSpPr>
        <p:spPr>
          <a:xfrm>
            <a:off x="1041400" y="3289300"/>
            <a:ext cx="7137400" cy="3238500"/>
          </a:xfrm>
          <a:prstGeom prst="rect">
            <a:avLst/>
          </a:prstGeom>
          <a:solidFill>
            <a:srgbClr val="F2F2F2"/>
          </a:solidFill>
          <a:ln>
            <a:solidFill>
              <a:srgbClr val="0000F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>
              <a:lnSpc>
                <a:spcPct val="70000"/>
              </a:lnSpc>
              <a:spcBef>
                <a:spcPts val="1400"/>
              </a:spcBef>
              <a:defRPr sz="1600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lang="en-US" dirty="0" err="1" smtClean="0"/>
              <a:t>NonWindInstrumentPlayer</a:t>
            </a:r>
            <a:r>
              <a:rPr lang="en-US" dirty="0" smtClean="0"/>
              <a:t> </a:t>
            </a:r>
            <a:r>
              <a:rPr dirty="0" err="1" smtClean="0"/>
              <a:t>equivalentClass</a:t>
            </a:r>
            <a:r>
              <a:rPr dirty="0" smtClean="0"/>
              <a:t> </a:t>
            </a:r>
            <a:endParaRPr dirty="0"/>
          </a:p>
          <a:p>
            <a:pPr>
              <a:lnSpc>
                <a:spcPct val="70000"/>
              </a:lnSpc>
              <a:spcBef>
                <a:spcPts val="1400"/>
              </a:spcBef>
              <a:defRPr sz="1600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dirty="0"/>
              <a:t>    [ </a:t>
            </a:r>
            <a:r>
              <a:rPr dirty="0" err="1"/>
              <a:t>intersectionOf</a:t>
            </a:r>
            <a:r>
              <a:rPr dirty="0"/>
              <a:t>  </a:t>
            </a:r>
          </a:p>
          <a:p>
            <a:pPr>
              <a:lnSpc>
                <a:spcPct val="70000"/>
              </a:lnSpc>
              <a:spcBef>
                <a:spcPts val="1400"/>
              </a:spcBef>
              <a:defRPr sz="1600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dirty="0"/>
              <a:t>        (  [</a:t>
            </a:r>
            <a:r>
              <a:rPr dirty="0" err="1"/>
              <a:t>complementOf</a:t>
            </a:r>
            <a:r>
              <a:rPr dirty="0"/>
              <a:t> </a:t>
            </a:r>
            <a:r>
              <a:rPr lang="en-US" dirty="0" err="1" smtClean="0"/>
              <a:t>WindInstrumentPlayer</a:t>
            </a:r>
            <a:r>
              <a:rPr dirty="0" smtClean="0"/>
              <a:t>] </a:t>
            </a:r>
            <a:endParaRPr dirty="0">
              <a:solidFill>
                <a:srgbClr val="595959"/>
              </a:solidFill>
            </a:endParaRPr>
          </a:p>
          <a:p>
            <a:pPr>
              <a:lnSpc>
                <a:spcPct val="70000"/>
              </a:lnSpc>
              <a:spcBef>
                <a:spcPts val="1400"/>
              </a:spcBef>
              <a:defRPr sz="1600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dirty="0"/>
              <a:t>           </a:t>
            </a:r>
            <a:r>
              <a:rPr lang="en-US" dirty="0" err="1" smtClean="0"/>
              <a:t>InstrumentPlayer</a:t>
            </a:r>
            <a:r>
              <a:rPr dirty="0" smtClean="0"/>
              <a:t> </a:t>
            </a:r>
            <a:r>
              <a:rPr dirty="0"/>
              <a:t>) ] . </a:t>
            </a:r>
            <a:endParaRPr dirty="0">
              <a:solidFill>
                <a:srgbClr val="595959"/>
              </a:solidFill>
            </a:endParaRPr>
          </a:p>
          <a:p>
            <a:pPr>
              <a:lnSpc>
                <a:spcPct val="70000"/>
              </a:lnSpc>
              <a:spcBef>
                <a:spcPts val="1400"/>
              </a:spcBef>
              <a:defRPr sz="1600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endParaRPr dirty="0">
              <a:solidFill>
                <a:srgbClr val="595959"/>
              </a:solidFill>
            </a:endParaRPr>
          </a:p>
          <a:p>
            <a:pPr>
              <a:lnSpc>
                <a:spcPct val="70000"/>
              </a:lnSpc>
              <a:spcBef>
                <a:spcPts val="1400"/>
              </a:spcBef>
              <a:defRPr sz="1600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lang="en-US" dirty="0" err="1" smtClean="0"/>
              <a:t>locatedIn</a:t>
            </a:r>
            <a:endParaRPr dirty="0"/>
          </a:p>
          <a:p>
            <a:pPr>
              <a:lnSpc>
                <a:spcPct val="70000"/>
              </a:lnSpc>
              <a:spcBef>
                <a:spcPts val="1400"/>
              </a:spcBef>
              <a:defRPr sz="1600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dirty="0"/>
              <a:t>      a </a:t>
            </a:r>
            <a:r>
              <a:rPr dirty="0" err="1"/>
              <a:t>TransitiveProperty</a:t>
            </a:r>
            <a:r>
              <a:rPr dirty="0"/>
              <a:t> , </a:t>
            </a:r>
            <a:r>
              <a:rPr dirty="0" err="1"/>
              <a:t>ObjectProperty</a:t>
            </a:r>
            <a:r>
              <a:rPr dirty="0"/>
              <a:t> ; </a:t>
            </a:r>
            <a:endParaRPr dirty="0">
              <a:solidFill>
                <a:srgbClr val="595959"/>
              </a:solidFill>
            </a:endParaRPr>
          </a:p>
          <a:p>
            <a:pPr>
              <a:lnSpc>
                <a:spcPct val="70000"/>
              </a:lnSpc>
              <a:spcBef>
                <a:spcPts val="1400"/>
              </a:spcBef>
              <a:defRPr sz="1600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dirty="0"/>
              <a:t>      </a:t>
            </a:r>
            <a:r>
              <a:rPr dirty="0" err="1"/>
              <a:t>inverseOf</a:t>
            </a:r>
            <a:r>
              <a:rPr dirty="0"/>
              <a:t> </a:t>
            </a:r>
            <a:r>
              <a:rPr lang="en-US" dirty="0" err="1" smtClean="0"/>
              <a:t>locationOf</a:t>
            </a:r>
            <a:r>
              <a:rPr dirty="0" smtClean="0"/>
              <a:t>.</a:t>
            </a:r>
            <a:endParaRPr dirty="0"/>
          </a:p>
        </p:txBody>
      </p:sp>
      <p:sp>
        <p:nvSpPr>
          <p:cNvPr id="812" name="Shape 812"/>
          <p:cNvSpPr>
            <a:spLocks noGrp="1"/>
          </p:cNvSpPr>
          <p:nvPr>
            <p:ph type="sldNum" sz="quarter" idx="4294967295"/>
          </p:nvPr>
        </p:nvSpPr>
        <p:spPr>
          <a:xfrm>
            <a:off x="8811081" y="6558609"/>
            <a:ext cx="231141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3181161"/>
      </p:ext>
    </p:extLst>
  </p:cSld>
  <p:clrMapOvr>
    <a:masterClrMapping/>
  </p:clrMapOvr>
  <p:transition spd="slow"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Shape 81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t>Class Unions</a:t>
            </a:r>
          </a:p>
        </p:txBody>
      </p:sp>
      <p:sp>
        <p:nvSpPr>
          <p:cNvPr id="815" name="Shape 815"/>
          <p:cNvSpPr>
            <a:spLocks noGrp="1"/>
          </p:cNvSpPr>
          <p:nvPr>
            <p:ph type="body" sz="quarter" idx="1"/>
          </p:nvPr>
        </p:nvSpPr>
        <p:spPr>
          <a:xfrm>
            <a:off x="739774" y="1741997"/>
            <a:ext cx="7662866" cy="1267903"/>
          </a:xfrm>
          <a:prstGeom prst="rect">
            <a:avLst/>
          </a:prstGeom>
          <a:solidFill>
            <a:srgbClr val="FFFFFF"/>
          </a:solidFill>
          <a:ln w="9525">
            <a:solidFill>
              <a:srgbClr val="74A510"/>
            </a:solidFill>
            <a:round/>
          </a:ln>
        </p:spPr>
        <p:txBody>
          <a:bodyPr/>
          <a:lstStyle/>
          <a:p>
            <a:r>
              <a:t>All individuals are in at least one of the classes</a:t>
            </a:r>
          </a:p>
          <a:p>
            <a:r>
              <a:t>The classes do not have to be disjoint</a:t>
            </a:r>
          </a:p>
        </p:txBody>
      </p:sp>
      <p:sp>
        <p:nvSpPr>
          <p:cNvPr id="816" name="Shape 816"/>
          <p:cNvSpPr/>
          <p:nvPr/>
        </p:nvSpPr>
        <p:spPr>
          <a:xfrm>
            <a:off x="1030183" y="3500471"/>
            <a:ext cx="7082047" cy="1427129"/>
          </a:xfrm>
          <a:prstGeom prst="rect">
            <a:avLst/>
          </a:prstGeom>
          <a:solidFill>
            <a:srgbClr val="F2F2F2"/>
          </a:solidFill>
          <a:ln>
            <a:solidFill>
              <a:srgbClr val="0000F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>
              <a:lnSpc>
                <a:spcPct val="70000"/>
              </a:lnSpc>
              <a:spcBef>
                <a:spcPts val="1400"/>
              </a:spcBef>
              <a:defRPr sz="1400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lang="en-US" dirty="0" smtClean="0"/>
              <a:t>Quartet </a:t>
            </a:r>
            <a:r>
              <a:rPr dirty="0" err="1" smtClean="0"/>
              <a:t>equivalentClass</a:t>
            </a:r>
            <a:r>
              <a:rPr dirty="0" smtClean="0"/>
              <a:t> </a:t>
            </a:r>
            <a:r>
              <a:rPr dirty="0"/>
              <a:t>[</a:t>
            </a:r>
            <a:endParaRPr dirty="0">
              <a:solidFill>
                <a:srgbClr val="595959"/>
              </a:solidFill>
            </a:endParaRPr>
          </a:p>
          <a:p>
            <a:pPr>
              <a:lnSpc>
                <a:spcPct val="70000"/>
              </a:lnSpc>
              <a:spcBef>
                <a:spcPts val="1400"/>
              </a:spcBef>
              <a:defRPr sz="1400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dirty="0"/>
              <a:t>	type Class ;</a:t>
            </a:r>
            <a:endParaRPr dirty="0">
              <a:solidFill>
                <a:srgbClr val="595959"/>
              </a:solidFill>
            </a:endParaRPr>
          </a:p>
          <a:p>
            <a:pPr>
              <a:lnSpc>
                <a:spcPct val="70000"/>
              </a:lnSpc>
              <a:spcBef>
                <a:spcPts val="1400"/>
              </a:spcBef>
              <a:defRPr sz="1400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dirty="0"/>
              <a:t>	</a:t>
            </a:r>
            <a:r>
              <a:rPr b="1" dirty="0" err="1"/>
              <a:t>unionOf</a:t>
            </a:r>
            <a:r>
              <a:rPr dirty="0"/>
              <a:t> ( </a:t>
            </a:r>
            <a:r>
              <a:rPr lang="en-US" dirty="0" err="1" smtClean="0"/>
              <a:t>StringQuartet</a:t>
            </a:r>
            <a:r>
              <a:rPr lang="en-US" dirty="0" smtClean="0"/>
              <a:t> </a:t>
            </a:r>
            <a:r>
              <a:rPr lang="en-US" dirty="0" err="1" smtClean="0"/>
              <a:t>WindQuartet</a:t>
            </a:r>
            <a:r>
              <a:rPr lang="en-US" dirty="0" smtClean="0"/>
              <a:t> </a:t>
            </a:r>
            <a:r>
              <a:rPr lang="en-US" dirty="0" err="1" smtClean="0"/>
              <a:t>BarbershopQuartet</a:t>
            </a:r>
            <a:r>
              <a:rPr dirty="0" smtClean="0"/>
              <a:t> </a:t>
            </a:r>
            <a:r>
              <a:rPr dirty="0"/>
              <a:t>)</a:t>
            </a:r>
            <a:endParaRPr dirty="0">
              <a:solidFill>
                <a:srgbClr val="595959"/>
              </a:solidFill>
            </a:endParaRPr>
          </a:p>
          <a:p>
            <a:pPr>
              <a:lnSpc>
                <a:spcPct val="70000"/>
              </a:lnSpc>
              <a:spcBef>
                <a:spcPts val="1400"/>
              </a:spcBef>
              <a:defRPr sz="1400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dirty="0"/>
              <a:t>] .</a:t>
            </a:r>
          </a:p>
        </p:txBody>
      </p:sp>
      <p:sp>
        <p:nvSpPr>
          <p:cNvPr id="817" name="Shape 817"/>
          <p:cNvSpPr>
            <a:spLocks noGrp="1"/>
          </p:cNvSpPr>
          <p:nvPr>
            <p:ph type="sldNum" sz="quarter" idx="4294967295"/>
          </p:nvPr>
        </p:nvSpPr>
        <p:spPr>
          <a:xfrm>
            <a:off x="8811081" y="6558609"/>
            <a:ext cx="231141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5768108"/>
      </p:ext>
    </p:extLst>
  </p:cSld>
  <p:clrMapOvr>
    <a:masterClrMapping/>
  </p:clrMapOvr>
  <p:transition spd="slow"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Shape 8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t>Class Intersections</a:t>
            </a:r>
          </a:p>
        </p:txBody>
      </p:sp>
      <p:sp>
        <p:nvSpPr>
          <p:cNvPr id="820" name="Shape 820"/>
          <p:cNvSpPr>
            <a:spLocks noGrp="1"/>
          </p:cNvSpPr>
          <p:nvPr>
            <p:ph type="body" sz="quarter" idx="1"/>
          </p:nvPr>
        </p:nvSpPr>
        <p:spPr>
          <a:xfrm>
            <a:off x="739774" y="1741997"/>
            <a:ext cx="7662866" cy="734503"/>
          </a:xfrm>
          <a:prstGeom prst="rect">
            <a:avLst/>
          </a:prstGeom>
          <a:solidFill>
            <a:srgbClr val="FFFFFF"/>
          </a:solidFill>
          <a:ln w="9525">
            <a:solidFill>
              <a:srgbClr val="74A510"/>
            </a:solidFill>
            <a:round/>
          </a:ln>
        </p:spPr>
        <p:txBody>
          <a:bodyPr/>
          <a:lstStyle/>
          <a:p>
            <a:r>
              <a:t>All individuals are in both classes</a:t>
            </a:r>
          </a:p>
        </p:txBody>
      </p:sp>
      <p:sp>
        <p:nvSpPr>
          <p:cNvPr id="821" name="Shape 821"/>
          <p:cNvSpPr/>
          <p:nvPr/>
        </p:nvSpPr>
        <p:spPr>
          <a:xfrm>
            <a:off x="977900" y="3500471"/>
            <a:ext cx="7073900" cy="1579529"/>
          </a:xfrm>
          <a:prstGeom prst="rect">
            <a:avLst/>
          </a:prstGeom>
          <a:solidFill>
            <a:srgbClr val="F2F2F2"/>
          </a:solidFill>
          <a:ln>
            <a:solidFill>
              <a:srgbClr val="0000F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>
              <a:lnSpc>
                <a:spcPct val="70000"/>
              </a:lnSpc>
              <a:spcBef>
                <a:spcPts val="1400"/>
              </a:spcBef>
              <a:defRPr sz="1400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lang="en-US" dirty="0" err="1" smtClean="0"/>
              <a:t>ElectricGuitarist</a:t>
            </a:r>
            <a:r>
              <a:rPr lang="en-US" dirty="0" smtClean="0"/>
              <a:t> </a:t>
            </a:r>
            <a:r>
              <a:rPr dirty="0" err="1" smtClean="0"/>
              <a:t>equivalentClass</a:t>
            </a:r>
            <a:r>
              <a:rPr dirty="0" smtClean="0"/>
              <a:t> </a:t>
            </a:r>
            <a:r>
              <a:rPr dirty="0"/>
              <a:t>[</a:t>
            </a:r>
            <a:endParaRPr dirty="0">
              <a:solidFill>
                <a:srgbClr val="595959"/>
              </a:solidFill>
            </a:endParaRPr>
          </a:p>
          <a:p>
            <a:pPr>
              <a:lnSpc>
                <a:spcPct val="70000"/>
              </a:lnSpc>
              <a:spcBef>
                <a:spcPts val="1400"/>
              </a:spcBef>
              <a:defRPr sz="1400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dirty="0"/>
              <a:t>	type Class</a:t>
            </a:r>
            <a:endParaRPr dirty="0">
              <a:solidFill>
                <a:srgbClr val="595959"/>
              </a:solidFill>
            </a:endParaRPr>
          </a:p>
          <a:p>
            <a:pPr>
              <a:lnSpc>
                <a:spcPct val="70000"/>
              </a:lnSpc>
              <a:spcBef>
                <a:spcPts val="1400"/>
              </a:spcBef>
              <a:defRPr sz="1400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dirty="0"/>
              <a:t>	</a:t>
            </a:r>
            <a:r>
              <a:rPr b="1" dirty="0" err="1"/>
              <a:t>intersectionOf</a:t>
            </a:r>
            <a:r>
              <a:rPr dirty="0"/>
              <a:t> ( </a:t>
            </a:r>
            <a:r>
              <a:rPr lang="en-US" dirty="0" err="1" smtClean="0"/>
              <a:t>ElectricInstrumentPlayer</a:t>
            </a:r>
            <a:r>
              <a:rPr lang="en-US" dirty="0" smtClean="0"/>
              <a:t> Guitarist</a:t>
            </a:r>
            <a:r>
              <a:rPr dirty="0" smtClean="0"/>
              <a:t>)</a:t>
            </a:r>
            <a:endParaRPr dirty="0">
              <a:solidFill>
                <a:srgbClr val="595959"/>
              </a:solidFill>
            </a:endParaRPr>
          </a:p>
          <a:p>
            <a:pPr>
              <a:lnSpc>
                <a:spcPct val="70000"/>
              </a:lnSpc>
              <a:spcBef>
                <a:spcPts val="1400"/>
              </a:spcBef>
              <a:defRPr sz="1400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dirty="0"/>
              <a:t>] .</a:t>
            </a:r>
          </a:p>
        </p:txBody>
      </p:sp>
      <p:sp>
        <p:nvSpPr>
          <p:cNvPr id="822" name="Shape 822"/>
          <p:cNvSpPr>
            <a:spLocks noGrp="1"/>
          </p:cNvSpPr>
          <p:nvPr>
            <p:ph type="sldNum" sz="quarter" idx="4294967295"/>
          </p:nvPr>
        </p:nvSpPr>
        <p:spPr>
          <a:xfrm>
            <a:off x="8811081" y="6558609"/>
            <a:ext cx="231141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6042597"/>
      </p:ext>
    </p:extLst>
  </p:cSld>
  <p:clrMapOvr>
    <a:masterClrMapping/>
  </p:clrMapOvr>
  <p:transition spd="slow"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Shape 8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t>Description Logics</a:t>
            </a:r>
          </a:p>
        </p:txBody>
      </p:sp>
      <p:sp>
        <p:nvSpPr>
          <p:cNvPr id="825" name="Shape 825"/>
          <p:cNvSpPr>
            <a:spLocks noGrp="1"/>
          </p:cNvSpPr>
          <p:nvPr>
            <p:ph type="body" idx="1"/>
          </p:nvPr>
        </p:nvSpPr>
        <p:spPr>
          <a:xfrm>
            <a:off x="457199" y="2400300"/>
            <a:ext cx="8356601" cy="4076700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Description logics are logic systems that allow classes to have descriptions, and the reasoning algorithm uses those descriptions to do classification and recognition</a:t>
            </a:r>
          </a:p>
          <a:p>
            <a:pPr marL="685800" lvl="1" indent="-336550">
              <a:spcBef>
                <a:spcPts val="600"/>
              </a:spcBef>
              <a:buClr>
                <a:srgbClr val="D0FF44"/>
              </a:buClr>
              <a:defRPr sz="2400"/>
            </a:pPr>
            <a:r>
              <a:t>Classification: detect that a class is a subclass of another</a:t>
            </a:r>
            <a:endParaRPr sz="2000"/>
          </a:p>
          <a:p>
            <a:pPr marL="685800" lvl="1" indent="-336550">
              <a:spcBef>
                <a:spcPts val="600"/>
              </a:spcBef>
              <a:buClr>
                <a:srgbClr val="D0FF44"/>
              </a:buClr>
              <a:defRPr sz="2400"/>
            </a:pPr>
            <a:r>
              <a:t>Recognition: detect that an instance belongs to a class</a:t>
            </a:r>
            <a:endParaRPr sz="2000"/>
          </a:p>
          <a:p>
            <a:pPr>
              <a:defRPr sz="2400"/>
            </a:pPr>
            <a:r>
              <a:t>All instances of a subclass are also instances of the parent class</a:t>
            </a:r>
          </a:p>
          <a:p>
            <a:pPr>
              <a:defRPr sz="2400"/>
            </a:pPr>
            <a:r>
              <a:t>OWL is a description logic</a:t>
            </a:r>
          </a:p>
        </p:txBody>
      </p:sp>
      <p:sp>
        <p:nvSpPr>
          <p:cNvPr id="826" name="Shape 826"/>
          <p:cNvSpPr>
            <a:spLocks noGrp="1"/>
          </p:cNvSpPr>
          <p:nvPr>
            <p:ph type="sldNum" sz="quarter" idx="4294967295"/>
          </p:nvPr>
        </p:nvSpPr>
        <p:spPr>
          <a:xfrm>
            <a:off x="8811081" y="6558609"/>
            <a:ext cx="231141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8914747"/>
      </p:ext>
    </p:extLst>
  </p:cSld>
  <p:clrMapOvr>
    <a:masterClrMapping/>
  </p:clrMapOvr>
  <p:transition spd="slow"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Shape 828"/>
          <p:cNvSpPr>
            <a:spLocks noGrp="1"/>
          </p:cNvSpPr>
          <p:nvPr>
            <p:ph type="title"/>
          </p:nvPr>
        </p:nvSpPr>
        <p:spPr>
          <a:xfrm>
            <a:off x="457200" y="901700"/>
            <a:ext cx="6400800" cy="269707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OWL:</a:t>
            </a:r>
            <a:br>
              <a:rPr lang="en-US" dirty="0" smtClean="0"/>
            </a:br>
            <a:r>
              <a:rPr dirty="0" smtClean="0"/>
              <a:t>Logic </a:t>
            </a:r>
            <a:r>
              <a:rPr dirty="0"/>
              <a:t>Rules</a:t>
            </a:r>
          </a:p>
        </p:txBody>
      </p:sp>
      <p:sp>
        <p:nvSpPr>
          <p:cNvPr id="829" name="Shape 82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840717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3"/>
          <p:cNvSpPr>
            <a:spLocks noGrp="1"/>
          </p:cNvSpPr>
          <p:nvPr>
            <p:ph type="title"/>
          </p:nvPr>
        </p:nvSpPr>
        <p:spPr>
          <a:xfrm>
            <a:off x="457200" y="104517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Data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vs Metadata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17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8400"/>
            <a:ext cx="9144000" cy="45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20" y="4789777"/>
            <a:ext cx="2692473" cy="1991309"/>
          </a:xfrm>
          <a:prstGeom prst="rect">
            <a:avLst/>
          </a:prstGeom>
          <a:ln w="76200" cmpd="sng">
            <a:solidFill>
              <a:srgbClr val="FF660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2934009" y="2477120"/>
            <a:ext cx="6209991" cy="3201368"/>
          </a:xfrm>
          <a:prstGeom prst="rect">
            <a:avLst/>
          </a:prstGeom>
          <a:noFill/>
          <a:ln w="5715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57200" y="3021263"/>
            <a:ext cx="0" cy="1550737"/>
          </a:xfrm>
          <a:prstGeom prst="straightConnector1">
            <a:avLst/>
          </a:prstGeom>
          <a:ln w="57150" cmpd="sng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59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Shape 8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OWL: Logic Rules</a:t>
            </a:r>
          </a:p>
        </p:txBody>
      </p:sp>
      <p:sp>
        <p:nvSpPr>
          <p:cNvPr id="832" name="Shape 832"/>
          <p:cNvSpPr>
            <a:spLocks noGrp="1"/>
          </p:cNvSpPr>
          <p:nvPr>
            <p:ph type="body" idx="1"/>
          </p:nvPr>
        </p:nvSpPr>
        <p:spPr>
          <a:xfrm>
            <a:off x="739774" y="2286000"/>
            <a:ext cx="7662866" cy="4140200"/>
          </a:xfrm>
          <a:prstGeom prst="rect">
            <a:avLst/>
          </a:prstGeom>
        </p:spPr>
        <p:txBody>
          <a:bodyPr/>
          <a:lstStyle/>
          <a:p>
            <a:pPr marL="457200" indent="-457200">
              <a:buFontTx/>
              <a:buAutoNum type="arabicPeriod"/>
              <a:defRPr sz="2400"/>
            </a:pPr>
            <a:r>
              <a:t>Inheritance, multiple inheritance</a:t>
            </a:r>
          </a:p>
          <a:p>
            <a:pPr marL="457200" indent="-457200">
              <a:buFontTx/>
              <a:buAutoNum type="arabicPeriod"/>
              <a:defRPr sz="2400"/>
            </a:pPr>
            <a:r>
              <a:t>Classification, given class definitions</a:t>
            </a:r>
          </a:p>
          <a:p>
            <a:pPr marL="457200" indent="-457200">
              <a:buFontTx/>
              <a:buAutoNum type="arabicPeriod"/>
              <a:defRPr sz="2400"/>
            </a:pPr>
            <a:r>
              <a:t>Recognition of instances, given class definitions and instance properties</a:t>
            </a:r>
          </a:p>
          <a:p>
            <a:pPr marL="457200" indent="-457200">
              <a:buFontTx/>
              <a:buAutoNum type="arabicPeriod"/>
              <a:defRPr sz="2400"/>
            </a:pPr>
            <a:r>
              <a:t>Assume whatever is needed to make things consistent</a:t>
            </a:r>
          </a:p>
          <a:p>
            <a:pPr marL="457200" indent="-457200">
              <a:buFontTx/>
              <a:buAutoNum type="arabicPeriod"/>
              <a:defRPr>
                <a:solidFill>
                  <a:srgbClr val="0000FF"/>
                </a:solidFill>
              </a:defRPr>
            </a:pPr>
            <a:r>
              <a:t>&lt;And one more thing….&gt;</a:t>
            </a:r>
          </a:p>
        </p:txBody>
      </p:sp>
      <p:sp>
        <p:nvSpPr>
          <p:cNvPr id="833" name="Shape 833"/>
          <p:cNvSpPr>
            <a:spLocks noGrp="1"/>
          </p:cNvSpPr>
          <p:nvPr>
            <p:ph type="sldNum" sz="quarter" idx="4294967295"/>
          </p:nvPr>
        </p:nvSpPr>
        <p:spPr>
          <a:xfrm>
            <a:off x="8811081" y="6558609"/>
            <a:ext cx="231141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8371869"/>
      </p:ext>
    </p:extLst>
  </p:cSld>
  <p:clrMapOvr>
    <a:masterClrMapping/>
  </p:clrMapOvr>
  <p:transition spd="slow"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Shape 83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777240">
              <a:defRPr sz="3910"/>
            </a:lvl1pPr>
          </a:lstStyle>
          <a:p>
            <a:r>
              <a:t>Determining Truth in a Knowledge Base</a:t>
            </a:r>
          </a:p>
        </p:txBody>
      </p:sp>
      <p:sp>
        <p:nvSpPr>
          <p:cNvPr id="836" name="Shape 836"/>
          <p:cNvSpPr>
            <a:spLocks noGrp="1"/>
          </p:cNvSpPr>
          <p:nvPr>
            <p:ph type="body" sz="half" idx="1"/>
          </p:nvPr>
        </p:nvSpPr>
        <p:spPr>
          <a:xfrm>
            <a:off x="588263" y="2784474"/>
            <a:ext cx="3767330" cy="3822077"/>
          </a:xfrm>
          <a:prstGeom prst="rect">
            <a:avLst/>
          </a:prstGeom>
          <a:ln w="9525">
            <a:solidFill>
              <a:srgbClr val="74A510"/>
            </a:solidFill>
            <a:round/>
          </a:ln>
        </p:spPr>
        <p:txBody>
          <a:bodyPr/>
          <a:lstStyle/>
          <a:p>
            <a:pPr>
              <a:lnSpc>
                <a:spcPct val="90000"/>
              </a:lnSpc>
              <a:defRPr sz="2000"/>
            </a:pPr>
            <a:r>
              <a:t>In a database, all is thoroughly listed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Clr>
                <a:srgbClr val="D0FF44"/>
              </a:buClr>
              <a:defRPr sz="2000"/>
            </a:pPr>
            <a:r>
              <a:t>E.g., all students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Clr>
                <a:srgbClr val="D0FF44"/>
              </a:buClr>
              <a:defRPr sz="2000"/>
            </a:pPr>
            <a:r>
              <a:t>E.g., all employees</a:t>
            </a:r>
          </a:p>
          <a:p>
            <a:pPr>
              <a:lnSpc>
                <a:spcPct val="90000"/>
              </a:lnSpc>
              <a:defRPr sz="2000"/>
            </a:pPr>
            <a:r>
              <a:t>We assume that if not listed, it is not included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Clr>
                <a:srgbClr val="D0FF44"/>
              </a:buClr>
              <a:defRPr sz="2000"/>
            </a:pPr>
            <a:r>
              <a:t>E.g., an person not listed is not a student</a:t>
            </a:r>
          </a:p>
        </p:txBody>
      </p:sp>
      <p:sp>
        <p:nvSpPr>
          <p:cNvPr id="837" name="Shape 837"/>
          <p:cNvSpPr/>
          <p:nvPr/>
        </p:nvSpPr>
        <p:spPr>
          <a:xfrm>
            <a:off x="4939553" y="2784474"/>
            <a:ext cx="3767329" cy="3822077"/>
          </a:xfrm>
          <a:prstGeom prst="rect">
            <a:avLst/>
          </a:prstGeom>
          <a:ln>
            <a:solidFill>
              <a:srgbClr val="74A51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ts val="2000"/>
              </a:spcBef>
              <a:buClr>
                <a:schemeClr val="accent1"/>
              </a:buClr>
              <a:buSzPct val="90000"/>
              <a:buFont typeface="Wingdings"/>
              <a:buChar char="◆"/>
              <a:defRPr sz="2000">
                <a:solidFill>
                  <a:srgbClr val="595959"/>
                </a:solidFill>
              </a:defRPr>
            </a:pPr>
            <a:r>
              <a:t>In a knowledge base, things may not be listed because it is expected that they will be inferred</a:t>
            </a:r>
          </a:p>
          <a:p>
            <a:pPr marL="685800" lvl="1" indent="-336550">
              <a:lnSpc>
                <a:spcPct val="90000"/>
              </a:lnSpc>
              <a:spcBef>
                <a:spcPts val="600"/>
              </a:spcBef>
              <a:buClr>
                <a:srgbClr val="D0FF44"/>
              </a:buClr>
              <a:buSzPct val="90000"/>
              <a:buFont typeface="Wingdings"/>
              <a:buChar char="◆"/>
              <a:defRPr sz="2000">
                <a:solidFill>
                  <a:srgbClr val="595959"/>
                </a:solidFill>
              </a:defRPr>
            </a:pPr>
            <a:r>
              <a:t>E.g., “groupies of a band are persons that attend more than 3 concerts”</a:t>
            </a:r>
          </a:p>
          <a:p>
            <a:pPr marL="1035050" lvl="2" indent="-34925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90000"/>
              <a:buFont typeface="Wingdings"/>
              <a:buChar char="◆"/>
              <a:defRPr sz="2000">
                <a:solidFill>
                  <a:srgbClr val="595959"/>
                </a:solidFill>
              </a:defRPr>
            </a:pPr>
            <a:r>
              <a:t>Julie has attended 4 concerts of ColdPlay</a:t>
            </a:r>
          </a:p>
          <a:p>
            <a:pPr marL="342900" indent="-342900">
              <a:lnSpc>
                <a:spcPct val="90000"/>
              </a:lnSpc>
              <a:spcBef>
                <a:spcPts val="2000"/>
              </a:spcBef>
              <a:buClr>
                <a:schemeClr val="accent1"/>
              </a:buClr>
              <a:buSzPct val="90000"/>
              <a:buFont typeface="Wingdings"/>
              <a:buChar char="◆"/>
              <a:defRPr sz="2000">
                <a:solidFill>
                  <a:srgbClr val="595959"/>
                </a:solidFill>
              </a:defRPr>
            </a:pPr>
            <a:r>
              <a:t>So if something is not listed, we cannot assume it is not included</a:t>
            </a:r>
          </a:p>
        </p:txBody>
      </p:sp>
      <p:sp>
        <p:nvSpPr>
          <p:cNvPr id="838" name="Shape 838"/>
          <p:cNvSpPr>
            <a:spLocks noGrp="1"/>
          </p:cNvSpPr>
          <p:nvPr>
            <p:ph type="sldNum" sz="quarter" idx="2"/>
          </p:nvPr>
        </p:nvSpPr>
        <p:spPr>
          <a:xfrm>
            <a:off x="8811081" y="6558609"/>
            <a:ext cx="231141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3275715"/>
      </p:ext>
    </p:extLst>
  </p:cSld>
  <p:clrMapOvr>
    <a:masterClrMapping/>
  </p:clrMapOvr>
  <p:transition spd="slow"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Shape 85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59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4800">
                <a:solidFill>
                  <a:srgbClr val="FF0000"/>
                </a:solidFill>
              </a:defRPr>
            </a:lvl1pPr>
          </a:lstStyle>
          <a:p>
            <a:r>
              <a:t>Closed- and Open-World Reasoning</a:t>
            </a:r>
          </a:p>
        </p:txBody>
      </p:sp>
      <p:sp>
        <p:nvSpPr>
          <p:cNvPr id="852" name="Shape 852"/>
          <p:cNvSpPr>
            <a:spLocks noGrp="1"/>
          </p:cNvSpPr>
          <p:nvPr>
            <p:ph type="body" sz="quarter" idx="1"/>
          </p:nvPr>
        </p:nvSpPr>
        <p:spPr>
          <a:xfrm>
            <a:off x="4858129" y="2889054"/>
            <a:ext cx="3767329" cy="762001"/>
          </a:xfrm>
          <a:prstGeom prst="rect">
            <a:avLst/>
          </a:prstGeom>
        </p:spPr>
        <p:txBody>
          <a:bodyPr/>
          <a:lstStyle/>
          <a:p>
            <a:r>
              <a:t>Open-World</a:t>
            </a:r>
          </a:p>
        </p:txBody>
      </p:sp>
      <p:sp>
        <p:nvSpPr>
          <p:cNvPr id="853" name="Shape 853"/>
          <p:cNvSpPr/>
          <p:nvPr/>
        </p:nvSpPr>
        <p:spPr>
          <a:xfrm>
            <a:off x="4858129" y="3816901"/>
            <a:ext cx="3767329" cy="2554942"/>
          </a:xfrm>
          <a:prstGeom prst="rect">
            <a:avLst/>
          </a:prstGeom>
          <a:ln>
            <a:solidFill>
              <a:srgbClr val="74A51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marL="342900" indent="-342900">
              <a:spcBef>
                <a:spcPts val="2000"/>
              </a:spcBef>
              <a:buClr>
                <a:schemeClr val="accent1"/>
              </a:buClr>
              <a:buSzPct val="90000"/>
              <a:buFont typeface="Wingdings"/>
              <a:buChar char="◆"/>
              <a:defRPr sz="2000">
                <a:solidFill>
                  <a:srgbClr val="595959"/>
                </a:solidFill>
              </a:defRPr>
            </a:pP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If B is in the KB, then the answer is “true”</a:t>
            </a:r>
          </a:p>
          <a:p>
            <a:pPr marL="342900" indent="-342900">
              <a:spcBef>
                <a:spcPts val="2000"/>
              </a:spcBef>
              <a:buClr>
                <a:schemeClr val="accent1"/>
              </a:buClr>
              <a:buSzPct val="90000"/>
              <a:buFont typeface="Wingdings"/>
              <a:buChar char="◆"/>
              <a:defRPr sz="2000">
                <a:solidFill>
                  <a:srgbClr val="FF00FF"/>
                </a:solidFill>
              </a:defRPr>
            </a:pP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If not B is in the KB, then the answer is “false”</a:t>
            </a:r>
          </a:p>
          <a:p>
            <a:pPr marL="342900" indent="-342900">
              <a:spcBef>
                <a:spcPts val="2000"/>
              </a:spcBef>
              <a:buClr>
                <a:schemeClr val="accent1"/>
              </a:buClr>
              <a:buSzPct val="90000"/>
              <a:buFont typeface="Wingdings"/>
              <a:buChar char="◆"/>
              <a:defRPr sz="2000">
                <a:solidFill>
                  <a:srgbClr val="595959"/>
                </a:solidFill>
              </a:defRPr>
            </a:pPr>
            <a:r>
              <a:rPr dirty="0">
                <a:solidFill>
                  <a:srgbClr val="D77C01"/>
                </a:solidFill>
              </a:rPr>
              <a:t>If </a:t>
            </a:r>
            <a:r>
              <a:rPr lang="en-US" dirty="0" smtClean="0">
                <a:solidFill>
                  <a:srgbClr val="D77C01"/>
                </a:solidFill>
              </a:rPr>
              <a:t>nothing is known about B</a:t>
            </a:r>
            <a:r>
              <a:rPr dirty="0" smtClean="0">
                <a:solidFill>
                  <a:srgbClr val="D77C01"/>
                </a:solidFill>
              </a:rPr>
              <a:t>, </a:t>
            </a:r>
            <a:r>
              <a:rPr dirty="0">
                <a:solidFill>
                  <a:srgbClr val="D77C01"/>
                </a:solidFill>
              </a:rPr>
              <a:t>then the answer is “unknown”</a:t>
            </a:r>
          </a:p>
        </p:txBody>
      </p:sp>
      <p:sp>
        <p:nvSpPr>
          <p:cNvPr id="854" name="Shape 854"/>
          <p:cNvSpPr>
            <a:spLocks noGrp="1"/>
          </p:cNvSpPr>
          <p:nvPr>
            <p:ph type="body" idx="13"/>
          </p:nvPr>
        </p:nvSpPr>
        <p:spPr>
          <a:xfrm>
            <a:off x="580277" y="2926994"/>
            <a:ext cx="3767330" cy="762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 algn="ctr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r>
              <a:t>Closed-World</a:t>
            </a:r>
          </a:p>
        </p:txBody>
      </p:sp>
      <p:sp>
        <p:nvSpPr>
          <p:cNvPr id="855" name="Shape 855"/>
          <p:cNvSpPr/>
          <p:nvPr/>
        </p:nvSpPr>
        <p:spPr>
          <a:xfrm>
            <a:off x="592977" y="3816901"/>
            <a:ext cx="3767330" cy="2554942"/>
          </a:xfrm>
          <a:prstGeom prst="rect">
            <a:avLst/>
          </a:prstGeom>
          <a:ln>
            <a:solidFill>
              <a:srgbClr val="74A51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marL="342900" indent="-342900">
              <a:spcBef>
                <a:spcPts val="2000"/>
              </a:spcBef>
              <a:buClr>
                <a:schemeClr val="accent1"/>
              </a:buClr>
              <a:buSzPct val="90000"/>
              <a:buFont typeface="Wingdings"/>
              <a:buChar char="◆"/>
              <a:defRPr sz="2000">
                <a:solidFill>
                  <a:srgbClr val="595959"/>
                </a:solidFill>
              </a:defRPr>
            </a:pPr>
            <a:r>
              <a:rPr dirty="0">
                <a:solidFill>
                  <a:srgbClr val="7F7F7F"/>
                </a:solidFill>
              </a:rPr>
              <a:t>If B is in the KB, then the answer is “true”</a:t>
            </a:r>
          </a:p>
          <a:p>
            <a:pPr marL="342900" indent="-342900">
              <a:spcBef>
                <a:spcPts val="2000"/>
              </a:spcBef>
              <a:buClr>
                <a:schemeClr val="accent1"/>
              </a:buClr>
              <a:buSzPct val="90000"/>
              <a:buFont typeface="Wingdings"/>
              <a:buChar char="◆"/>
              <a:defRPr sz="2000">
                <a:solidFill>
                  <a:srgbClr val="595959"/>
                </a:solidFill>
              </a:defRPr>
            </a:pPr>
            <a:r>
              <a:rPr dirty="0">
                <a:solidFill>
                  <a:srgbClr val="7F7F7F"/>
                </a:solidFill>
              </a:rPr>
              <a:t>If  not B is in the KB, </a:t>
            </a:r>
            <a:r>
              <a:rPr dirty="0" smtClean="0">
                <a:solidFill>
                  <a:srgbClr val="7F7F7F"/>
                </a:solidFill>
              </a:rPr>
              <a:t>then </a:t>
            </a:r>
            <a:r>
              <a:rPr dirty="0">
                <a:solidFill>
                  <a:srgbClr val="7F7F7F"/>
                </a:solidFill>
              </a:rPr>
              <a:t>the answer is “false</a:t>
            </a:r>
            <a:r>
              <a:rPr dirty="0" smtClean="0">
                <a:solidFill>
                  <a:srgbClr val="7F7F7F"/>
                </a:solidFill>
              </a:rPr>
              <a:t>”</a:t>
            </a:r>
            <a:endParaRPr lang="en-US" dirty="0" smtClean="0">
              <a:solidFill>
                <a:srgbClr val="7F7F7F"/>
              </a:solidFill>
            </a:endParaRPr>
          </a:p>
          <a:p>
            <a:pPr marL="342900" indent="-342900">
              <a:spcBef>
                <a:spcPts val="2000"/>
              </a:spcBef>
              <a:buClr>
                <a:schemeClr val="accent1"/>
              </a:buClr>
              <a:buSzPct val="90000"/>
              <a:buFont typeface="Wingdings"/>
              <a:buChar char="◆"/>
              <a:defRPr sz="2000">
                <a:solidFill>
                  <a:srgbClr val="595959"/>
                </a:solidFill>
              </a:defRPr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nothing is known about B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then the answer is “false”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56" name="Shape 856"/>
          <p:cNvSpPr/>
          <p:nvPr/>
        </p:nvSpPr>
        <p:spPr>
          <a:xfrm>
            <a:off x="1447800" y="1676400"/>
            <a:ext cx="3099549" cy="1329690"/>
          </a:xfrm>
          <a:prstGeom prst="rect">
            <a:avLst/>
          </a:prstGeom>
          <a:solidFill>
            <a:srgbClr val="EFFFC1"/>
          </a:solidFill>
          <a:ln>
            <a:solidFill>
              <a:srgbClr val="74A51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defTabSz="905255">
              <a:lnSpc>
                <a:spcPct val="70000"/>
              </a:lnSpc>
              <a:spcBef>
                <a:spcPts val="300"/>
              </a:spcBef>
              <a:defRPr sz="1386">
                <a:solidFill>
                  <a:srgbClr val="0080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Paul member TheBeatles ;</a:t>
            </a:r>
            <a:endParaRPr>
              <a:solidFill>
                <a:srgbClr val="595959"/>
              </a:solidFill>
            </a:endParaRPr>
          </a:p>
          <a:p>
            <a:pPr defTabSz="905255">
              <a:lnSpc>
                <a:spcPct val="70000"/>
              </a:lnSpc>
              <a:spcBef>
                <a:spcPts val="300"/>
              </a:spcBef>
              <a:defRPr sz="1386">
                <a:solidFill>
                  <a:srgbClr val="0080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John member TheBeatles ;</a:t>
            </a:r>
            <a:endParaRPr>
              <a:solidFill>
                <a:srgbClr val="595959"/>
              </a:solidFill>
            </a:endParaRPr>
          </a:p>
          <a:p>
            <a:pPr defTabSz="905255">
              <a:lnSpc>
                <a:spcPct val="70000"/>
              </a:lnSpc>
              <a:spcBef>
                <a:spcPts val="300"/>
              </a:spcBef>
              <a:defRPr sz="1386">
                <a:solidFill>
                  <a:srgbClr val="0080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Ringo member TheBeatles ;</a:t>
            </a:r>
            <a:endParaRPr>
              <a:solidFill>
                <a:srgbClr val="595959"/>
              </a:solidFill>
            </a:endParaRPr>
          </a:p>
          <a:p>
            <a:pPr defTabSz="905255">
              <a:lnSpc>
                <a:spcPct val="70000"/>
              </a:lnSpc>
              <a:spcBef>
                <a:spcPts val="300"/>
              </a:spcBef>
              <a:defRPr sz="1386">
                <a:solidFill>
                  <a:srgbClr val="0080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George member TheBeatles ;</a:t>
            </a:r>
            <a:endParaRPr>
              <a:solidFill>
                <a:srgbClr val="595959"/>
              </a:solidFill>
            </a:endParaRPr>
          </a:p>
          <a:p>
            <a:pPr defTabSz="905255">
              <a:lnSpc>
                <a:spcPct val="70000"/>
              </a:lnSpc>
              <a:spcBef>
                <a:spcPts val="300"/>
              </a:spcBef>
              <a:defRPr sz="1386">
                <a:solidFill>
                  <a:srgbClr val="0080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Yoko groupie TheBeatles ;</a:t>
            </a:r>
            <a:endParaRPr>
              <a:solidFill>
                <a:srgbClr val="595959"/>
              </a:solidFill>
            </a:endParaRPr>
          </a:p>
        </p:txBody>
      </p:sp>
      <p:sp>
        <p:nvSpPr>
          <p:cNvPr id="857" name="Shape 857"/>
          <p:cNvSpPr/>
          <p:nvPr/>
        </p:nvSpPr>
        <p:spPr>
          <a:xfrm>
            <a:off x="4699748" y="1485900"/>
            <a:ext cx="3148852" cy="1482912"/>
          </a:xfrm>
          <a:prstGeom prst="rect">
            <a:avLst/>
          </a:prstGeom>
          <a:solidFill>
            <a:srgbClr val="EFFFC1"/>
          </a:solidFill>
          <a:ln>
            <a:solidFill>
              <a:srgbClr val="74A51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>
              <a:lnSpc>
                <a:spcPct val="63000"/>
              </a:lnSpc>
              <a:spcBef>
                <a:spcPts val="400"/>
              </a:spcBef>
              <a:defRPr sz="1200">
                <a:solidFill>
                  <a:srgbClr val="0080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Paul member TheBeatles ;</a:t>
            </a:r>
            <a:endParaRPr sz="1600">
              <a:solidFill>
                <a:srgbClr val="595959"/>
              </a:solidFill>
            </a:endParaRPr>
          </a:p>
          <a:p>
            <a:pPr>
              <a:lnSpc>
                <a:spcPct val="63000"/>
              </a:lnSpc>
              <a:spcBef>
                <a:spcPts val="400"/>
              </a:spcBef>
              <a:defRPr sz="1200">
                <a:solidFill>
                  <a:srgbClr val="0080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John member TheBeatles ;</a:t>
            </a:r>
            <a:endParaRPr sz="1600">
              <a:solidFill>
                <a:srgbClr val="595959"/>
              </a:solidFill>
            </a:endParaRPr>
          </a:p>
          <a:p>
            <a:pPr>
              <a:lnSpc>
                <a:spcPct val="63000"/>
              </a:lnSpc>
              <a:spcBef>
                <a:spcPts val="400"/>
              </a:spcBef>
              <a:defRPr sz="1200">
                <a:solidFill>
                  <a:srgbClr val="0080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Ringo member TheBeatles ;</a:t>
            </a:r>
            <a:endParaRPr sz="1600">
              <a:solidFill>
                <a:srgbClr val="595959"/>
              </a:solidFill>
            </a:endParaRPr>
          </a:p>
          <a:p>
            <a:pPr>
              <a:lnSpc>
                <a:spcPct val="63000"/>
              </a:lnSpc>
              <a:spcBef>
                <a:spcPts val="400"/>
              </a:spcBef>
              <a:defRPr sz="1200">
                <a:solidFill>
                  <a:srgbClr val="0080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George member TheBeatles ;</a:t>
            </a:r>
            <a:endParaRPr sz="1600">
              <a:solidFill>
                <a:srgbClr val="595959"/>
              </a:solidFill>
            </a:endParaRPr>
          </a:p>
          <a:p>
            <a:pPr>
              <a:lnSpc>
                <a:spcPct val="63000"/>
              </a:lnSpc>
              <a:spcBef>
                <a:spcPts val="400"/>
              </a:spcBef>
              <a:defRPr sz="1200">
                <a:solidFill>
                  <a:srgbClr val="0080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Yoko groupie TheBeatles ;</a:t>
            </a:r>
            <a:endParaRPr sz="1600">
              <a:solidFill>
                <a:srgbClr val="595959"/>
              </a:solidFill>
            </a:endParaRPr>
          </a:p>
          <a:p>
            <a:pPr>
              <a:lnSpc>
                <a:spcPct val="63000"/>
              </a:lnSpc>
              <a:spcBef>
                <a:spcPts val="400"/>
              </a:spcBef>
              <a:defRPr sz="1400">
                <a:solidFill>
                  <a:srgbClr val="008000"/>
                </a:solidFill>
                <a:latin typeface="Courier"/>
                <a:ea typeface="Courier"/>
                <a:cs typeface="Courier"/>
                <a:sym typeface="Courier"/>
              </a:defRPr>
            </a:pPr>
            <a:endParaRPr sz="1600">
              <a:solidFill>
                <a:srgbClr val="595959"/>
              </a:solidFill>
            </a:endParaRPr>
          </a:p>
          <a:p>
            <a:pPr>
              <a:lnSpc>
                <a:spcPct val="63000"/>
              </a:lnSpc>
              <a:spcBef>
                <a:spcPts val="400"/>
              </a:spcBef>
              <a:defRPr sz="1200">
                <a:solidFill>
                  <a:srgbClr val="0080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Is this true:</a:t>
            </a:r>
            <a:endParaRPr sz="1600">
              <a:solidFill>
                <a:srgbClr val="595959"/>
              </a:solidFill>
            </a:endParaRPr>
          </a:p>
          <a:p>
            <a:pPr>
              <a:lnSpc>
                <a:spcPct val="63000"/>
              </a:lnSpc>
              <a:spcBef>
                <a:spcPts val="400"/>
              </a:spcBef>
              <a:defRPr sz="1200">
                <a:solidFill>
                  <a:srgbClr val="0080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  Obama groupie TheBeatles</a:t>
            </a:r>
          </a:p>
        </p:txBody>
      </p:sp>
      <p:sp>
        <p:nvSpPr>
          <p:cNvPr id="858" name="Shape 858"/>
          <p:cNvSpPr/>
          <p:nvPr/>
        </p:nvSpPr>
        <p:spPr>
          <a:xfrm>
            <a:off x="6022464" y="6415776"/>
            <a:ext cx="849324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 b="1">
                <a:solidFill>
                  <a:srgbClr val="0000FF"/>
                </a:solidFill>
              </a:defRPr>
            </a:lvl1pPr>
          </a:lstStyle>
          <a:p>
            <a:r>
              <a:t>OWL</a:t>
            </a:r>
          </a:p>
        </p:txBody>
      </p:sp>
      <p:sp>
        <p:nvSpPr>
          <p:cNvPr id="859" name="Shape 859"/>
          <p:cNvSpPr/>
          <p:nvPr/>
        </p:nvSpPr>
        <p:spPr>
          <a:xfrm>
            <a:off x="1752600" y="6415616"/>
            <a:ext cx="1424990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 b="1">
                <a:solidFill>
                  <a:srgbClr val="0000FF"/>
                </a:solidFill>
              </a:defRPr>
            </a:lvl1pPr>
          </a:lstStyle>
          <a:p>
            <a:r>
              <a:t>Databases</a:t>
            </a:r>
          </a:p>
        </p:txBody>
      </p:sp>
    </p:spTree>
    <p:extLst>
      <p:ext uri="{BB962C8B-B14F-4D97-AF65-F5344CB8AC3E}">
        <p14:creationId xmlns:p14="http://schemas.microsoft.com/office/powerpoint/2010/main" val="2016033431"/>
      </p:ext>
    </p:extLst>
  </p:cSld>
  <p:clrMapOvr>
    <a:masterClrMapping/>
  </p:clrMapOvr>
  <p:transition spd="slow"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Shape 86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OWL: Logic Rules</a:t>
            </a:r>
          </a:p>
        </p:txBody>
      </p:sp>
      <p:sp>
        <p:nvSpPr>
          <p:cNvPr id="863" name="Shape 863"/>
          <p:cNvSpPr>
            <a:spLocks noGrp="1"/>
          </p:cNvSpPr>
          <p:nvPr>
            <p:ph type="body" idx="1"/>
          </p:nvPr>
        </p:nvSpPr>
        <p:spPr>
          <a:xfrm>
            <a:off x="739774" y="2286000"/>
            <a:ext cx="7662866" cy="3505200"/>
          </a:xfrm>
          <a:prstGeom prst="rect">
            <a:avLst/>
          </a:prstGeom>
        </p:spPr>
        <p:txBody>
          <a:bodyPr/>
          <a:lstStyle/>
          <a:p>
            <a:pPr marL="457200" indent="-457200">
              <a:buFontTx/>
              <a:buAutoNum type="arabicPeriod"/>
              <a:defRPr sz="2400"/>
            </a:pPr>
            <a:r>
              <a:t>Inheritance, multiple inheritance</a:t>
            </a:r>
          </a:p>
          <a:p>
            <a:pPr marL="457200" indent="-457200">
              <a:buFontTx/>
              <a:buAutoNum type="arabicPeriod"/>
              <a:defRPr sz="2400"/>
            </a:pPr>
            <a:r>
              <a:t>Classification, given class definitions</a:t>
            </a:r>
          </a:p>
          <a:p>
            <a:pPr marL="457200" indent="-457200">
              <a:buFontTx/>
              <a:buAutoNum type="arabicPeriod"/>
              <a:defRPr sz="2400"/>
            </a:pPr>
            <a:r>
              <a:t>Recognition of instances, given class definitions and instance properties</a:t>
            </a:r>
          </a:p>
          <a:p>
            <a:pPr marL="457200" indent="-457200">
              <a:buFontTx/>
              <a:buAutoNum type="arabicPeriod"/>
              <a:defRPr sz="2400"/>
            </a:pPr>
            <a:r>
              <a:t>Assume whatever is needed to make things consistent</a:t>
            </a:r>
          </a:p>
          <a:p>
            <a:pPr marL="457200" indent="-457200">
              <a:buFontTx/>
              <a:buAutoNum type="arabicPeriod"/>
              <a:defRPr sz="2400"/>
            </a:pPr>
            <a:r>
              <a:t>Open-world assumption</a:t>
            </a:r>
          </a:p>
        </p:txBody>
      </p:sp>
      <p:sp>
        <p:nvSpPr>
          <p:cNvPr id="864" name="Shape 864"/>
          <p:cNvSpPr>
            <a:spLocks noGrp="1"/>
          </p:cNvSpPr>
          <p:nvPr>
            <p:ph type="sldNum" sz="quarter" idx="4294967295"/>
          </p:nvPr>
        </p:nvSpPr>
        <p:spPr>
          <a:xfrm>
            <a:off x="8811081" y="6558609"/>
            <a:ext cx="231141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6892451"/>
      </p:ext>
    </p:extLst>
  </p:cSld>
  <p:clrMapOvr>
    <a:masterClrMapping/>
  </p:clrMapOvr>
  <p:transition spd="slow"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Shape 866"/>
          <p:cNvSpPr>
            <a:spLocks noGrp="1"/>
          </p:cNvSpPr>
          <p:nvPr>
            <p:ph type="title"/>
          </p:nvPr>
        </p:nvSpPr>
        <p:spPr>
          <a:xfrm>
            <a:off x="457200" y="901700"/>
            <a:ext cx="6400800" cy="2697070"/>
          </a:xfrm>
          <a:prstGeom prst="rect">
            <a:avLst/>
          </a:prstGeom>
        </p:spPr>
        <p:txBody>
          <a:bodyPr/>
          <a:lstStyle/>
          <a:p>
            <a:r>
              <a:rPr dirty="0" smtClean="0"/>
              <a:t>OWL</a:t>
            </a:r>
            <a:r>
              <a:rPr lang="en-US" dirty="0" smtClean="0"/>
              <a:t>:</a:t>
            </a:r>
            <a:r>
              <a:rPr dirty="0" smtClean="0"/>
              <a:t> </a:t>
            </a:r>
            <a:r>
              <a:rPr dirty="0"/>
              <a:t/>
            </a:r>
            <a:br>
              <a:rPr dirty="0"/>
            </a:br>
            <a:r>
              <a:rPr dirty="0"/>
              <a:t>Reasoning Algorithm</a:t>
            </a:r>
          </a:p>
        </p:txBody>
      </p:sp>
      <p:sp>
        <p:nvSpPr>
          <p:cNvPr id="867" name="Shape 8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2453353"/>
      </p:ext>
    </p:extLst>
  </p:cSld>
  <p:clrMapOvr>
    <a:masterClrMapping/>
  </p:clrMapOvr>
  <p:transition spd="slow"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Shape 86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OWL Reasoning Algorithm</a:t>
            </a:r>
          </a:p>
        </p:txBody>
      </p:sp>
      <p:sp>
        <p:nvSpPr>
          <p:cNvPr id="870" name="Shape 870"/>
          <p:cNvSpPr>
            <a:spLocks noGrp="1"/>
          </p:cNvSpPr>
          <p:nvPr>
            <p:ph type="body" sz="half" idx="1"/>
          </p:nvPr>
        </p:nvSpPr>
        <p:spPr>
          <a:xfrm>
            <a:off x="739774" y="2770094"/>
            <a:ext cx="7662866" cy="3267170"/>
          </a:xfrm>
          <a:prstGeom prst="rect">
            <a:avLst/>
          </a:prstGeom>
        </p:spPr>
        <p:txBody>
          <a:bodyPr/>
          <a:lstStyle/>
          <a:p>
            <a:pPr>
              <a:defRPr sz="2800"/>
            </a:pPr>
            <a:r>
              <a:rPr dirty="0"/>
              <a:t>Very complicated, we will not cover it</a:t>
            </a:r>
          </a:p>
          <a:p>
            <a:pPr>
              <a:defRPr sz="2800"/>
            </a:pPr>
            <a:r>
              <a:rPr dirty="0"/>
              <a:t>The more advanced constructs in the language, the more complicated the algorithm is</a:t>
            </a:r>
          </a:p>
          <a:p>
            <a:pPr marL="685800" lvl="1" indent="-336550">
              <a:spcBef>
                <a:spcPts val="600"/>
              </a:spcBef>
              <a:buClr>
                <a:srgbClr val="D0FF44"/>
              </a:buClr>
              <a:defRPr sz="2800"/>
            </a:pPr>
            <a:r>
              <a:rPr dirty="0"/>
              <a:t>Higher computational complexity as well</a:t>
            </a:r>
            <a:endParaRPr sz="2000" dirty="0"/>
          </a:p>
          <a:p>
            <a:pPr>
              <a:defRPr sz="2800"/>
            </a:pPr>
            <a:r>
              <a:rPr dirty="0"/>
              <a:t>OWL has several versions of the language with different tradeoffs in expressivity/complexity</a:t>
            </a:r>
          </a:p>
        </p:txBody>
      </p:sp>
      <p:sp>
        <p:nvSpPr>
          <p:cNvPr id="871" name="Shape 871"/>
          <p:cNvSpPr>
            <a:spLocks noGrp="1"/>
          </p:cNvSpPr>
          <p:nvPr>
            <p:ph type="sldNum" sz="quarter" idx="4294967295"/>
          </p:nvPr>
        </p:nvSpPr>
        <p:spPr>
          <a:xfrm>
            <a:off x="8811081" y="6558609"/>
            <a:ext cx="231141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963733"/>
      </p:ext>
    </p:extLst>
  </p:cSld>
  <p:clrMapOvr>
    <a:masterClrMapping/>
  </p:clrMapOvr>
  <p:transition spd="slow"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Shape 873"/>
          <p:cNvSpPr>
            <a:spLocks noGrp="1"/>
          </p:cNvSpPr>
          <p:nvPr>
            <p:ph type="title"/>
          </p:nvPr>
        </p:nvSpPr>
        <p:spPr>
          <a:xfrm>
            <a:off x="457200" y="901700"/>
            <a:ext cx="6400800" cy="2697070"/>
          </a:xfrm>
          <a:prstGeom prst="rect">
            <a:avLst/>
          </a:prstGeom>
        </p:spPr>
        <p:txBody>
          <a:bodyPr/>
          <a:lstStyle/>
          <a:p>
            <a:r>
              <a:t>Dialects of OWL</a:t>
            </a:r>
          </a:p>
        </p:txBody>
      </p:sp>
      <p:sp>
        <p:nvSpPr>
          <p:cNvPr id="874" name="Shape 87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776245"/>
      </p:ext>
    </p:extLst>
  </p:cSld>
  <p:clrMapOvr>
    <a:masterClrMapping/>
  </p:clrMapOvr>
  <p:transition spd="slow"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Shape 876"/>
          <p:cNvSpPr>
            <a:spLocks noGrp="1"/>
          </p:cNvSpPr>
          <p:nvPr>
            <p:ph type="title"/>
          </p:nvPr>
        </p:nvSpPr>
        <p:spPr>
          <a:xfrm>
            <a:off x="88900" y="103840"/>
            <a:ext cx="9004300" cy="1143001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t>The Three Original Dialects of OWL</a:t>
            </a:r>
          </a:p>
        </p:txBody>
      </p:sp>
      <p:sp>
        <p:nvSpPr>
          <p:cNvPr id="877" name="Shape 877"/>
          <p:cNvSpPr>
            <a:spLocks noGrp="1"/>
          </p:cNvSpPr>
          <p:nvPr>
            <p:ph type="body" idx="1"/>
          </p:nvPr>
        </p:nvSpPr>
        <p:spPr>
          <a:xfrm>
            <a:off x="0" y="1409700"/>
            <a:ext cx="9144000" cy="5270500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pPr marL="448055" indent="-448055" defTabSz="896111">
              <a:spcBef>
                <a:spcPts val="1900"/>
              </a:spcBef>
              <a:buFontTx/>
              <a:buAutoNum type="arabicPeriod"/>
              <a:defRPr sz="2352"/>
            </a:pPr>
            <a:r>
              <a:rPr dirty="0"/>
              <a:t>OWL DL</a:t>
            </a:r>
          </a:p>
          <a:p>
            <a:pPr marL="672084" lvl="1" indent="-329819" defTabSz="896111">
              <a:spcBef>
                <a:spcPts val="500"/>
              </a:spcBef>
              <a:buClr>
                <a:srgbClr val="D0FF44"/>
              </a:buClr>
              <a:defRPr sz="2352"/>
            </a:pPr>
            <a:r>
              <a:rPr dirty="0"/>
              <a:t>Expressivity of description logics: </a:t>
            </a:r>
            <a:r>
              <a:rPr dirty="0" err="1"/>
              <a:t>boolean</a:t>
            </a:r>
            <a:r>
              <a:rPr dirty="0"/>
              <a:t> combinations of class restrictions, </a:t>
            </a:r>
            <a:r>
              <a:rPr dirty="0" err="1"/>
              <a:t>disjointness</a:t>
            </a:r>
            <a:r>
              <a:rPr dirty="0"/>
              <a:t>, union, intersection</a:t>
            </a:r>
            <a:endParaRPr sz="1960" dirty="0"/>
          </a:p>
          <a:p>
            <a:pPr marL="672084" lvl="1" indent="-329819" defTabSz="896111">
              <a:spcBef>
                <a:spcPts val="500"/>
              </a:spcBef>
              <a:buClr>
                <a:srgbClr val="D0FF44"/>
              </a:buClr>
              <a:defRPr sz="2352"/>
            </a:pPr>
            <a:r>
              <a:rPr dirty="0"/>
              <a:t>Decidable (it will give an answer)</a:t>
            </a:r>
            <a:endParaRPr sz="1960" dirty="0"/>
          </a:p>
          <a:p>
            <a:pPr marL="448055" indent="-448055" defTabSz="896111">
              <a:spcBef>
                <a:spcPts val="1900"/>
              </a:spcBef>
              <a:buFontTx/>
              <a:buAutoNum type="arabicPeriod"/>
              <a:defRPr sz="2352"/>
            </a:pPr>
            <a:r>
              <a:rPr dirty="0"/>
              <a:t>OWL Lite</a:t>
            </a:r>
          </a:p>
          <a:p>
            <a:pPr marL="672084" lvl="1" indent="-329819" defTabSz="896111">
              <a:spcBef>
                <a:spcPts val="500"/>
              </a:spcBef>
              <a:buClr>
                <a:srgbClr val="D0FF44"/>
              </a:buClr>
              <a:defRPr sz="2352"/>
            </a:pPr>
            <a:r>
              <a:rPr dirty="0"/>
              <a:t>A subset of OWL DL: class hierarchy, a few constraints (</a:t>
            </a:r>
            <a:r>
              <a:rPr dirty="0" err="1"/>
              <a:t>atLeast</a:t>
            </a:r>
            <a:r>
              <a:rPr dirty="0"/>
              <a:t>, </a:t>
            </a:r>
            <a:r>
              <a:rPr dirty="0" err="1"/>
              <a:t>atMost</a:t>
            </a:r>
            <a:r>
              <a:rPr dirty="0"/>
              <a:t>, exactly 1 or 0)</a:t>
            </a:r>
            <a:endParaRPr sz="1960" dirty="0"/>
          </a:p>
          <a:p>
            <a:pPr marL="448055" indent="-448055" defTabSz="896111">
              <a:spcBef>
                <a:spcPts val="1900"/>
              </a:spcBef>
              <a:buFontTx/>
              <a:buAutoNum type="arabicPeriod"/>
              <a:defRPr sz="2352"/>
            </a:pPr>
            <a:r>
              <a:rPr dirty="0"/>
              <a:t>OWL Full</a:t>
            </a:r>
          </a:p>
          <a:p>
            <a:pPr marL="672084" lvl="1" indent="-329819" defTabSz="896111">
              <a:spcBef>
                <a:spcPts val="500"/>
              </a:spcBef>
              <a:buClr>
                <a:srgbClr val="D0FF44"/>
              </a:buClr>
              <a:defRPr sz="2352"/>
            </a:pPr>
            <a:r>
              <a:rPr dirty="0"/>
              <a:t>Most expressive: classes can be instances, arbitrary cardinality</a:t>
            </a:r>
            <a:endParaRPr sz="1960" dirty="0"/>
          </a:p>
          <a:p>
            <a:pPr marL="672084" lvl="1" indent="-329819" defTabSz="896111">
              <a:spcBef>
                <a:spcPts val="500"/>
              </a:spcBef>
              <a:buClr>
                <a:srgbClr val="D0FF44"/>
              </a:buClr>
              <a:defRPr sz="2352"/>
            </a:pPr>
            <a:r>
              <a:rPr dirty="0"/>
              <a:t>Undecidable</a:t>
            </a:r>
          </a:p>
          <a:p>
            <a:pPr marL="504063" indent="-504063" defTabSz="896111">
              <a:spcBef>
                <a:spcPts val="1900"/>
              </a:spcBef>
              <a:buFontTx/>
              <a:buAutoNum type="arabicPeriod"/>
              <a:defRPr sz="2548"/>
            </a:pPr>
            <a:r>
              <a:rPr dirty="0"/>
              <a:t>Other dialects: OWL EL, OWL QL, OWL RL</a:t>
            </a:r>
          </a:p>
        </p:txBody>
      </p:sp>
      <p:sp>
        <p:nvSpPr>
          <p:cNvPr id="878" name="Shape 878"/>
          <p:cNvSpPr>
            <a:spLocks noGrp="1"/>
          </p:cNvSpPr>
          <p:nvPr>
            <p:ph type="sldNum" sz="quarter" idx="4294967295"/>
          </p:nvPr>
        </p:nvSpPr>
        <p:spPr>
          <a:xfrm>
            <a:off x="8779331" y="6558609"/>
            <a:ext cx="294641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2140863"/>
      </p:ext>
    </p:extLst>
  </p:cSld>
  <p:clrMapOvr>
    <a:masterClrMapping/>
  </p:clrMapOvr>
  <p:transition spd="slow"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901700"/>
            <a:ext cx="6400800" cy="2697069"/>
          </a:xfrm>
        </p:spPr>
        <p:txBody>
          <a:bodyPr/>
          <a:lstStyle/>
          <a:p>
            <a:r>
              <a:rPr lang="en-US" dirty="0" smtClean="0"/>
              <a:t>Class Exercise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0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24196"/>
            <a:ext cx="9144000" cy="1427234"/>
          </a:xfrm>
        </p:spPr>
        <p:txBody>
          <a:bodyPr/>
          <a:lstStyle/>
          <a:p>
            <a:r>
              <a:rPr lang="en-US" dirty="0" smtClean="0"/>
              <a:t>Running Example:</a:t>
            </a:r>
            <a:br>
              <a:rPr lang="en-US" dirty="0" smtClean="0"/>
            </a:br>
            <a:r>
              <a:rPr lang="en-US" dirty="0" smtClean="0"/>
              <a:t>Describing Pizzas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36689" y="2068286"/>
            <a:ext cx="3468473" cy="4608285"/>
          </a:xfrm>
          <a:solidFill>
            <a:srgbClr val="DEFBF5"/>
          </a:solidFill>
          <a:ln>
            <a:solidFill>
              <a:srgbClr val="004080"/>
            </a:solidFill>
          </a:ln>
        </p:spPr>
        <p:txBody>
          <a:bodyPr>
            <a:normAutofit/>
          </a:bodyPr>
          <a:lstStyle/>
          <a:p>
            <a:pPr>
              <a:buClr>
                <a:srgbClr val="004080"/>
              </a:buClr>
            </a:pPr>
            <a:r>
              <a:rPr lang="en-US" dirty="0" smtClean="0"/>
              <a:t>Crust</a:t>
            </a:r>
          </a:p>
          <a:p>
            <a:pPr lvl="1">
              <a:buClr>
                <a:srgbClr val="004080"/>
              </a:buClr>
            </a:pPr>
            <a:r>
              <a:rPr lang="en-US" dirty="0"/>
              <a:t>t</a:t>
            </a:r>
            <a:r>
              <a:rPr lang="en-US" dirty="0" smtClean="0"/>
              <a:t>hickness</a:t>
            </a:r>
          </a:p>
          <a:p>
            <a:pPr lvl="1">
              <a:buClr>
                <a:srgbClr val="004080"/>
              </a:buClr>
            </a:pPr>
            <a:r>
              <a:rPr lang="en-US" dirty="0"/>
              <a:t>w</a:t>
            </a:r>
            <a:r>
              <a:rPr lang="en-US" dirty="0" smtClean="0"/>
              <a:t>heat </a:t>
            </a:r>
            <a:r>
              <a:rPr lang="en-US" dirty="0" err="1" smtClean="0"/>
              <a:t>vs</a:t>
            </a:r>
            <a:r>
              <a:rPr lang="en-US" dirty="0" smtClean="0"/>
              <a:t> gluten-free</a:t>
            </a:r>
          </a:p>
          <a:p>
            <a:pPr>
              <a:buClr>
                <a:srgbClr val="004080"/>
              </a:buClr>
            </a:pPr>
            <a:r>
              <a:rPr lang="en-US" dirty="0" smtClean="0"/>
              <a:t>Toppings</a:t>
            </a:r>
          </a:p>
          <a:p>
            <a:pPr lvl="1">
              <a:buClr>
                <a:srgbClr val="004080"/>
              </a:buClr>
            </a:pPr>
            <a:r>
              <a:rPr lang="en-US" dirty="0" smtClean="0"/>
              <a:t>meats, veggies,…</a:t>
            </a:r>
          </a:p>
          <a:p>
            <a:pPr>
              <a:buClr>
                <a:srgbClr val="004080"/>
              </a:buClr>
            </a:pPr>
            <a:r>
              <a:rPr lang="en-US" dirty="0" smtClean="0"/>
              <a:t>Cheeses</a:t>
            </a:r>
          </a:p>
          <a:p>
            <a:pPr lvl="1">
              <a:buClr>
                <a:srgbClr val="004080"/>
              </a:buClr>
            </a:pPr>
            <a:r>
              <a:rPr lang="en-US" dirty="0" smtClean="0"/>
              <a:t>mozzarella, parmesan,…</a:t>
            </a:r>
          </a:p>
          <a:p>
            <a:pPr>
              <a:buClr>
                <a:srgbClr val="004080"/>
              </a:buClr>
            </a:pPr>
            <a:r>
              <a:rPr lang="en-US" dirty="0" smtClean="0"/>
              <a:t>Classic pizzas</a:t>
            </a:r>
          </a:p>
          <a:p>
            <a:pPr lvl="1">
              <a:buClr>
                <a:srgbClr val="004080"/>
              </a:buClr>
            </a:pPr>
            <a:r>
              <a:rPr lang="en-US" dirty="0" err="1" smtClean="0"/>
              <a:t>Margherita</a:t>
            </a:r>
            <a:r>
              <a:rPr lang="en-US" dirty="0" smtClean="0"/>
              <a:t>, meat lovers,…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191000" y="2068286"/>
            <a:ext cx="4711095" cy="4608285"/>
          </a:xfrm>
          <a:solidFill>
            <a:srgbClr val="DEFBF5"/>
          </a:solidFill>
          <a:ln>
            <a:solidFill>
              <a:srgbClr val="004080"/>
            </a:solidFill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  <a:buClr>
                <a:srgbClr val="004080"/>
              </a:buClr>
            </a:pPr>
            <a:r>
              <a:rPr lang="en-US" dirty="0"/>
              <a:t>Classes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en-US" dirty="0" smtClean="0"/>
              <a:t>instances</a:t>
            </a:r>
            <a:endParaRPr lang="en-US" dirty="0"/>
          </a:p>
          <a:p>
            <a:pPr lvl="1">
              <a:lnSpc>
                <a:spcPct val="90000"/>
              </a:lnSpc>
              <a:buClr>
                <a:srgbClr val="004080"/>
              </a:buClr>
            </a:pPr>
            <a:r>
              <a:rPr lang="en-US" dirty="0"/>
              <a:t>Is “pepperoni” an </a:t>
            </a:r>
            <a:r>
              <a:rPr lang="en-US" dirty="0" smtClean="0"/>
              <a:t>instance?  </a:t>
            </a:r>
            <a:r>
              <a:rPr lang="en-US" dirty="0"/>
              <a:t>Or a class?</a:t>
            </a:r>
          </a:p>
          <a:p>
            <a:pPr>
              <a:lnSpc>
                <a:spcPct val="90000"/>
              </a:lnSpc>
              <a:buClr>
                <a:srgbClr val="004080"/>
              </a:buClr>
            </a:pPr>
            <a:r>
              <a:rPr lang="en-US" dirty="0"/>
              <a:t>Properties</a:t>
            </a:r>
          </a:p>
          <a:p>
            <a:pPr lvl="1">
              <a:lnSpc>
                <a:spcPct val="90000"/>
              </a:lnSpc>
              <a:buClr>
                <a:srgbClr val="004080"/>
              </a:buClr>
            </a:pPr>
            <a:r>
              <a:rPr lang="en-US" dirty="0"/>
              <a:t>A pizza has toppings, but is cheese a topping or a separate property?</a:t>
            </a:r>
          </a:p>
          <a:p>
            <a:pPr>
              <a:lnSpc>
                <a:spcPct val="90000"/>
              </a:lnSpc>
              <a:buClr>
                <a:srgbClr val="004080"/>
              </a:buClr>
            </a:pPr>
            <a:r>
              <a:rPr lang="en-US" dirty="0"/>
              <a:t>Class definitions</a:t>
            </a:r>
          </a:p>
          <a:p>
            <a:pPr lvl="1">
              <a:lnSpc>
                <a:spcPct val="90000"/>
              </a:lnSpc>
              <a:buClr>
                <a:srgbClr val="004080"/>
              </a:buClr>
            </a:pPr>
            <a:r>
              <a:rPr lang="en-US" dirty="0"/>
              <a:t>What makes a pizza a pizza?</a:t>
            </a:r>
          </a:p>
          <a:p>
            <a:pPr>
              <a:lnSpc>
                <a:spcPct val="90000"/>
              </a:lnSpc>
              <a:buClr>
                <a:srgbClr val="004080"/>
              </a:buClr>
            </a:pPr>
            <a:r>
              <a:rPr lang="en-US" dirty="0"/>
              <a:t>Multiple views</a:t>
            </a:r>
          </a:p>
          <a:p>
            <a:pPr lvl="1">
              <a:lnSpc>
                <a:spcPct val="90000"/>
              </a:lnSpc>
              <a:buClr>
                <a:srgbClr val="004080"/>
              </a:buClr>
            </a:pPr>
            <a:r>
              <a:rPr lang="en-US" dirty="0"/>
              <a:t>Topping food type (veggie, meat)</a:t>
            </a:r>
          </a:p>
          <a:p>
            <a:pPr lvl="1">
              <a:lnSpc>
                <a:spcPct val="90000"/>
              </a:lnSpc>
              <a:buClr>
                <a:srgbClr val="004080"/>
              </a:buClr>
            </a:pPr>
            <a:r>
              <a:rPr lang="en-US" dirty="0"/>
              <a:t>Topping spiciness</a:t>
            </a:r>
          </a:p>
          <a:p>
            <a:pPr>
              <a:lnSpc>
                <a:spcPct val="90000"/>
              </a:lnSpc>
              <a:buClr>
                <a:srgbClr val="004080"/>
              </a:buClr>
            </a:pPr>
            <a:r>
              <a:rPr lang="en-US" dirty="0"/>
              <a:t>Philosophical matters</a:t>
            </a:r>
          </a:p>
          <a:p>
            <a:pPr lvl="1">
              <a:lnSpc>
                <a:spcPct val="90000"/>
              </a:lnSpc>
              <a:buClr>
                <a:srgbClr val="004080"/>
              </a:buClr>
            </a:pPr>
            <a:r>
              <a:rPr lang="en-US" dirty="0"/>
              <a:t>Is a topping-less pizza a pizza?</a:t>
            </a:r>
          </a:p>
        </p:txBody>
      </p:sp>
    </p:spTree>
    <p:extLst>
      <p:ext uri="{BB962C8B-B14F-4D97-AF65-F5344CB8AC3E}">
        <p14:creationId xmlns:p14="http://schemas.microsoft.com/office/powerpoint/2010/main" val="7938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esis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3921</TotalTime>
  <Words>5195</Words>
  <Application>Microsoft Macintosh PowerPoint</Application>
  <PresentationFormat>On-screen Show (4:3)</PresentationFormat>
  <Paragraphs>1253</Paragraphs>
  <Slides>135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135</vt:i4>
      </vt:variant>
    </vt:vector>
  </HeadingPairs>
  <TitlesOfParts>
    <vt:vector size="146" baseType="lpstr">
      <vt:lpstr>Book Antiqua</vt:lpstr>
      <vt:lpstr>Calibri</vt:lpstr>
      <vt:lpstr>Calisto MT</vt:lpstr>
      <vt:lpstr>Century</vt:lpstr>
      <vt:lpstr>Courier</vt:lpstr>
      <vt:lpstr>Helvetica</vt:lpstr>
      <vt:lpstr>ＭＳ Ｐゴシック</vt:lpstr>
      <vt:lpstr>Wingdings</vt:lpstr>
      <vt:lpstr>ヒラギノ角ゴ Pro W3</vt:lpstr>
      <vt:lpstr>Arial</vt:lpstr>
      <vt:lpstr>Genesis</vt:lpstr>
      <vt:lpstr> </vt:lpstr>
      <vt:lpstr>Intended Audience</vt:lpstr>
      <vt:lpstr>These materials are released under a CC-BY License </vt:lpstr>
      <vt:lpstr>Acknowledgments</vt:lpstr>
      <vt:lpstr>Metadata Topics</vt:lpstr>
      <vt:lpstr> </vt:lpstr>
      <vt:lpstr>Semantic Metadata</vt:lpstr>
      <vt:lpstr>Metadata versus Data</vt:lpstr>
      <vt:lpstr>Data vs Metadata</vt:lpstr>
      <vt:lpstr>Metadata</vt:lpstr>
      <vt:lpstr>What is Metadata</vt:lpstr>
      <vt:lpstr>Types of Metadata</vt:lpstr>
      <vt:lpstr>Typical Metadata About Data Collection</vt:lpstr>
      <vt:lpstr>Typical Metadata about Data Processing</vt:lpstr>
      <vt:lpstr>Semantic Metadata</vt:lpstr>
      <vt:lpstr>Uses of Metadata</vt:lpstr>
      <vt:lpstr>Metadata Vocabulary</vt:lpstr>
      <vt:lpstr>A Well-Known Metadata Vocabulary:   The Dublin Core</vt:lpstr>
      <vt:lpstr>A Well-Known Provenance Vocabulary: PROV</vt:lpstr>
      <vt:lpstr>Metadata Standard</vt:lpstr>
      <vt:lpstr>Domain-Specific Metadata</vt:lpstr>
      <vt:lpstr>Domain-Independent Metadata</vt:lpstr>
      <vt:lpstr>A World of Metadata:  From General to Specific</vt:lpstr>
      <vt:lpstr>A World of Metadata: Interconnections</vt:lpstr>
      <vt:lpstr>Representing Metadata</vt:lpstr>
      <vt:lpstr>A Basic Introduction to Knowledge Representation</vt:lpstr>
      <vt:lpstr>Knowledge Representation</vt:lpstr>
      <vt:lpstr>Meta-Knowledge</vt:lpstr>
      <vt:lpstr>Descriptive Knowledge</vt:lpstr>
      <vt:lpstr>Knowledge Bases and Reasoning</vt:lpstr>
      <vt:lpstr>Knowledge Base</vt:lpstr>
      <vt:lpstr>Knowledge Systems</vt:lpstr>
      <vt:lpstr>Reasoning</vt:lpstr>
      <vt:lpstr>Knowledge Representation</vt:lpstr>
      <vt:lpstr>Knowledge Representation System</vt:lpstr>
      <vt:lpstr>Representing Descriptive Knowledge: Common Expressions Needed</vt:lpstr>
      <vt:lpstr>Frame Systems</vt:lpstr>
      <vt:lpstr>Frame Systems: Representation</vt:lpstr>
      <vt:lpstr>An Example Frame System: Formal Language (I)</vt:lpstr>
      <vt:lpstr>An Example Frame System: Formal Language (II)</vt:lpstr>
      <vt:lpstr>An Example Frame System: Logic Rules (I)</vt:lpstr>
      <vt:lpstr>An Example Frame System: Logic Rules (II)</vt:lpstr>
      <vt:lpstr>An Example Frame System: Logic Rules (III)</vt:lpstr>
      <vt:lpstr>An Example Frame System: Logic Rules (IV)</vt:lpstr>
      <vt:lpstr>An Example Frame System: Reasoning Algorithm</vt:lpstr>
      <vt:lpstr>Logic Systems: Summary</vt:lpstr>
      <vt:lpstr>Examples of Frame Systems</vt:lpstr>
      <vt:lpstr>A More Complex Frame System: More Logic Rules</vt:lpstr>
      <vt:lpstr>A More Expressive Frame System: An Extended Language</vt:lpstr>
      <vt:lpstr>A Simpler Frame System: Wikipedia’s Categories and Infoboxes</vt:lpstr>
      <vt:lpstr>A Simpler Frame System: The Google  Knowledge Graph</vt:lpstr>
      <vt:lpstr>Representing Metadata</vt:lpstr>
      <vt:lpstr>Representing Metadata</vt:lpstr>
      <vt:lpstr>Knowledge Representation System</vt:lpstr>
      <vt:lpstr>Challenges</vt:lpstr>
      <vt:lpstr>Semantic Metadata</vt:lpstr>
      <vt:lpstr> </vt:lpstr>
      <vt:lpstr>Ontologies</vt:lpstr>
      <vt:lpstr>Expressivity/Complexity  Tradeoffs</vt:lpstr>
      <vt:lpstr>Challenges of  Using Knowledge Systems</vt:lpstr>
      <vt:lpstr>Representing Descriptive Knowledge: Common Expressions Needed</vt:lpstr>
      <vt:lpstr>Ontologies</vt:lpstr>
      <vt:lpstr>OWL: The Web Ontology Language</vt:lpstr>
      <vt:lpstr>OWL Topics</vt:lpstr>
      <vt:lpstr>OWL: The Web Ontology Language</vt:lpstr>
      <vt:lpstr>OWL Classes</vt:lpstr>
      <vt:lpstr>Root Classes</vt:lpstr>
      <vt:lpstr>Parent/Sibling Classes</vt:lpstr>
      <vt:lpstr>Disjoint Classes</vt:lpstr>
      <vt:lpstr>Class Hierarchies</vt:lpstr>
      <vt:lpstr>Multiple Class Hierarchies (Multiple Parent Classes)</vt:lpstr>
      <vt:lpstr>Disjoint Classes (but only for some sibling classes)</vt:lpstr>
      <vt:lpstr>OWL Properties</vt:lpstr>
      <vt:lpstr>Instances</vt:lpstr>
      <vt:lpstr>Properties</vt:lpstr>
      <vt:lpstr>Datatypes</vt:lpstr>
      <vt:lpstr>Property Domains and Ranges</vt:lpstr>
      <vt:lpstr>Property Constraints (I)</vt:lpstr>
      <vt:lpstr>Property Constraints (II)</vt:lpstr>
      <vt:lpstr>Property Constraints (III)</vt:lpstr>
      <vt:lpstr>OWL:  Class Definitions</vt:lpstr>
      <vt:lpstr>Class Definitions</vt:lpstr>
      <vt:lpstr>Class Definitions</vt:lpstr>
      <vt:lpstr>Class Definitions</vt:lpstr>
      <vt:lpstr>Class Definitions (Cont’d)</vt:lpstr>
      <vt:lpstr>Class Unions</vt:lpstr>
      <vt:lpstr>Class Intersections</vt:lpstr>
      <vt:lpstr>Description Logics</vt:lpstr>
      <vt:lpstr>OWL: Logic Rules</vt:lpstr>
      <vt:lpstr>OWL: Logic Rules</vt:lpstr>
      <vt:lpstr>Determining Truth in a Knowledge Base</vt:lpstr>
      <vt:lpstr>Closed- and Open-World Reasoning</vt:lpstr>
      <vt:lpstr>OWL: Logic Rules</vt:lpstr>
      <vt:lpstr>OWL:  Reasoning Algorithm</vt:lpstr>
      <vt:lpstr>OWL Reasoning Algorithm</vt:lpstr>
      <vt:lpstr>Dialects of OWL</vt:lpstr>
      <vt:lpstr>The Three Original Dialects of OWL</vt:lpstr>
      <vt:lpstr>Class Exercise</vt:lpstr>
      <vt:lpstr>Running Example: Describing Pizzas</vt:lpstr>
      <vt:lpstr>Class  Exercise</vt:lpstr>
      <vt:lpstr>Take Aways from Exercise: Ontology Design</vt:lpstr>
      <vt:lpstr>Designing An Ontology</vt:lpstr>
      <vt:lpstr>Ontologies</vt:lpstr>
      <vt:lpstr> </vt:lpstr>
      <vt:lpstr>The Semantic Web</vt:lpstr>
      <vt:lpstr>Why Distributed Ontologies: Biomedical Knowledge on the Web</vt:lpstr>
      <vt:lpstr>In the Beginning (circa 1998)</vt:lpstr>
      <vt:lpstr>The Gene Ontology (GO) http://www.geneontology.org/ </vt:lpstr>
      <vt:lpstr>Concepts and the Relationships Among Them</vt:lpstr>
      <vt:lpstr>Sample GO Term http://geneontology.org/page/ontology-documentation </vt:lpstr>
      <vt:lpstr>PowerPoint Presentation</vt:lpstr>
      <vt:lpstr>PowerPoint Presentation</vt:lpstr>
      <vt:lpstr>Concepts and the Relationships Among Them</vt:lpstr>
      <vt:lpstr>Distributed Ontologies on the Web</vt:lpstr>
      <vt:lpstr>Ontologies On the Web: Friend of a Friend (FOAF)</vt:lpstr>
      <vt:lpstr>Linking Ontologies 1) Through URLs/URIs</vt:lpstr>
      <vt:lpstr>Linking Ontologies  2) Mapping Terms </vt:lpstr>
      <vt:lpstr>RDF</vt:lpstr>
      <vt:lpstr>RDF: The Resource Description Framework</vt:lpstr>
      <vt:lpstr>PowerPoint Presentation</vt:lpstr>
      <vt:lpstr>Giving Meanings to Hyperlinks on the Web</vt:lpstr>
      <vt:lpstr>Wikidata [Vrandecic et al @ WikiMedia Foundation 2012]</vt:lpstr>
      <vt:lpstr>Wikidata  [Vrandečić and Krötzsch, CACM 2014]</vt:lpstr>
      <vt:lpstr>Finding Ontologies on the Web</vt:lpstr>
      <vt:lpstr>Finding Ontologies on the Web: Semantic Search Engines http://watson.kmi.open.ac.uk/WatsonWUI/</vt:lpstr>
      <vt:lpstr>Popular Ontologies: schema.org</vt:lpstr>
      <vt:lpstr>Microdata</vt:lpstr>
      <vt:lpstr>Ontologies vs Taxonomies vs Vocabularies</vt:lpstr>
      <vt:lpstr>Linked Data:  Beliefs on the Web</vt:lpstr>
      <vt:lpstr>Connecting Data on the Web</vt:lpstr>
      <vt:lpstr>Interlinked Data and Ontologies on the Web</vt:lpstr>
      <vt:lpstr>LinkedEarth: A Project Using Linked Data</vt:lpstr>
      <vt:lpstr>Interlinked Data and Ontologies on the Web</vt:lpstr>
      <vt:lpstr>The Semantic Web</vt:lpstr>
      <vt:lpstr>Metadata Topics</vt:lpstr>
    </vt:vector>
  </TitlesOfParts>
  <Company/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Yolanda Gil</dc:creator>
  <cp:lastModifiedBy>Microsoft Office User</cp:lastModifiedBy>
  <cp:revision>141</cp:revision>
  <cp:lastPrinted>2016-03-22T17:55:38Z</cp:lastPrinted>
  <dcterms:created xsi:type="dcterms:W3CDTF">2015-06-10T16:51:26Z</dcterms:created>
  <dcterms:modified xsi:type="dcterms:W3CDTF">2017-07-19T07:15:44Z</dcterms:modified>
</cp:coreProperties>
</file>