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handoutMasterIdLst>
    <p:handoutMasterId r:id="rId103"/>
  </p:handoutMasterIdLst>
  <p:sldIdLst>
    <p:sldId id="402" r:id="rId2"/>
    <p:sldId id="403" r:id="rId3"/>
    <p:sldId id="404" r:id="rId4"/>
    <p:sldId id="405" r:id="rId5"/>
    <p:sldId id="462" r:id="rId6"/>
    <p:sldId id="390" r:id="rId7"/>
    <p:sldId id="397" r:id="rId8"/>
    <p:sldId id="347" r:id="rId9"/>
    <p:sldId id="328" r:id="rId10"/>
    <p:sldId id="306" r:id="rId11"/>
    <p:sldId id="364" r:id="rId12"/>
    <p:sldId id="329" r:id="rId13"/>
    <p:sldId id="401" r:id="rId14"/>
    <p:sldId id="372" r:id="rId15"/>
    <p:sldId id="373" r:id="rId16"/>
    <p:sldId id="391" r:id="rId17"/>
    <p:sldId id="365" r:id="rId18"/>
    <p:sldId id="374" r:id="rId19"/>
    <p:sldId id="379" r:id="rId20"/>
    <p:sldId id="376" r:id="rId21"/>
    <p:sldId id="389" r:id="rId22"/>
    <p:sldId id="377" r:id="rId23"/>
    <p:sldId id="378" r:id="rId24"/>
    <p:sldId id="353" r:id="rId25"/>
    <p:sldId id="352" r:id="rId26"/>
    <p:sldId id="392" r:id="rId27"/>
    <p:sldId id="375" r:id="rId28"/>
    <p:sldId id="342" r:id="rId29"/>
    <p:sldId id="343" r:id="rId30"/>
    <p:sldId id="344" r:id="rId31"/>
    <p:sldId id="334" r:id="rId32"/>
    <p:sldId id="335" r:id="rId33"/>
    <p:sldId id="336" r:id="rId34"/>
    <p:sldId id="315" r:id="rId35"/>
    <p:sldId id="393" r:id="rId36"/>
    <p:sldId id="395" r:id="rId37"/>
    <p:sldId id="398" r:id="rId38"/>
    <p:sldId id="381" r:id="rId39"/>
    <p:sldId id="382" r:id="rId40"/>
    <p:sldId id="384" r:id="rId41"/>
    <p:sldId id="385" r:id="rId42"/>
    <p:sldId id="386" r:id="rId43"/>
    <p:sldId id="394"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454" r:id="rId93"/>
    <p:sldId id="455" r:id="rId94"/>
    <p:sldId id="456" r:id="rId95"/>
    <p:sldId id="457" r:id="rId96"/>
    <p:sldId id="458" r:id="rId97"/>
    <p:sldId id="459" r:id="rId98"/>
    <p:sldId id="460" r:id="rId99"/>
    <p:sldId id="464" r:id="rId100"/>
    <p:sldId id="46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2EBFF"/>
    <a:srgbClr val="F2E98B"/>
    <a:srgbClr val="254D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p:scale>
          <a:sx n="100" d="100"/>
          <a:sy n="100" d="100"/>
        </p:scale>
        <p:origin x="1960"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DD531-3E4C-1D4D-B174-FB75AC4C0E71}" type="doc">
      <dgm:prSet loTypeId="urn:microsoft.com/office/officeart/2005/8/layout/chevron1" loCatId="" qsTypeId="urn:microsoft.com/office/officeart/2005/8/quickstyle/simple4" qsCatId="simple" csTypeId="urn:microsoft.com/office/officeart/2005/8/colors/colorful3" csCatId="colorful" phldr="1"/>
      <dgm:spPr/>
    </dgm:pt>
    <dgm:pt modelId="{D1B45B59-F0B8-4D4A-BA8D-A4452DD68DAD}">
      <dgm:prSet phldrT="[Text]" custT="1"/>
      <dgm:spPr/>
      <dgm:t>
        <a:bodyPr/>
        <a:lstStyle/>
        <a:p>
          <a:r>
            <a:rPr lang="en-US" sz="2000" b="1" dirty="0" smtClean="0">
              <a:solidFill>
                <a:schemeClr val="accent1">
                  <a:lumMod val="75000"/>
                </a:schemeClr>
              </a:solidFill>
            </a:rPr>
            <a:t>Divide into pieces</a:t>
          </a:r>
        </a:p>
      </dgm:t>
    </dgm:pt>
    <dgm:pt modelId="{27D91A43-BADD-AC44-A29C-CE09C5D973FA}" type="parTrans" cxnId="{1D38A891-E647-304E-83CE-5DB75D836A5D}">
      <dgm:prSet/>
      <dgm:spPr/>
      <dgm:t>
        <a:bodyPr/>
        <a:lstStyle/>
        <a:p>
          <a:endParaRPr lang="en-US" sz="1400" b="1"/>
        </a:p>
      </dgm:t>
    </dgm:pt>
    <dgm:pt modelId="{CC41F1C9-EAF7-8A48-B26E-A7F5DFF7D18A}" type="sibTrans" cxnId="{1D38A891-E647-304E-83CE-5DB75D836A5D}">
      <dgm:prSet/>
      <dgm:spPr/>
      <dgm:t>
        <a:bodyPr/>
        <a:lstStyle/>
        <a:p>
          <a:endParaRPr lang="en-US" sz="1400" b="1"/>
        </a:p>
      </dgm:t>
    </dgm:pt>
    <dgm:pt modelId="{77543181-67BD-2342-A830-1748D0AA12D1}">
      <dgm:prSet phldrT="[Text]" custT="1"/>
      <dgm:spPr/>
      <dgm:t>
        <a:bodyPr/>
        <a:lstStyle/>
        <a:p>
          <a:r>
            <a:rPr lang="en-US" sz="2000" b="1" dirty="0" smtClean="0">
              <a:solidFill>
                <a:srgbClr val="6F9500"/>
              </a:solidFill>
            </a:rPr>
            <a:t>Solve each piece separately</a:t>
          </a:r>
        </a:p>
      </dgm:t>
    </dgm:pt>
    <dgm:pt modelId="{79A5C44A-A985-984D-86D0-A9394129D857}" type="parTrans" cxnId="{C4A37158-8A22-B643-9202-547E434ED20C}">
      <dgm:prSet/>
      <dgm:spPr/>
      <dgm:t>
        <a:bodyPr/>
        <a:lstStyle/>
        <a:p>
          <a:endParaRPr lang="en-US" sz="1400" b="1"/>
        </a:p>
      </dgm:t>
    </dgm:pt>
    <dgm:pt modelId="{43948EBD-8604-934E-BEC9-B410CB1336BE}" type="sibTrans" cxnId="{C4A37158-8A22-B643-9202-547E434ED20C}">
      <dgm:prSet/>
      <dgm:spPr/>
      <dgm:t>
        <a:bodyPr/>
        <a:lstStyle/>
        <a:p>
          <a:endParaRPr lang="en-US" sz="1400" b="1"/>
        </a:p>
      </dgm:t>
    </dgm:pt>
    <dgm:pt modelId="{B83BD06E-8152-0B4F-975A-62B65AC50AA5}">
      <dgm:prSet phldrT="[Text]" custT="1"/>
      <dgm:spPr/>
      <dgm:t>
        <a:bodyPr/>
        <a:lstStyle/>
        <a:p>
          <a:r>
            <a:rPr lang="en-US" sz="2000" b="1" dirty="0" smtClean="0">
              <a:solidFill>
                <a:srgbClr val="6F9500"/>
              </a:solidFill>
            </a:rPr>
            <a:t>Combine the individual results</a:t>
          </a:r>
        </a:p>
      </dgm:t>
    </dgm:pt>
    <dgm:pt modelId="{E2B43A7E-A468-AF4F-8D30-39E06B3AAB37}" type="parTrans" cxnId="{28ED8129-B8BC-D74C-BFFD-7D480CB7348C}">
      <dgm:prSet/>
      <dgm:spPr/>
      <dgm:t>
        <a:bodyPr/>
        <a:lstStyle/>
        <a:p>
          <a:endParaRPr lang="en-US" sz="1400" b="1"/>
        </a:p>
      </dgm:t>
    </dgm:pt>
    <dgm:pt modelId="{EE5F467D-EF5C-6D4A-B031-A7704547738A}" type="sibTrans" cxnId="{28ED8129-B8BC-D74C-BFFD-7D480CB7348C}">
      <dgm:prSet/>
      <dgm:spPr/>
      <dgm:t>
        <a:bodyPr/>
        <a:lstStyle/>
        <a:p>
          <a:endParaRPr lang="en-US" sz="1400" b="1"/>
        </a:p>
      </dgm:t>
    </dgm:pt>
    <dgm:pt modelId="{23C640D5-7990-B845-84DA-602A2904C9BD}" type="pres">
      <dgm:prSet presAssocID="{E80DD531-3E4C-1D4D-B174-FB75AC4C0E71}" presName="Name0" presStyleCnt="0">
        <dgm:presLayoutVars>
          <dgm:dir/>
          <dgm:animLvl val="lvl"/>
          <dgm:resizeHandles val="exact"/>
        </dgm:presLayoutVars>
      </dgm:prSet>
      <dgm:spPr/>
    </dgm:pt>
    <dgm:pt modelId="{CD127EA1-9A7B-1B4B-AACB-3B58DFECB148}" type="pres">
      <dgm:prSet presAssocID="{D1B45B59-F0B8-4D4A-BA8D-A4452DD68DAD}" presName="parTxOnly" presStyleLbl="node1" presStyleIdx="0" presStyleCnt="3" custScaleY="143128">
        <dgm:presLayoutVars>
          <dgm:chMax val="0"/>
          <dgm:chPref val="0"/>
          <dgm:bulletEnabled val="1"/>
        </dgm:presLayoutVars>
      </dgm:prSet>
      <dgm:spPr/>
      <dgm:t>
        <a:bodyPr/>
        <a:lstStyle/>
        <a:p>
          <a:endParaRPr lang="en-US"/>
        </a:p>
      </dgm:t>
    </dgm:pt>
    <dgm:pt modelId="{7E9F3C3C-3A69-9B43-ADD2-60C9999B1FF2}" type="pres">
      <dgm:prSet presAssocID="{CC41F1C9-EAF7-8A48-B26E-A7F5DFF7D18A}" presName="parTxOnlySpace" presStyleCnt="0"/>
      <dgm:spPr/>
    </dgm:pt>
    <dgm:pt modelId="{D815F792-02F9-DB40-AC8A-AF3C993EB89D}" type="pres">
      <dgm:prSet presAssocID="{77543181-67BD-2342-A830-1748D0AA12D1}" presName="parTxOnly" presStyleLbl="node1" presStyleIdx="1" presStyleCnt="3" custScaleY="143128">
        <dgm:presLayoutVars>
          <dgm:chMax val="0"/>
          <dgm:chPref val="0"/>
          <dgm:bulletEnabled val="1"/>
        </dgm:presLayoutVars>
      </dgm:prSet>
      <dgm:spPr/>
      <dgm:t>
        <a:bodyPr/>
        <a:lstStyle/>
        <a:p>
          <a:endParaRPr lang="en-US"/>
        </a:p>
      </dgm:t>
    </dgm:pt>
    <dgm:pt modelId="{02E6AF24-9825-6941-8308-804182D0C5E2}" type="pres">
      <dgm:prSet presAssocID="{43948EBD-8604-934E-BEC9-B410CB1336BE}" presName="parTxOnlySpace" presStyleCnt="0"/>
      <dgm:spPr/>
    </dgm:pt>
    <dgm:pt modelId="{9B950F9A-4F64-6A41-9B72-8308522F0B9A}" type="pres">
      <dgm:prSet presAssocID="{B83BD06E-8152-0B4F-975A-62B65AC50AA5}" presName="parTxOnly" presStyleLbl="node1" presStyleIdx="2" presStyleCnt="3" custScaleY="143128">
        <dgm:presLayoutVars>
          <dgm:chMax val="0"/>
          <dgm:chPref val="0"/>
          <dgm:bulletEnabled val="1"/>
        </dgm:presLayoutVars>
      </dgm:prSet>
      <dgm:spPr/>
      <dgm:t>
        <a:bodyPr/>
        <a:lstStyle/>
        <a:p>
          <a:endParaRPr lang="en-US"/>
        </a:p>
      </dgm:t>
    </dgm:pt>
  </dgm:ptLst>
  <dgm:cxnLst>
    <dgm:cxn modelId="{28ED8129-B8BC-D74C-BFFD-7D480CB7348C}" srcId="{E80DD531-3E4C-1D4D-B174-FB75AC4C0E71}" destId="{B83BD06E-8152-0B4F-975A-62B65AC50AA5}" srcOrd="2" destOrd="0" parTransId="{E2B43A7E-A468-AF4F-8D30-39E06B3AAB37}" sibTransId="{EE5F467D-EF5C-6D4A-B031-A7704547738A}"/>
    <dgm:cxn modelId="{280F60A3-9260-2A42-BBE1-EE6DEAE130DB}" type="presOf" srcId="{E80DD531-3E4C-1D4D-B174-FB75AC4C0E71}" destId="{23C640D5-7990-B845-84DA-602A2904C9BD}" srcOrd="0" destOrd="0" presId="urn:microsoft.com/office/officeart/2005/8/layout/chevron1"/>
    <dgm:cxn modelId="{D887C7F6-91AC-C74F-AD81-386BD11D52E9}" type="presOf" srcId="{D1B45B59-F0B8-4D4A-BA8D-A4452DD68DAD}" destId="{CD127EA1-9A7B-1B4B-AACB-3B58DFECB148}" srcOrd="0" destOrd="0" presId="urn:microsoft.com/office/officeart/2005/8/layout/chevron1"/>
    <dgm:cxn modelId="{22996A16-5BED-5245-8B43-2AA09AD6A559}" type="presOf" srcId="{77543181-67BD-2342-A830-1748D0AA12D1}" destId="{D815F792-02F9-DB40-AC8A-AF3C993EB89D}" srcOrd="0" destOrd="0" presId="urn:microsoft.com/office/officeart/2005/8/layout/chevron1"/>
    <dgm:cxn modelId="{C4A37158-8A22-B643-9202-547E434ED20C}" srcId="{E80DD531-3E4C-1D4D-B174-FB75AC4C0E71}" destId="{77543181-67BD-2342-A830-1748D0AA12D1}" srcOrd="1" destOrd="0" parTransId="{79A5C44A-A985-984D-86D0-A9394129D857}" sibTransId="{43948EBD-8604-934E-BEC9-B410CB1336BE}"/>
    <dgm:cxn modelId="{B841E1F0-EDA4-D04A-94EA-E357D415F05C}" type="presOf" srcId="{B83BD06E-8152-0B4F-975A-62B65AC50AA5}" destId="{9B950F9A-4F64-6A41-9B72-8308522F0B9A}" srcOrd="0" destOrd="0" presId="urn:microsoft.com/office/officeart/2005/8/layout/chevron1"/>
    <dgm:cxn modelId="{1D38A891-E647-304E-83CE-5DB75D836A5D}" srcId="{E80DD531-3E4C-1D4D-B174-FB75AC4C0E71}" destId="{D1B45B59-F0B8-4D4A-BA8D-A4452DD68DAD}" srcOrd="0" destOrd="0" parTransId="{27D91A43-BADD-AC44-A29C-CE09C5D973FA}" sibTransId="{CC41F1C9-EAF7-8A48-B26E-A7F5DFF7D18A}"/>
    <dgm:cxn modelId="{CADDF0C0-FAFE-6C4E-86A0-1F751D5BB06C}" type="presParOf" srcId="{23C640D5-7990-B845-84DA-602A2904C9BD}" destId="{CD127EA1-9A7B-1B4B-AACB-3B58DFECB148}" srcOrd="0" destOrd="0" presId="urn:microsoft.com/office/officeart/2005/8/layout/chevron1"/>
    <dgm:cxn modelId="{FE800C3A-24AA-3443-990D-CE9E1D3B3420}" type="presParOf" srcId="{23C640D5-7990-B845-84DA-602A2904C9BD}" destId="{7E9F3C3C-3A69-9B43-ADD2-60C9999B1FF2}" srcOrd="1" destOrd="0" presId="urn:microsoft.com/office/officeart/2005/8/layout/chevron1"/>
    <dgm:cxn modelId="{9DC86D9C-310E-494D-98D6-2AA0E529090C}" type="presParOf" srcId="{23C640D5-7990-B845-84DA-602A2904C9BD}" destId="{D815F792-02F9-DB40-AC8A-AF3C993EB89D}" srcOrd="2" destOrd="0" presId="urn:microsoft.com/office/officeart/2005/8/layout/chevron1"/>
    <dgm:cxn modelId="{9FEC08CD-A700-8340-9462-CC92CA3576B6}" type="presParOf" srcId="{23C640D5-7990-B845-84DA-602A2904C9BD}" destId="{02E6AF24-9825-6941-8308-804182D0C5E2}" srcOrd="3" destOrd="0" presId="urn:microsoft.com/office/officeart/2005/8/layout/chevron1"/>
    <dgm:cxn modelId="{7F61211A-7EDE-E243-8F44-71534F97256A}" type="presParOf" srcId="{23C640D5-7990-B845-84DA-602A2904C9BD}" destId="{9B950F9A-4F64-6A41-9B72-8308522F0B9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DD531-3E4C-1D4D-B174-FB75AC4C0E71}" type="doc">
      <dgm:prSet loTypeId="urn:microsoft.com/office/officeart/2005/8/layout/chevron1" loCatId="" qsTypeId="urn:microsoft.com/office/officeart/2005/8/quickstyle/simple4" qsCatId="simple" csTypeId="urn:microsoft.com/office/officeart/2005/8/colors/colorful3" csCatId="colorful" phldr="1"/>
      <dgm:spPr/>
    </dgm:pt>
    <dgm:pt modelId="{D1B45B59-F0B8-4D4A-BA8D-A4452DD68DAD}">
      <dgm:prSet phldrT="[Text]"/>
      <dgm:spPr/>
      <dgm:t>
        <a:bodyPr/>
        <a:lstStyle/>
        <a:p>
          <a:r>
            <a:rPr lang="en-US" b="1" dirty="0" smtClean="0">
              <a:solidFill>
                <a:schemeClr val="accent1">
                  <a:lumMod val="75000"/>
                </a:schemeClr>
              </a:solidFill>
            </a:rPr>
            <a:t>Phase 1</a:t>
          </a:r>
          <a:r>
            <a:rPr lang="en-US" dirty="0" smtClean="0"/>
            <a:t> </a:t>
          </a:r>
          <a:r>
            <a:rPr lang="en-US" dirty="0" smtClean="0">
              <a:solidFill>
                <a:srgbClr val="FF0000"/>
              </a:solidFill>
            </a:rPr>
            <a:t>Split</a:t>
          </a:r>
          <a:r>
            <a:rPr lang="en-US" dirty="0" smtClean="0"/>
            <a:t> the data</a:t>
          </a:r>
          <a:endParaRPr lang="en-US" dirty="0"/>
        </a:p>
      </dgm:t>
    </dgm:pt>
    <dgm:pt modelId="{27D91A43-BADD-AC44-A29C-CE09C5D973FA}" type="parTrans" cxnId="{1D38A891-E647-304E-83CE-5DB75D836A5D}">
      <dgm:prSet/>
      <dgm:spPr/>
      <dgm:t>
        <a:bodyPr/>
        <a:lstStyle/>
        <a:p>
          <a:endParaRPr lang="en-US"/>
        </a:p>
      </dgm:t>
    </dgm:pt>
    <dgm:pt modelId="{CC41F1C9-EAF7-8A48-B26E-A7F5DFF7D18A}" type="sibTrans" cxnId="{1D38A891-E647-304E-83CE-5DB75D836A5D}">
      <dgm:prSet/>
      <dgm:spPr/>
      <dgm:t>
        <a:bodyPr/>
        <a:lstStyle/>
        <a:p>
          <a:endParaRPr lang="en-US"/>
        </a:p>
      </dgm:t>
    </dgm:pt>
    <dgm:pt modelId="{77543181-67BD-2342-A830-1748D0AA12D1}">
      <dgm:prSet phldrT="[Text]"/>
      <dgm:spPr/>
      <dgm:t>
        <a:bodyPr/>
        <a:lstStyle/>
        <a:p>
          <a:r>
            <a:rPr lang="en-US" b="1" dirty="0" smtClean="0">
              <a:solidFill>
                <a:srgbClr val="6F9500"/>
              </a:solidFill>
            </a:rPr>
            <a:t>Phase 2</a:t>
          </a:r>
          <a:r>
            <a:rPr lang="en-US" dirty="0" smtClean="0"/>
            <a:t> </a:t>
          </a:r>
          <a:r>
            <a:rPr lang="en-US" dirty="0" smtClean="0">
              <a:solidFill>
                <a:srgbClr val="FF0000"/>
              </a:solidFill>
            </a:rPr>
            <a:t>Process</a:t>
          </a:r>
          <a:r>
            <a:rPr lang="en-US" dirty="0" smtClean="0"/>
            <a:t> the data</a:t>
          </a:r>
          <a:endParaRPr lang="en-US" dirty="0"/>
        </a:p>
      </dgm:t>
    </dgm:pt>
    <dgm:pt modelId="{79A5C44A-A985-984D-86D0-A9394129D857}" type="parTrans" cxnId="{C4A37158-8A22-B643-9202-547E434ED20C}">
      <dgm:prSet/>
      <dgm:spPr/>
      <dgm:t>
        <a:bodyPr/>
        <a:lstStyle/>
        <a:p>
          <a:endParaRPr lang="en-US"/>
        </a:p>
      </dgm:t>
    </dgm:pt>
    <dgm:pt modelId="{43948EBD-8604-934E-BEC9-B410CB1336BE}" type="sibTrans" cxnId="{C4A37158-8A22-B643-9202-547E434ED20C}">
      <dgm:prSet/>
      <dgm:spPr/>
      <dgm:t>
        <a:bodyPr/>
        <a:lstStyle/>
        <a:p>
          <a:endParaRPr lang="en-US"/>
        </a:p>
      </dgm:t>
    </dgm:pt>
    <dgm:pt modelId="{B83BD06E-8152-0B4F-975A-62B65AC50AA5}">
      <dgm:prSet phldrT="[Text]"/>
      <dgm:spPr/>
      <dgm:t>
        <a:bodyPr/>
        <a:lstStyle/>
        <a:p>
          <a:r>
            <a:rPr lang="en-US" b="1" dirty="0" smtClean="0">
              <a:solidFill>
                <a:srgbClr val="6F9500"/>
              </a:solidFill>
            </a:rPr>
            <a:t>Phase 3</a:t>
          </a:r>
        </a:p>
        <a:p>
          <a:r>
            <a:rPr lang="en-US" dirty="0" smtClean="0">
              <a:solidFill>
                <a:srgbClr val="FF0000"/>
              </a:solidFill>
            </a:rPr>
            <a:t>Join</a:t>
          </a:r>
          <a:r>
            <a:rPr lang="en-US" dirty="0" smtClean="0"/>
            <a:t> the results</a:t>
          </a:r>
          <a:endParaRPr lang="en-US" dirty="0"/>
        </a:p>
      </dgm:t>
    </dgm:pt>
    <dgm:pt modelId="{E2B43A7E-A468-AF4F-8D30-39E06B3AAB37}" type="parTrans" cxnId="{28ED8129-B8BC-D74C-BFFD-7D480CB7348C}">
      <dgm:prSet/>
      <dgm:spPr/>
      <dgm:t>
        <a:bodyPr/>
        <a:lstStyle/>
        <a:p>
          <a:endParaRPr lang="en-US"/>
        </a:p>
      </dgm:t>
    </dgm:pt>
    <dgm:pt modelId="{EE5F467D-EF5C-6D4A-B031-A7704547738A}" type="sibTrans" cxnId="{28ED8129-B8BC-D74C-BFFD-7D480CB7348C}">
      <dgm:prSet/>
      <dgm:spPr/>
      <dgm:t>
        <a:bodyPr/>
        <a:lstStyle/>
        <a:p>
          <a:endParaRPr lang="en-US"/>
        </a:p>
      </dgm:t>
    </dgm:pt>
    <dgm:pt modelId="{23C640D5-7990-B845-84DA-602A2904C9BD}" type="pres">
      <dgm:prSet presAssocID="{E80DD531-3E4C-1D4D-B174-FB75AC4C0E71}" presName="Name0" presStyleCnt="0">
        <dgm:presLayoutVars>
          <dgm:dir/>
          <dgm:animLvl val="lvl"/>
          <dgm:resizeHandles val="exact"/>
        </dgm:presLayoutVars>
      </dgm:prSet>
      <dgm:spPr/>
    </dgm:pt>
    <dgm:pt modelId="{CD127EA1-9A7B-1B4B-AACB-3B58DFECB148}" type="pres">
      <dgm:prSet presAssocID="{D1B45B59-F0B8-4D4A-BA8D-A4452DD68DAD}" presName="parTxOnly" presStyleLbl="node1" presStyleIdx="0" presStyleCnt="3" custScaleY="143128">
        <dgm:presLayoutVars>
          <dgm:chMax val="0"/>
          <dgm:chPref val="0"/>
          <dgm:bulletEnabled val="1"/>
        </dgm:presLayoutVars>
      </dgm:prSet>
      <dgm:spPr/>
      <dgm:t>
        <a:bodyPr/>
        <a:lstStyle/>
        <a:p>
          <a:endParaRPr lang="en-US"/>
        </a:p>
      </dgm:t>
    </dgm:pt>
    <dgm:pt modelId="{7E9F3C3C-3A69-9B43-ADD2-60C9999B1FF2}" type="pres">
      <dgm:prSet presAssocID="{CC41F1C9-EAF7-8A48-B26E-A7F5DFF7D18A}" presName="parTxOnlySpace" presStyleCnt="0"/>
      <dgm:spPr/>
    </dgm:pt>
    <dgm:pt modelId="{D815F792-02F9-DB40-AC8A-AF3C993EB89D}" type="pres">
      <dgm:prSet presAssocID="{77543181-67BD-2342-A830-1748D0AA12D1}" presName="parTxOnly" presStyleLbl="node1" presStyleIdx="1" presStyleCnt="3" custScaleY="143128">
        <dgm:presLayoutVars>
          <dgm:chMax val="0"/>
          <dgm:chPref val="0"/>
          <dgm:bulletEnabled val="1"/>
        </dgm:presLayoutVars>
      </dgm:prSet>
      <dgm:spPr/>
      <dgm:t>
        <a:bodyPr/>
        <a:lstStyle/>
        <a:p>
          <a:endParaRPr lang="en-US"/>
        </a:p>
      </dgm:t>
    </dgm:pt>
    <dgm:pt modelId="{02E6AF24-9825-6941-8308-804182D0C5E2}" type="pres">
      <dgm:prSet presAssocID="{43948EBD-8604-934E-BEC9-B410CB1336BE}" presName="parTxOnlySpace" presStyleCnt="0"/>
      <dgm:spPr/>
    </dgm:pt>
    <dgm:pt modelId="{9B950F9A-4F64-6A41-9B72-8308522F0B9A}" type="pres">
      <dgm:prSet presAssocID="{B83BD06E-8152-0B4F-975A-62B65AC50AA5}" presName="parTxOnly" presStyleLbl="node1" presStyleIdx="2" presStyleCnt="3" custScaleY="143128">
        <dgm:presLayoutVars>
          <dgm:chMax val="0"/>
          <dgm:chPref val="0"/>
          <dgm:bulletEnabled val="1"/>
        </dgm:presLayoutVars>
      </dgm:prSet>
      <dgm:spPr/>
      <dgm:t>
        <a:bodyPr/>
        <a:lstStyle/>
        <a:p>
          <a:endParaRPr lang="en-US"/>
        </a:p>
      </dgm:t>
    </dgm:pt>
  </dgm:ptLst>
  <dgm:cxnLst>
    <dgm:cxn modelId="{28ED8129-B8BC-D74C-BFFD-7D480CB7348C}" srcId="{E80DD531-3E4C-1D4D-B174-FB75AC4C0E71}" destId="{B83BD06E-8152-0B4F-975A-62B65AC50AA5}" srcOrd="2" destOrd="0" parTransId="{E2B43A7E-A468-AF4F-8D30-39E06B3AAB37}" sibTransId="{EE5F467D-EF5C-6D4A-B031-A7704547738A}"/>
    <dgm:cxn modelId="{AB2809B7-E272-2A47-B468-55E0C260DC0E}" type="presOf" srcId="{77543181-67BD-2342-A830-1748D0AA12D1}" destId="{D815F792-02F9-DB40-AC8A-AF3C993EB89D}" srcOrd="0" destOrd="0" presId="urn:microsoft.com/office/officeart/2005/8/layout/chevron1"/>
    <dgm:cxn modelId="{91C78F5F-FD24-DE47-BE05-8DE7B654F502}" type="presOf" srcId="{E80DD531-3E4C-1D4D-B174-FB75AC4C0E71}" destId="{23C640D5-7990-B845-84DA-602A2904C9BD}" srcOrd="0" destOrd="0" presId="urn:microsoft.com/office/officeart/2005/8/layout/chevron1"/>
    <dgm:cxn modelId="{C4A37158-8A22-B643-9202-547E434ED20C}" srcId="{E80DD531-3E4C-1D4D-B174-FB75AC4C0E71}" destId="{77543181-67BD-2342-A830-1748D0AA12D1}" srcOrd="1" destOrd="0" parTransId="{79A5C44A-A985-984D-86D0-A9394129D857}" sibTransId="{43948EBD-8604-934E-BEC9-B410CB1336BE}"/>
    <dgm:cxn modelId="{82FB0024-55C8-E244-9593-A9DD4B5C7185}" type="presOf" srcId="{B83BD06E-8152-0B4F-975A-62B65AC50AA5}" destId="{9B950F9A-4F64-6A41-9B72-8308522F0B9A}" srcOrd="0" destOrd="0" presId="urn:microsoft.com/office/officeart/2005/8/layout/chevron1"/>
    <dgm:cxn modelId="{1D38A891-E647-304E-83CE-5DB75D836A5D}" srcId="{E80DD531-3E4C-1D4D-B174-FB75AC4C0E71}" destId="{D1B45B59-F0B8-4D4A-BA8D-A4452DD68DAD}" srcOrd="0" destOrd="0" parTransId="{27D91A43-BADD-AC44-A29C-CE09C5D973FA}" sibTransId="{CC41F1C9-EAF7-8A48-B26E-A7F5DFF7D18A}"/>
    <dgm:cxn modelId="{9065ADAB-4508-974C-AF7C-B9BD0643E9DD}" type="presOf" srcId="{D1B45B59-F0B8-4D4A-BA8D-A4452DD68DAD}" destId="{CD127EA1-9A7B-1B4B-AACB-3B58DFECB148}" srcOrd="0" destOrd="0" presId="urn:microsoft.com/office/officeart/2005/8/layout/chevron1"/>
    <dgm:cxn modelId="{3BDDCC76-34DF-A94E-BF58-251CDCCC5024}" type="presParOf" srcId="{23C640D5-7990-B845-84DA-602A2904C9BD}" destId="{CD127EA1-9A7B-1B4B-AACB-3B58DFECB148}" srcOrd="0" destOrd="0" presId="urn:microsoft.com/office/officeart/2005/8/layout/chevron1"/>
    <dgm:cxn modelId="{AF5ABD47-9A10-8049-ADB1-7DD38B01A090}" type="presParOf" srcId="{23C640D5-7990-B845-84DA-602A2904C9BD}" destId="{7E9F3C3C-3A69-9B43-ADD2-60C9999B1FF2}" srcOrd="1" destOrd="0" presId="urn:microsoft.com/office/officeart/2005/8/layout/chevron1"/>
    <dgm:cxn modelId="{D447332E-0760-6941-8576-389955C9C076}" type="presParOf" srcId="{23C640D5-7990-B845-84DA-602A2904C9BD}" destId="{D815F792-02F9-DB40-AC8A-AF3C993EB89D}" srcOrd="2" destOrd="0" presId="urn:microsoft.com/office/officeart/2005/8/layout/chevron1"/>
    <dgm:cxn modelId="{401BDCFA-C477-0141-8C2A-42C6EA80688F}" type="presParOf" srcId="{23C640D5-7990-B845-84DA-602A2904C9BD}" destId="{02E6AF24-9825-6941-8308-804182D0C5E2}" srcOrd="3" destOrd="0" presId="urn:microsoft.com/office/officeart/2005/8/layout/chevron1"/>
    <dgm:cxn modelId="{4DA0A9D0-2CDB-3640-99D5-E494BE1AAF8C}" type="presParOf" srcId="{23C640D5-7990-B845-84DA-602A2904C9BD}" destId="{9B950F9A-4F64-6A41-9B72-8308522F0B9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27EA1-9A7B-1B4B-AACB-3B58DFECB148}">
      <dsp:nvSpPr>
        <dsp:cNvPr id="0" name=""/>
        <dsp:cNvSpPr/>
      </dsp:nvSpPr>
      <dsp:spPr>
        <a:xfrm>
          <a:off x="2615" y="529226"/>
          <a:ext cx="3186738" cy="1824446"/>
        </a:xfrm>
        <a:prstGeom prst="chevron">
          <a:avLst/>
        </a:prstGeom>
        <a:gradFill rotWithShape="0">
          <a:gsLst>
            <a:gs pos="0">
              <a:schemeClr val="accent3">
                <a:hueOff val="0"/>
                <a:satOff val="0"/>
                <a:lumOff val="0"/>
                <a:alphaOff val="0"/>
                <a:tint val="50000"/>
                <a:shade val="100000"/>
                <a:alpha val="100000"/>
                <a:satMod val="150000"/>
              </a:schemeClr>
            </a:gs>
            <a:gs pos="40000">
              <a:schemeClr val="accent3">
                <a:hueOff val="0"/>
                <a:satOff val="0"/>
                <a:lumOff val="0"/>
                <a:alphaOff val="0"/>
                <a:tint val="70000"/>
                <a:shade val="100000"/>
                <a:alpha val="100000"/>
                <a:satMod val="150000"/>
              </a:schemeClr>
            </a:gs>
            <a:gs pos="100000">
              <a:schemeClr val="accent3">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1">
                  <a:lumMod val="75000"/>
                </a:schemeClr>
              </a:solidFill>
            </a:rPr>
            <a:t>Divide into pieces</a:t>
          </a:r>
        </a:p>
      </dsp:txBody>
      <dsp:txXfrm>
        <a:off x="914838" y="529226"/>
        <a:ext cx="1362292" cy="1824446"/>
      </dsp:txXfrm>
    </dsp:sp>
    <dsp:sp modelId="{D815F792-02F9-DB40-AC8A-AF3C993EB89D}">
      <dsp:nvSpPr>
        <dsp:cNvPr id="0" name=""/>
        <dsp:cNvSpPr/>
      </dsp:nvSpPr>
      <dsp:spPr>
        <a:xfrm>
          <a:off x="2870680" y="529226"/>
          <a:ext cx="3186738" cy="1824446"/>
        </a:xfrm>
        <a:prstGeom prst="chevron">
          <a:avLst/>
        </a:prstGeom>
        <a:gradFill rotWithShape="0">
          <a:gsLst>
            <a:gs pos="0">
              <a:schemeClr val="accent3">
                <a:hueOff val="1226198"/>
                <a:satOff val="-40562"/>
                <a:lumOff val="-588"/>
                <a:alphaOff val="0"/>
                <a:tint val="50000"/>
                <a:shade val="100000"/>
                <a:alpha val="100000"/>
                <a:satMod val="150000"/>
              </a:schemeClr>
            </a:gs>
            <a:gs pos="40000">
              <a:schemeClr val="accent3">
                <a:hueOff val="1226198"/>
                <a:satOff val="-40562"/>
                <a:lumOff val="-588"/>
                <a:alphaOff val="0"/>
                <a:tint val="70000"/>
                <a:shade val="100000"/>
                <a:alpha val="100000"/>
                <a:satMod val="150000"/>
              </a:schemeClr>
            </a:gs>
            <a:gs pos="100000">
              <a:schemeClr val="accent3">
                <a:hueOff val="1226198"/>
                <a:satOff val="-40562"/>
                <a:lumOff val="-588"/>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6F9500"/>
              </a:solidFill>
            </a:rPr>
            <a:t>Solve each piece separately</a:t>
          </a:r>
        </a:p>
      </dsp:txBody>
      <dsp:txXfrm>
        <a:off x="3782903" y="529226"/>
        <a:ext cx="1362292" cy="1824446"/>
      </dsp:txXfrm>
    </dsp:sp>
    <dsp:sp modelId="{9B950F9A-4F64-6A41-9B72-8308522F0B9A}">
      <dsp:nvSpPr>
        <dsp:cNvPr id="0" name=""/>
        <dsp:cNvSpPr/>
      </dsp:nvSpPr>
      <dsp:spPr>
        <a:xfrm>
          <a:off x="5738745" y="529226"/>
          <a:ext cx="3186738" cy="1824446"/>
        </a:xfrm>
        <a:prstGeom prst="chevron">
          <a:avLst/>
        </a:prstGeom>
        <a:gradFill rotWithShape="0">
          <a:gsLst>
            <a:gs pos="0">
              <a:schemeClr val="accent3">
                <a:hueOff val="2452395"/>
                <a:satOff val="-81125"/>
                <a:lumOff val="-1176"/>
                <a:alphaOff val="0"/>
                <a:tint val="50000"/>
                <a:shade val="100000"/>
                <a:alpha val="100000"/>
                <a:satMod val="150000"/>
              </a:schemeClr>
            </a:gs>
            <a:gs pos="40000">
              <a:schemeClr val="accent3">
                <a:hueOff val="2452395"/>
                <a:satOff val="-81125"/>
                <a:lumOff val="-1176"/>
                <a:alphaOff val="0"/>
                <a:tint val="70000"/>
                <a:shade val="100000"/>
                <a:alpha val="100000"/>
                <a:satMod val="150000"/>
              </a:schemeClr>
            </a:gs>
            <a:gs pos="100000">
              <a:schemeClr val="accent3">
                <a:hueOff val="2452395"/>
                <a:satOff val="-81125"/>
                <a:lumOff val="-1176"/>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6F9500"/>
              </a:solidFill>
            </a:rPr>
            <a:t>Combine the individual results</a:t>
          </a:r>
        </a:p>
      </dsp:txBody>
      <dsp:txXfrm>
        <a:off x="6650968" y="529226"/>
        <a:ext cx="1362292" cy="1824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27EA1-9A7B-1B4B-AACB-3B58DFECB148}">
      <dsp:nvSpPr>
        <dsp:cNvPr id="0" name=""/>
        <dsp:cNvSpPr/>
      </dsp:nvSpPr>
      <dsp:spPr>
        <a:xfrm>
          <a:off x="2567" y="546095"/>
          <a:ext cx="3127809" cy="1790708"/>
        </a:xfrm>
        <a:prstGeom prst="chevron">
          <a:avLst/>
        </a:prstGeom>
        <a:gradFill rotWithShape="0">
          <a:gsLst>
            <a:gs pos="0">
              <a:schemeClr val="accent3">
                <a:hueOff val="0"/>
                <a:satOff val="0"/>
                <a:lumOff val="0"/>
                <a:alphaOff val="0"/>
                <a:tint val="50000"/>
                <a:shade val="100000"/>
                <a:alpha val="100000"/>
                <a:satMod val="150000"/>
              </a:schemeClr>
            </a:gs>
            <a:gs pos="40000">
              <a:schemeClr val="accent3">
                <a:hueOff val="0"/>
                <a:satOff val="0"/>
                <a:lumOff val="0"/>
                <a:alphaOff val="0"/>
                <a:tint val="70000"/>
                <a:shade val="100000"/>
                <a:alpha val="100000"/>
                <a:satMod val="150000"/>
              </a:schemeClr>
            </a:gs>
            <a:gs pos="100000">
              <a:schemeClr val="accent3">
                <a:hueOff val="0"/>
                <a:satOff val="0"/>
                <a:lumOff val="0"/>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1">
                  <a:lumMod val="75000"/>
                </a:schemeClr>
              </a:solidFill>
            </a:rPr>
            <a:t>Phase 1</a:t>
          </a:r>
          <a:r>
            <a:rPr lang="en-US" sz="2700" kern="1200" dirty="0" smtClean="0"/>
            <a:t> </a:t>
          </a:r>
          <a:r>
            <a:rPr lang="en-US" sz="2700" kern="1200" dirty="0" smtClean="0">
              <a:solidFill>
                <a:srgbClr val="FF0000"/>
              </a:solidFill>
            </a:rPr>
            <a:t>Split</a:t>
          </a:r>
          <a:r>
            <a:rPr lang="en-US" sz="2700" kern="1200" dirty="0" smtClean="0"/>
            <a:t> the data</a:t>
          </a:r>
          <a:endParaRPr lang="en-US" sz="2700" kern="1200" dirty="0"/>
        </a:p>
      </dsp:txBody>
      <dsp:txXfrm>
        <a:off x="897921" y="546095"/>
        <a:ext cx="1337101" cy="1790708"/>
      </dsp:txXfrm>
    </dsp:sp>
    <dsp:sp modelId="{D815F792-02F9-DB40-AC8A-AF3C993EB89D}">
      <dsp:nvSpPr>
        <dsp:cNvPr id="0" name=""/>
        <dsp:cNvSpPr/>
      </dsp:nvSpPr>
      <dsp:spPr>
        <a:xfrm>
          <a:off x="2817595" y="546095"/>
          <a:ext cx="3127809" cy="1790708"/>
        </a:xfrm>
        <a:prstGeom prst="chevron">
          <a:avLst/>
        </a:prstGeom>
        <a:gradFill rotWithShape="0">
          <a:gsLst>
            <a:gs pos="0">
              <a:schemeClr val="accent3">
                <a:hueOff val="1226198"/>
                <a:satOff val="-40562"/>
                <a:lumOff val="-588"/>
                <a:alphaOff val="0"/>
                <a:tint val="50000"/>
                <a:shade val="100000"/>
                <a:alpha val="100000"/>
                <a:satMod val="150000"/>
              </a:schemeClr>
            </a:gs>
            <a:gs pos="40000">
              <a:schemeClr val="accent3">
                <a:hueOff val="1226198"/>
                <a:satOff val="-40562"/>
                <a:lumOff val="-588"/>
                <a:alphaOff val="0"/>
                <a:tint val="70000"/>
                <a:shade val="100000"/>
                <a:alpha val="100000"/>
                <a:satMod val="150000"/>
              </a:schemeClr>
            </a:gs>
            <a:gs pos="100000">
              <a:schemeClr val="accent3">
                <a:hueOff val="1226198"/>
                <a:satOff val="-40562"/>
                <a:lumOff val="-588"/>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b="1" kern="1200" dirty="0" smtClean="0">
              <a:solidFill>
                <a:srgbClr val="6F9500"/>
              </a:solidFill>
            </a:rPr>
            <a:t>Phase 2</a:t>
          </a:r>
          <a:r>
            <a:rPr lang="en-US" sz="2700" kern="1200" dirty="0" smtClean="0"/>
            <a:t> </a:t>
          </a:r>
          <a:r>
            <a:rPr lang="en-US" sz="2700" kern="1200" dirty="0" smtClean="0">
              <a:solidFill>
                <a:srgbClr val="FF0000"/>
              </a:solidFill>
            </a:rPr>
            <a:t>Process</a:t>
          </a:r>
          <a:r>
            <a:rPr lang="en-US" sz="2700" kern="1200" dirty="0" smtClean="0"/>
            <a:t> the data</a:t>
          </a:r>
          <a:endParaRPr lang="en-US" sz="2700" kern="1200" dirty="0"/>
        </a:p>
      </dsp:txBody>
      <dsp:txXfrm>
        <a:off x="3712949" y="546095"/>
        <a:ext cx="1337101" cy="1790708"/>
      </dsp:txXfrm>
    </dsp:sp>
    <dsp:sp modelId="{9B950F9A-4F64-6A41-9B72-8308522F0B9A}">
      <dsp:nvSpPr>
        <dsp:cNvPr id="0" name=""/>
        <dsp:cNvSpPr/>
      </dsp:nvSpPr>
      <dsp:spPr>
        <a:xfrm>
          <a:off x="5632623" y="546095"/>
          <a:ext cx="3127809" cy="1790708"/>
        </a:xfrm>
        <a:prstGeom prst="chevron">
          <a:avLst/>
        </a:prstGeom>
        <a:gradFill rotWithShape="0">
          <a:gsLst>
            <a:gs pos="0">
              <a:schemeClr val="accent3">
                <a:hueOff val="2452395"/>
                <a:satOff val="-81125"/>
                <a:lumOff val="-1176"/>
                <a:alphaOff val="0"/>
                <a:tint val="50000"/>
                <a:shade val="100000"/>
                <a:alpha val="100000"/>
                <a:satMod val="150000"/>
              </a:schemeClr>
            </a:gs>
            <a:gs pos="40000">
              <a:schemeClr val="accent3">
                <a:hueOff val="2452395"/>
                <a:satOff val="-81125"/>
                <a:lumOff val="-1176"/>
                <a:alphaOff val="0"/>
                <a:tint val="70000"/>
                <a:shade val="100000"/>
                <a:alpha val="100000"/>
                <a:satMod val="150000"/>
              </a:schemeClr>
            </a:gs>
            <a:gs pos="100000">
              <a:schemeClr val="accent3">
                <a:hueOff val="2452395"/>
                <a:satOff val="-81125"/>
                <a:lumOff val="-1176"/>
                <a:alphaOff val="0"/>
                <a:shade val="90000"/>
                <a:satMod val="110000"/>
              </a:schemeClr>
            </a:gs>
          </a:gsLst>
          <a:lin ang="5400000" scaled="0"/>
        </a:gradFill>
        <a:ln>
          <a:noFill/>
        </a:ln>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en-US" sz="2700" b="1" kern="1200" dirty="0" smtClean="0">
              <a:solidFill>
                <a:srgbClr val="6F9500"/>
              </a:solidFill>
            </a:rPr>
            <a:t>Phase 3</a:t>
          </a:r>
        </a:p>
        <a:p>
          <a:pPr lvl="0" algn="ctr" defTabSz="1200150">
            <a:lnSpc>
              <a:spcPct val="90000"/>
            </a:lnSpc>
            <a:spcBef>
              <a:spcPct val="0"/>
            </a:spcBef>
            <a:spcAft>
              <a:spcPct val="35000"/>
            </a:spcAft>
          </a:pPr>
          <a:r>
            <a:rPr lang="en-US" sz="2700" kern="1200" dirty="0" smtClean="0">
              <a:solidFill>
                <a:srgbClr val="FF0000"/>
              </a:solidFill>
            </a:rPr>
            <a:t>Join</a:t>
          </a:r>
          <a:r>
            <a:rPr lang="en-US" sz="2700" kern="1200" dirty="0" smtClean="0"/>
            <a:t> the results</a:t>
          </a:r>
          <a:endParaRPr lang="en-US" sz="2700" kern="1200" dirty="0"/>
        </a:p>
      </dsp:txBody>
      <dsp:txXfrm>
        <a:off x="6527977" y="546095"/>
        <a:ext cx="1337101" cy="17907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CA9BF0-4D2E-E544-9EEF-144725C31B57}" type="datetimeFigureOut">
              <a:rPr lang="en-US" smtClean="0"/>
              <a:t>7/19/17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F1B415-49D0-F442-B884-E4B0E83966A0}" type="slidenum">
              <a:rPr lang="en-US" smtClean="0"/>
              <a:t>‹#›</a:t>
            </a:fld>
            <a:endParaRPr lang="en-US"/>
          </a:p>
        </p:txBody>
      </p:sp>
    </p:spTree>
    <p:extLst>
      <p:ext uri="{BB962C8B-B14F-4D97-AF65-F5344CB8AC3E}">
        <p14:creationId xmlns:p14="http://schemas.microsoft.com/office/powerpoint/2010/main" val="1902689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B6038-47A1-EB4F-B8AE-F425001B0F72}" type="datetimeFigureOut">
              <a:rPr lang="en-US" smtClean="0"/>
              <a:t>7/19/17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5BCA06-DAB2-2649-96E2-82E5DB3F7ABA}" type="slidenum">
              <a:rPr lang="en-US" smtClean="0"/>
              <a:t>‹#›</a:t>
            </a:fld>
            <a:endParaRPr lang="en-US"/>
          </a:p>
        </p:txBody>
      </p:sp>
    </p:spTree>
    <p:extLst>
      <p:ext uri="{BB962C8B-B14F-4D97-AF65-F5344CB8AC3E}">
        <p14:creationId xmlns:p14="http://schemas.microsoft.com/office/powerpoint/2010/main" val="15237710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Jack_Dongarra" TargetMode="External"/><Relationship Id="rId4" Type="http://schemas.openxmlformats.org/officeDocument/2006/relationships/hyperlink" Target="https://en.wikipedia.org/wiki/IPad_2" TargetMode="External"/><Relationship Id="rId5" Type="http://schemas.openxmlformats.org/officeDocument/2006/relationships/hyperlink" Target="https://en.wikipedia.org/wiki/LINPACK" TargetMode="External"/><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Jack_Dongarra" TargetMode="External"/><Relationship Id="rId4" Type="http://schemas.openxmlformats.org/officeDocument/2006/relationships/hyperlink" Target="https://en.wikipedia.org/wiki/IPad_2" TargetMode="External"/><Relationship Id="rId5" Type="http://schemas.openxmlformats.org/officeDocument/2006/relationships/hyperlink" Target="https://en.wikipedia.org/wiki/LINPACK" TargetMode="External"/><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Jack_Dongarra" TargetMode="External"/><Relationship Id="rId4" Type="http://schemas.openxmlformats.org/officeDocument/2006/relationships/hyperlink" Target="https://en.wikipedia.org/wiki/IPad_2" TargetMode="External"/><Relationship Id="rId5" Type="http://schemas.openxmlformats.org/officeDocument/2006/relationships/hyperlink" Target="https://en.wikipedia.org/wiki/LINPACK"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Cray X-MP: 400 MFLOPS peak performance</a:t>
            </a:r>
            <a:endParaRPr lang="en-US" dirty="0"/>
          </a:p>
        </p:txBody>
      </p:sp>
      <p:sp>
        <p:nvSpPr>
          <p:cNvPr id="4" name="Slide Number Placeholder 3"/>
          <p:cNvSpPr>
            <a:spLocks noGrp="1"/>
          </p:cNvSpPr>
          <p:nvPr>
            <p:ph type="sldNum" sz="quarter" idx="10"/>
          </p:nvPr>
        </p:nvSpPr>
        <p:spPr/>
        <p:txBody>
          <a:bodyPr/>
          <a:lstStyle/>
          <a:p>
            <a:fld id="{9F5BCA06-DAB2-2649-96E2-82E5DB3F7ABA}" type="slidenum">
              <a:rPr lang="en-US" smtClean="0"/>
              <a:t>62</a:t>
            </a:fld>
            <a:endParaRPr lang="en-US"/>
          </a:p>
        </p:txBody>
      </p:sp>
    </p:spTree>
    <p:extLst>
      <p:ext uri="{BB962C8B-B14F-4D97-AF65-F5344CB8AC3E}">
        <p14:creationId xmlns:p14="http://schemas.microsoft.com/office/powerpoint/2010/main" val="34778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Cray X-MP: 400 MFLOPS peak performance</a:t>
            </a:r>
          </a:p>
          <a:p>
            <a:endParaRPr lang="en-US" dirty="0" smtClean="0"/>
          </a:p>
          <a:p>
            <a:r>
              <a:rPr lang="en-US" dirty="0" smtClean="0"/>
              <a:t>From https://</a:t>
            </a:r>
            <a:r>
              <a:rPr lang="en-US" dirty="0" err="1" smtClean="0"/>
              <a:t>en.wikipedia.org</a:t>
            </a:r>
            <a:r>
              <a:rPr lang="en-US" dirty="0" smtClean="0"/>
              <a:t>/wiki/Cray-2#Comparison_to_later_computers:</a:t>
            </a:r>
          </a:p>
          <a:p>
            <a:endParaRPr lang="en-US" dirty="0" smtClean="0"/>
          </a:p>
          <a:p>
            <a:r>
              <a:rPr lang="en-US" sz="1200" kern="1200" dirty="0" smtClean="0">
                <a:solidFill>
                  <a:schemeClr val="tx1"/>
                </a:solidFill>
                <a:latin typeface="+mn-lt"/>
                <a:ea typeface="+mn-ea"/>
                <a:cs typeface="+mn-cs"/>
              </a:rPr>
              <a:t>  “In 2012, </a:t>
            </a:r>
            <a:r>
              <a:rPr lang="en-US" sz="1200" kern="1200" dirty="0" err="1" smtClean="0">
                <a:solidFill>
                  <a:schemeClr val="tx1"/>
                </a:solidFill>
                <a:latin typeface="+mn-lt"/>
                <a:ea typeface="+mn-ea"/>
                <a:cs typeface="+mn-cs"/>
              </a:rPr>
              <a:t>Piotr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Luszczek</a:t>
            </a:r>
            <a:r>
              <a:rPr lang="en-US" sz="1200" kern="1200" dirty="0" smtClean="0">
                <a:solidFill>
                  <a:schemeClr val="tx1"/>
                </a:solidFill>
                <a:latin typeface="+mn-lt"/>
                <a:ea typeface="+mn-ea"/>
                <a:cs typeface="+mn-cs"/>
              </a:rPr>
              <a:t> (a former doctoral student of </a:t>
            </a:r>
            <a:r>
              <a:rPr lang="en-US" sz="1200" kern="1200" dirty="0" smtClean="0">
                <a:solidFill>
                  <a:schemeClr val="tx1"/>
                </a:solidFill>
                <a:latin typeface="+mn-lt"/>
                <a:ea typeface="+mn-ea"/>
                <a:cs typeface="+mn-cs"/>
                <a:hlinkClick r:id="rId3"/>
              </a:rPr>
              <a:t>Jack Dongarra), presented results showing that an </a:t>
            </a:r>
            <a:r>
              <a:rPr lang="en-US" sz="1200" kern="1200" dirty="0" smtClean="0">
                <a:solidFill>
                  <a:schemeClr val="tx1"/>
                </a:solidFill>
                <a:latin typeface="+mn-lt"/>
                <a:ea typeface="+mn-ea"/>
                <a:cs typeface="+mn-cs"/>
                <a:hlinkClick r:id="rId4"/>
              </a:rPr>
              <a:t>iPad 2 matched the historical performance of the Cray-2 on an embedded </a:t>
            </a:r>
            <a:r>
              <a:rPr lang="en-US" sz="1200" kern="1200" dirty="0" smtClean="0">
                <a:solidFill>
                  <a:schemeClr val="tx1"/>
                </a:solidFill>
                <a:latin typeface="+mn-lt"/>
                <a:ea typeface="+mn-ea"/>
                <a:cs typeface="+mn-cs"/>
                <a:hlinkClick r:id="rId5"/>
              </a:rPr>
              <a:t>LINPACK benchmark.</a:t>
            </a:r>
            <a:r>
              <a:rPr lang="en-US" sz="1200" kern="1200" baseline="30000" dirty="0" smtClean="0">
                <a:solidFill>
                  <a:schemeClr val="tx1"/>
                </a:solidFill>
                <a:latin typeface="+mn-lt"/>
                <a:ea typeface="+mn-ea"/>
                <a:cs typeface="+mn-cs"/>
                <a:hlinkClick r:id="rId5"/>
              </a:rPr>
              <a:t>[1]</a:t>
            </a:r>
            <a:r>
              <a:rPr lang="en-US" sz="1200" kern="1200" baseline="300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F5BCA06-DAB2-2649-96E2-82E5DB3F7ABA}" type="slidenum">
              <a:rPr lang="en-US" smtClean="0"/>
              <a:t>65</a:t>
            </a:fld>
            <a:endParaRPr lang="en-US"/>
          </a:p>
        </p:txBody>
      </p:sp>
    </p:spTree>
    <p:extLst>
      <p:ext uri="{BB962C8B-B14F-4D97-AF65-F5344CB8AC3E}">
        <p14:creationId xmlns:p14="http://schemas.microsoft.com/office/powerpoint/2010/main" val="123133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Cray X-MP: 400 MFLOPS peak performance</a:t>
            </a:r>
          </a:p>
          <a:p>
            <a:endParaRPr lang="en-US" dirty="0" smtClean="0"/>
          </a:p>
          <a:p>
            <a:r>
              <a:rPr lang="en-US" dirty="0" smtClean="0"/>
              <a:t>From https://</a:t>
            </a:r>
            <a:r>
              <a:rPr lang="en-US" dirty="0" err="1" smtClean="0"/>
              <a:t>en.wikipedia.org</a:t>
            </a:r>
            <a:r>
              <a:rPr lang="en-US" dirty="0" smtClean="0"/>
              <a:t>/wiki/Cray-2#Comparison_to_later_computers:</a:t>
            </a:r>
          </a:p>
          <a:p>
            <a:endParaRPr lang="en-US" dirty="0" smtClean="0"/>
          </a:p>
          <a:p>
            <a:r>
              <a:rPr lang="en-US" sz="1200" kern="1200" dirty="0" smtClean="0">
                <a:solidFill>
                  <a:schemeClr val="tx1"/>
                </a:solidFill>
                <a:latin typeface="+mn-lt"/>
                <a:ea typeface="+mn-ea"/>
                <a:cs typeface="+mn-cs"/>
              </a:rPr>
              <a:t>  “In 2012, </a:t>
            </a:r>
            <a:r>
              <a:rPr lang="en-US" sz="1200" kern="1200" dirty="0" err="1" smtClean="0">
                <a:solidFill>
                  <a:schemeClr val="tx1"/>
                </a:solidFill>
                <a:latin typeface="+mn-lt"/>
                <a:ea typeface="+mn-ea"/>
                <a:cs typeface="+mn-cs"/>
              </a:rPr>
              <a:t>Piotr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Luszczek</a:t>
            </a:r>
            <a:r>
              <a:rPr lang="en-US" sz="1200" kern="1200" dirty="0" smtClean="0">
                <a:solidFill>
                  <a:schemeClr val="tx1"/>
                </a:solidFill>
                <a:latin typeface="+mn-lt"/>
                <a:ea typeface="+mn-ea"/>
                <a:cs typeface="+mn-cs"/>
              </a:rPr>
              <a:t> (a former doctoral student of </a:t>
            </a:r>
            <a:r>
              <a:rPr lang="en-US" sz="1200" kern="1200" dirty="0" smtClean="0">
                <a:solidFill>
                  <a:schemeClr val="tx1"/>
                </a:solidFill>
                <a:latin typeface="+mn-lt"/>
                <a:ea typeface="+mn-ea"/>
                <a:cs typeface="+mn-cs"/>
                <a:hlinkClick r:id="rId3"/>
              </a:rPr>
              <a:t>Jack Dongarra), presented results showing that an </a:t>
            </a:r>
            <a:r>
              <a:rPr lang="en-US" sz="1200" kern="1200" dirty="0" smtClean="0">
                <a:solidFill>
                  <a:schemeClr val="tx1"/>
                </a:solidFill>
                <a:latin typeface="+mn-lt"/>
                <a:ea typeface="+mn-ea"/>
                <a:cs typeface="+mn-cs"/>
                <a:hlinkClick r:id="rId4"/>
              </a:rPr>
              <a:t>iPad 2 matched the historical performance of the Cray-2 on an embedded </a:t>
            </a:r>
            <a:r>
              <a:rPr lang="en-US" sz="1200" kern="1200" dirty="0" smtClean="0">
                <a:solidFill>
                  <a:schemeClr val="tx1"/>
                </a:solidFill>
                <a:latin typeface="+mn-lt"/>
                <a:ea typeface="+mn-ea"/>
                <a:cs typeface="+mn-cs"/>
                <a:hlinkClick r:id="rId5"/>
              </a:rPr>
              <a:t>LINPACK benchmark.</a:t>
            </a:r>
            <a:r>
              <a:rPr lang="en-US" sz="1200" kern="1200" baseline="30000" dirty="0" smtClean="0">
                <a:solidFill>
                  <a:schemeClr val="tx1"/>
                </a:solidFill>
                <a:latin typeface="+mn-lt"/>
                <a:ea typeface="+mn-ea"/>
                <a:cs typeface="+mn-cs"/>
                <a:hlinkClick r:id="rId5"/>
              </a:rPr>
              <a:t>[1]</a:t>
            </a:r>
            <a:r>
              <a:rPr lang="en-US" sz="1200" kern="1200" baseline="300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F5BCA06-DAB2-2649-96E2-82E5DB3F7ABA}" type="slidenum">
              <a:rPr lang="en-US" smtClean="0"/>
              <a:t>66</a:t>
            </a:fld>
            <a:endParaRPr lang="en-US"/>
          </a:p>
        </p:txBody>
      </p:sp>
    </p:spTree>
    <p:extLst>
      <p:ext uri="{BB962C8B-B14F-4D97-AF65-F5344CB8AC3E}">
        <p14:creationId xmlns:p14="http://schemas.microsoft.com/office/powerpoint/2010/main" val="166004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Cray X-MP: 400 MFLOPS peak performance</a:t>
            </a:r>
          </a:p>
          <a:p>
            <a:endParaRPr lang="en-US" dirty="0" smtClean="0"/>
          </a:p>
          <a:p>
            <a:r>
              <a:rPr lang="en-US" dirty="0" smtClean="0"/>
              <a:t>From https://</a:t>
            </a:r>
            <a:r>
              <a:rPr lang="en-US" dirty="0" err="1" smtClean="0"/>
              <a:t>en.wikipedia.org</a:t>
            </a:r>
            <a:r>
              <a:rPr lang="en-US" dirty="0" smtClean="0"/>
              <a:t>/wiki/Cray-2#Comparison_to_later_computers:</a:t>
            </a:r>
          </a:p>
          <a:p>
            <a:endParaRPr lang="en-US" dirty="0" smtClean="0"/>
          </a:p>
          <a:p>
            <a:r>
              <a:rPr lang="en-US" sz="1200" kern="1200" dirty="0" smtClean="0">
                <a:solidFill>
                  <a:schemeClr val="tx1"/>
                </a:solidFill>
                <a:latin typeface="+mn-lt"/>
                <a:ea typeface="+mn-ea"/>
                <a:cs typeface="+mn-cs"/>
              </a:rPr>
              <a:t>  “In 2012, </a:t>
            </a:r>
            <a:r>
              <a:rPr lang="en-US" sz="1200" kern="1200" dirty="0" err="1" smtClean="0">
                <a:solidFill>
                  <a:schemeClr val="tx1"/>
                </a:solidFill>
                <a:latin typeface="+mn-lt"/>
                <a:ea typeface="+mn-ea"/>
                <a:cs typeface="+mn-cs"/>
              </a:rPr>
              <a:t>Piotr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Luszczek</a:t>
            </a:r>
            <a:r>
              <a:rPr lang="en-US" sz="1200" kern="1200" dirty="0" smtClean="0">
                <a:solidFill>
                  <a:schemeClr val="tx1"/>
                </a:solidFill>
                <a:latin typeface="+mn-lt"/>
                <a:ea typeface="+mn-ea"/>
                <a:cs typeface="+mn-cs"/>
              </a:rPr>
              <a:t> (a former doctoral student of </a:t>
            </a:r>
            <a:r>
              <a:rPr lang="en-US" sz="1200" kern="1200" dirty="0" smtClean="0">
                <a:solidFill>
                  <a:schemeClr val="tx1"/>
                </a:solidFill>
                <a:latin typeface="+mn-lt"/>
                <a:ea typeface="+mn-ea"/>
                <a:cs typeface="+mn-cs"/>
                <a:hlinkClick r:id="rId3"/>
              </a:rPr>
              <a:t>Jack Dongarra), presented results showing that an </a:t>
            </a:r>
            <a:r>
              <a:rPr lang="en-US" sz="1200" kern="1200" dirty="0" smtClean="0">
                <a:solidFill>
                  <a:schemeClr val="tx1"/>
                </a:solidFill>
                <a:latin typeface="+mn-lt"/>
                <a:ea typeface="+mn-ea"/>
                <a:cs typeface="+mn-cs"/>
                <a:hlinkClick r:id="rId4"/>
              </a:rPr>
              <a:t>iPad 2 matched the historical performance of the Cray-2 on an embedded </a:t>
            </a:r>
            <a:r>
              <a:rPr lang="en-US" sz="1200" kern="1200" dirty="0" smtClean="0">
                <a:solidFill>
                  <a:schemeClr val="tx1"/>
                </a:solidFill>
                <a:latin typeface="+mn-lt"/>
                <a:ea typeface="+mn-ea"/>
                <a:cs typeface="+mn-cs"/>
                <a:hlinkClick r:id="rId5"/>
              </a:rPr>
              <a:t>LINPACK benchmark.</a:t>
            </a:r>
            <a:r>
              <a:rPr lang="en-US" sz="1200" kern="1200" baseline="30000" dirty="0" smtClean="0">
                <a:solidFill>
                  <a:schemeClr val="tx1"/>
                </a:solidFill>
                <a:latin typeface="+mn-lt"/>
                <a:ea typeface="+mn-ea"/>
                <a:cs typeface="+mn-cs"/>
                <a:hlinkClick r:id="rId5"/>
              </a:rPr>
              <a:t>[1]</a:t>
            </a:r>
            <a:r>
              <a:rPr lang="en-US" sz="1200" kern="1200" baseline="300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F5BCA06-DAB2-2649-96E2-82E5DB3F7ABA}" type="slidenum">
              <a:rPr lang="en-US" smtClean="0"/>
              <a:t>67</a:t>
            </a:fld>
            <a:endParaRPr lang="en-US"/>
          </a:p>
        </p:txBody>
      </p:sp>
    </p:spTree>
    <p:extLst>
      <p:ext uri="{BB962C8B-B14F-4D97-AF65-F5344CB8AC3E}">
        <p14:creationId xmlns:p14="http://schemas.microsoft.com/office/powerpoint/2010/main" val="86491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8B32A7-027F-0945-896A-733777B2E0F9}" type="datetime1">
              <a:rPr lang="en-US" smtClean="0"/>
              <a:t>7/19/17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210D353-EA6A-644C-8A2F-E266779D4F6D}" type="datetime1">
              <a:rPr lang="en-US" smtClean="0"/>
              <a:t>7/19/17</a:t>
            </a:fld>
            <a:endParaRPr lang="en-US"/>
          </a:p>
        </p:txBody>
      </p:sp>
      <p:sp>
        <p:nvSpPr>
          <p:cNvPr id="3" name="Footer Placeholder 2"/>
          <p:cNvSpPr>
            <a:spLocks noGrp="1"/>
          </p:cNvSpPr>
          <p:nvPr>
            <p:ph type="ftr" sz="quarter" idx="11"/>
          </p:nvPr>
        </p:nvSpPr>
        <p:spPr>
          <a:xfrm>
            <a:off x="5789613"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7ACAACED-E2FB-264D-9363-FF4BDF2DBFC1}"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01FB3FB3-069D-1A4D-94FC-66169DD7FBA8}"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DC8E0C5A-FE42-C842-BE5F-BC4ABFEB1452}"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Click icon to add picture</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Click icon to add picture</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A527F0-431A-8A45-8AD3-30A5BD36385B}" type="datetime1">
              <a:rPr lang="en-US" smtClean="0"/>
              <a:t>7/19/17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7FBD05-D8FA-B544-9074-C0CC12E64AB9}" type="datetime1">
              <a:rPr lang="en-US" smtClean="0"/>
              <a:t>7/19/17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528C939E-46A9-3B47-B07C-2F361A6A69D0}" type="datetime1">
              <a:rPr lang="en-US" smtClean="0"/>
              <a:t>7/19/17</a:t>
            </a:fld>
            <a:endParaRPr lang="en-US"/>
          </a:p>
        </p:txBody>
      </p:sp>
      <p:sp>
        <p:nvSpPr>
          <p:cNvPr id="4" name="Footer Placeholder 3"/>
          <p:cNvSpPr>
            <a:spLocks noGrp="1"/>
          </p:cNvSpPr>
          <p:nvPr>
            <p:ph type="ftr" sz="quarter" idx="11"/>
          </p:nvPr>
        </p:nvSpPr>
        <p:spPr>
          <a:xfrm>
            <a:off x="5789613"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2364984-4AEB-BA4E-B5CD-2335CB49E131}" type="datetime1">
              <a:rPr lang="en-US" smtClean="0"/>
              <a:t>7/19/17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3F73054F-43C1-9F44-A839-B183DA677F42}" type="datetime1">
              <a:rPr lang="en-US" smtClean="0"/>
              <a:t>7/19/17</a:t>
            </a:fld>
            <a:endParaRPr lang="en-US"/>
          </a:p>
        </p:txBody>
      </p:sp>
      <p:sp>
        <p:nvSpPr>
          <p:cNvPr id="5" name="Footer Placeholder 4"/>
          <p:cNvSpPr>
            <a:spLocks noGrp="1"/>
          </p:cNvSpPr>
          <p:nvPr>
            <p:ph type="ftr" sz="quarter" idx="11"/>
          </p:nvPr>
        </p:nvSpPr>
        <p:spPr>
          <a:xfrm>
            <a:off x="7238999" y="6356350"/>
            <a:ext cx="144621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4DA6997-E461-A942-AFF6-1FBB3B4443F9}"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F05B217-EF14-8748-AEA6-2CF8EBD0D79B}" type="datetime1">
              <a:rPr lang="en-US" smtClean="0"/>
              <a:t>7/19/17</a:t>
            </a:fld>
            <a:endParaRPr lang="en-US"/>
          </a:p>
        </p:txBody>
      </p:sp>
      <p:sp>
        <p:nvSpPr>
          <p:cNvPr id="8" name="Footer Placeholder 7"/>
          <p:cNvSpPr>
            <a:spLocks noGrp="1"/>
          </p:cNvSpPr>
          <p:nvPr>
            <p:ph type="ftr" sz="quarter" idx="11"/>
          </p:nvPr>
        </p:nvSpPr>
        <p:spPr>
          <a:xfrm>
            <a:off x="5789613"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B2F844-C6CB-8F47-9E52-3B3D75E3570F}"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4B3C953-27E1-E645-AD6C-87C39DB9A00C}"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0B8E481-DB6E-C34A-B7BF-D4302DB91D61}" type="datetime1">
              <a:rPr lang="en-US" smtClean="0"/>
              <a:t>7/19/17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ADBE1C0-C19E-9345-92D0-348C2B4883D8}" type="datetime1">
              <a:rPr lang="en-US" smtClean="0"/>
              <a:t>7/19/17</a:t>
            </a:fld>
            <a:endParaRPr lang="en-US"/>
          </a:p>
        </p:txBody>
      </p:sp>
      <p:sp>
        <p:nvSpPr>
          <p:cNvPr id="4" name="Footer Placeholder 3"/>
          <p:cNvSpPr>
            <a:spLocks noGrp="1"/>
          </p:cNvSpPr>
          <p:nvPr>
            <p:ph type="ftr" sz="quarter" idx="11"/>
          </p:nvPr>
        </p:nvSpPr>
        <p:spPr>
          <a:xfrm>
            <a:off x="5789613"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Slide Number Placeholder 5"/>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000" b="1">
                <a:solidFill>
                  <a:schemeClr val="tx1">
                    <a:lumMod val="50000"/>
                    <a:lumOff val="50000"/>
                  </a:schemeClr>
                </a:solidFill>
              </a:defRPr>
            </a:lvl1pPr>
          </a:lstStyle>
          <a:p>
            <a:fld id="{9F2F5E10-5301-4EE6-90D2-A6C4A3F62B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image" Target="../media/image2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 Id="rId3" Type="http://schemas.openxmlformats.org/officeDocument/2006/relationships/image" Target="../media/image3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 Id="rId3" Type="http://schemas.openxmlformats.org/officeDocument/2006/relationships/image" Target="../media/image3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 Id="rId3" Type="http://schemas.openxmlformats.org/officeDocument/2006/relationships/image" Target="../media/image3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 Id="rId3"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png"/><Relationship Id="rId5" Type="http://schemas.openxmlformats.org/officeDocument/2006/relationships/image" Target="../media/image38.png"/><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7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76.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image" Target="../media/image4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image" Target="../media/image5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3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428601"/>
            <a:ext cx="8228013" cy="1857399"/>
          </a:xfrm>
          <a:ln w="38100" cmpd="sng">
            <a:solidFill>
              <a:srgbClr val="FF6600"/>
            </a:solidFill>
          </a:ln>
        </p:spPr>
        <p:txBody>
          <a:bodyPr>
            <a:noAutofit/>
          </a:bodyPr>
          <a:lstStyle/>
          <a:p>
            <a:r>
              <a:rPr lang="en-US" sz="4800" dirty="0" smtClean="0"/>
              <a:t>Parallel Processing and Distributed Computing</a:t>
            </a:r>
            <a:endParaRPr lang="en-US" sz="4800" dirty="0"/>
          </a:p>
        </p:txBody>
      </p:sp>
      <p:sp>
        <p:nvSpPr>
          <p:cNvPr id="5" name="TextBox 4"/>
          <p:cNvSpPr txBox="1"/>
          <p:nvPr/>
        </p:nvSpPr>
        <p:spPr>
          <a:xfrm>
            <a:off x="1815993" y="4331802"/>
            <a:ext cx="5510443" cy="1692771"/>
          </a:xfrm>
          <a:prstGeom prst="rect">
            <a:avLst/>
          </a:prstGeom>
          <a:noFill/>
        </p:spPr>
        <p:txBody>
          <a:bodyPr wrap="none" rtlCol="0">
            <a:spAutoFit/>
          </a:bodyPr>
          <a:lstStyle/>
          <a:p>
            <a:pPr algn="ctr"/>
            <a:r>
              <a:rPr lang="en-US" sz="2800" b="1" dirty="0" smtClean="0">
                <a:solidFill>
                  <a:schemeClr val="bg1"/>
                </a:solidFill>
              </a:rPr>
              <a:t>Yolanda Gil</a:t>
            </a:r>
          </a:p>
          <a:p>
            <a:pPr algn="ctr"/>
            <a:r>
              <a:rPr lang="en-US" sz="2800" b="1" dirty="0" smtClean="0">
                <a:solidFill>
                  <a:schemeClr val="bg1"/>
                </a:solidFill>
              </a:rPr>
              <a:t>University of Southern California</a:t>
            </a:r>
          </a:p>
          <a:p>
            <a:pPr algn="ctr"/>
            <a:r>
              <a:rPr lang="en-US" sz="2400" b="1" dirty="0" err="1" smtClean="0">
                <a:solidFill>
                  <a:schemeClr val="bg1"/>
                </a:solidFill>
              </a:rPr>
              <a:t>gil@isi.edu</a:t>
            </a:r>
            <a:endParaRPr lang="en-US" sz="2400" b="1" dirty="0">
              <a:solidFill>
                <a:schemeClr val="bg1"/>
              </a:solidFill>
            </a:endParaRPr>
          </a:p>
          <a:p>
            <a:pPr algn="ctr"/>
            <a:endParaRPr lang="en-US" sz="2400" b="1" dirty="0">
              <a:solidFill>
                <a:schemeClr val="bg1"/>
              </a:solidFill>
            </a:endParaRPr>
          </a:p>
        </p:txBody>
      </p:sp>
      <p:sp>
        <p:nvSpPr>
          <p:cNvPr id="6" name="TextBox 5"/>
          <p:cNvSpPr txBox="1"/>
          <p:nvPr/>
        </p:nvSpPr>
        <p:spPr>
          <a:xfrm>
            <a:off x="7443383" y="6224079"/>
            <a:ext cx="1326557" cy="523220"/>
          </a:xfrm>
          <a:prstGeom prst="rect">
            <a:avLst/>
          </a:prstGeom>
          <a:noFill/>
        </p:spPr>
        <p:txBody>
          <a:bodyPr wrap="none" rtlCol="0">
            <a:spAutoFit/>
          </a:bodyPr>
          <a:lstStyle/>
          <a:p>
            <a:pPr algn="ctr"/>
            <a:r>
              <a:rPr lang="en-US" sz="1400" i="1" dirty="0" smtClean="0">
                <a:solidFill>
                  <a:srgbClr val="265993"/>
                </a:solidFill>
              </a:rPr>
              <a:t>Last Updated:</a:t>
            </a:r>
          </a:p>
          <a:p>
            <a:pPr algn="ctr"/>
            <a:r>
              <a:rPr lang="en-US" sz="1400" i="1" dirty="0" smtClean="0">
                <a:solidFill>
                  <a:srgbClr val="265993"/>
                </a:solidFill>
              </a:rPr>
              <a:t>September 2016</a:t>
            </a:r>
            <a:endParaRPr lang="en-US" sz="1400" i="1" dirty="0">
              <a:solidFill>
                <a:srgbClr val="265993"/>
              </a:solidFill>
            </a:endParaRPr>
          </a:p>
        </p:txBody>
      </p:sp>
      <p:sp>
        <p:nvSpPr>
          <p:cNvPr id="8" name="TextBox 1"/>
          <p:cNvSpPr txBox="1">
            <a:spLocks noChangeArrowheads="1"/>
          </p:cNvSpPr>
          <p:nvPr/>
        </p:nvSpPr>
        <p:spPr bwMode="auto">
          <a:xfrm>
            <a:off x="4185935" y="6308338"/>
            <a:ext cx="91847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1000" dirty="0">
                <a:solidFill>
                  <a:srgbClr val="17678F"/>
                </a:solidFill>
              </a:rPr>
              <a:t>ACI-1355475</a:t>
            </a:r>
          </a:p>
        </p:txBody>
      </p:sp>
      <p:pic>
        <p:nvPicPr>
          <p:cNvPr id="9" name="Picture 1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02357" y="6182393"/>
            <a:ext cx="542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121931" y="6182393"/>
            <a:ext cx="2438283" cy="538609"/>
          </a:xfrm>
          <a:prstGeom prst="rect">
            <a:avLst/>
          </a:prstGeom>
          <a:solidFill>
            <a:srgbClr val="F8CB65"/>
          </a:solidFill>
        </p:spPr>
        <p:txBody>
          <a:bodyPr wrap="square" rtlCol="0">
            <a:spAutoFit/>
          </a:bodyPr>
          <a:lstStyle/>
          <a:p>
            <a:endParaRPr lang="en-US" sz="300" b="1" dirty="0" smtClean="0">
              <a:solidFill>
                <a:schemeClr val="accent3">
                  <a:lumMod val="50000"/>
                </a:schemeClr>
              </a:solidFill>
            </a:endParaRPr>
          </a:p>
          <a:p>
            <a:r>
              <a:rPr lang="en-US" sz="1400" b="1" dirty="0" smtClean="0">
                <a:solidFill>
                  <a:schemeClr val="accent3">
                    <a:lumMod val="50000"/>
                  </a:schemeClr>
                </a:solidFill>
              </a:rPr>
              <a:t>CC-BY</a:t>
            </a:r>
            <a:endParaRPr lang="en-US" sz="1400" b="1" dirty="0">
              <a:solidFill>
                <a:schemeClr val="accent3">
                  <a:lumMod val="50000"/>
                </a:schemeClr>
              </a:solidFill>
            </a:endParaRPr>
          </a:p>
          <a:p>
            <a:r>
              <a:rPr lang="en-US" sz="1100" b="1" dirty="0" smtClean="0">
                <a:solidFill>
                  <a:schemeClr val="accent3">
                    <a:lumMod val="50000"/>
                  </a:schemeClr>
                </a:solidFill>
              </a:rPr>
              <a:t>Attribution               </a:t>
            </a:r>
            <a:endParaRPr lang="en-US" sz="1100" dirty="0">
              <a:solidFill>
                <a:schemeClr val="accent3">
                  <a:lumMod val="50000"/>
                </a:schemeClr>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3026" y="6264412"/>
            <a:ext cx="1111324" cy="391785"/>
          </a:xfrm>
          <a:prstGeom prst="rect">
            <a:avLst/>
          </a:prstGeom>
        </p:spPr>
      </p:pic>
      <p:sp>
        <p:nvSpPr>
          <p:cNvPr id="11" name="TextBox 10"/>
          <p:cNvSpPr txBox="1"/>
          <p:nvPr/>
        </p:nvSpPr>
        <p:spPr>
          <a:xfrm>
            <a:off x="457199" y="3009639"/>
            <a:ext cx="8228014" cy="1261884"/>
          </a:xfrm>
          <a:prstGeom prst="rect">
            <a:avLst/>
          </a:prstGeom>
          <a:noFill/>
        </p:spPr>
        <p:txBody>
          <a:bodyPr wrap="square" rtlCol="0">
            <a:spAutoFit/>
          </a:bodyPr>
          <a:lstStyle/>
          <a:p>
            <a:pPr algn="ctr"/>
            <a:r>
              <a:rPr lang="en-US" sz="2800" dirty="0" smtClean="0">
                <a:solidFill>
                  <a:srgbClr val="AAEA25"/>
                </a:solidFill>
              </a:rPr>
              <a:t>http</a:t>
            </a:r>
            <a:r>
              <a:rPr lang="en-US" sz="2800" dirty="0">
                <a:solidFill>
                  <a:srgbClr val="AAEA25"/>
                </a:solidFill>
              </a:rPr>
              <a:t>://www.datascience4all.org </a:t>
            </a:r>
          </a:p>
          <a:p>
            <a:pPr algn="ctr"/>
            <a:endParaRPr lang="en-US" sz="1200" dirty="0" smtClean="0">
              <a:solidFill>
                <a:srgbClr val="AAEA25"/>
              </a:solidFill>
            </a:endParaRPr>
          </a:p>
          <a:p>
            <a:pPr algn="ctr"/>
            <a:r>
              <a:rPr lang="en-US" sz="2400" i="1" dirty="0" smtClean="0">
                <a:solidFill>
                  <a:srgbClr val="AAEA25"/>
                </a:solidFill>
              </a:rPr>
              <a:t>Introduction </a:t>
            </a:r>
            <a:r>
              <a:rPr lang="en-US" sz="2400" i="1" dirty="0">
                <a:solidFill>
                  <a:srgbClr val="AAEA25"/>
                </a:solidFill>
              </a:rPr>
              <a:t>to </a:t>
            </a:r>
            <a:r>
              <a:rPr lang="en-US" sz="2400" i="1" dirty="0" smtClean="0">
                <a:solidFill>
                  <a:srgbClr val="AAEA25"/>
                </a:solidFill>
              </a:rPr>
              <a:t>Computational </a:t>
            </a:r>
            <a:r>
              <a:rPr lang="en-US" sz="2400" i="1" dirty="0">
                <a:solidFill>
                  <a:srgbClr val="AAEA25"/>
                </a:solidFill>
              </a:rPr>
              <a:t>Thinking and Data </a:t>
            </a:r>
            <a:r>
              <a:rPr lang="en-US" sz="2400" i="1" dirty="0" smtClean="0">
                <a:solidFill>
                  <a:srgbClr val="AAEA25"/>
                </a:solidFill>
              </a:rPr>
              <a:t>Science</a:t>
            </a:r>
          </a:p>
          <a:p>
            <a:pPr algn="ctr"/>
            <a:endParaRPr lang="en-US" sz="1200" dirty="0" smtClean="0">
              <a:solidFill>
                <a:srgbClr val="AAEA25"/>
              </a:solidFill>
            </a:endParaRPr>
          </a:p>
        </p:txBody>
      </p:sp>
    </p:spTree>
    <p:extLst>
      <p:ext uri="{BB962C8B-B14F-4D97-AF65-F5344CB8AC3E}">
        <p14:creationId xmlns:p14="http://schemas.microsoft.com/office/powerpoint/2010/main" val="1375898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45"/>
            <a:ext cx="8229600" cy="1355888"/>
          </a:xfrm>
        </p:spPr>
        <p:txBody>
          <a:bodyPr/>
          <a:lstStyle/>
          <a:p>
            <a:r>
              <a:rPr lang="en-US" dirty="0" smtClean="0"/>
              <a:t>Encryption Workflow:</a:t>
            </a:r>
            <a:br>
              <a:rPr lang="en-US" dirty="0" smtClean="0"/>
            </a:br>
            <a:r>
              <a:rPr lang="en-US" dirty="0" smtClean="0"/>
              <a:t>How Does It Work</a:t>
            </a:r>
            <a:endParaRPr lang="en-US" dirty="0"/>
          </a:p>
        </p:txBody>
      </p:sp>
      <p:sp>
        <p:nvSpPr>
          <p:cNvPr id="7" name="TextBox 6"/>
          <p:cNvSpPr txBox="1"/>
          <p:nvPr/>
        </p:nvSpPr>
        <p:spPr>
          <a:xfrm>
            <a:off x="3239582" y="5530034"/>
            <a:ext cx="364202" cy="523220"/>
          </a:xfrm>
          <a:prstGeom prst="rect">
            <a:avLst/>
          </a:prstGeom>
          <a:noFill/>
        </p:spPr>
        <p:txBody>
          <a:bodyPr wrap="none" rtlCol="0">
            <a:spAutoFit/>
          </a:bodyPr>
          <a:lstStyle/>
          <a:p>
            <a:r>
              <a:rPr lang="en-US" sz="2800" dirty="0" smtClean="0">
                <a:solidFill>
                  <a:schemeClr val="accent6">
                    <a:lumMod val="75000"/>
                  </a:schemeClr>
                </a:solidFill>
              </a:rPr>
              <a:t>a</a:t>
            </a:r>
            <a:endParaRPr lang="en-US" sz="2800" dirty="0">
              <a:solidFill>
                <a:schemeClr val="accent6">
                  <a:lumMod val="75000"/>
                </a:schemeClr>
              </a:solidFill>
            </a:endParaRPr>
          </a:p>
        </p:txBody>
      </p:sp>
      <p:pic>
        <p:nvPicPr>
          <p:cNvPr id="1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12105" y="2874181"/>
            <a:ext cx="2470727" cy="3290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765901" y="5530034"/>
            <a:ext cx="364202" cy="523220"/>
          </a:xfrm>
          <a:prstGeom prst="rect">
            <a:avLst/>
          </a:prstGeom>
          <a:noFill/>
        </p:spPr>
        <p:txBody>
          <a:bodyPr wrap="none" rtlCol="0">
            <a:spAutoFit/>
          </a:bodyPr>
          <a:lstStyle/>
          <a:p>
            <a:r>
              <a:rPr lang="en-US" sz="2800" dirty="0" smtClean="0">
                <a:solidFill>
                  <a:schemeClr val="accent6">
                    <a:lumMod val="75000"/>
                  </a:schemeClr>
                </a:solidFill>
              </a:rPr>
              <a:t>b</a:t>
            </a:r>
            <a:endParaRPr lang="en-US" sz="2800" dirty="0">
              <a:solidFill>
                <a:schemeClr val="accent6">
                  <a:lumMod val="75000"/>
                </a:schemeClr>
              </a:solidFill>
            </a:endParaRPr>
          </a:p>
        </p:txBody>
      </p:sp>
      <p:sp>
        <p:nvSpPr>
          <p:cNvPr id="15" name="TextBox 14"/>
          <p:cNvSpPr txBox="1"/>
          <p:nvPr/>
        </p:nvSpPr>
        <p:spPr>
          <a:xfrm>
            <a:off x="4333995" y="5530034"/>
            <a:ext cx="345617" cy="523220"/>
          </a:xfrm>
          <a:prstGeom prst="rect">
            <a:avLst/>
          </a:prstGeom>
          <a:noFill/>
        </p:spPr>
        <p:txBody>
          <a:bodyPr wrap="none" rtlCol="0">
            <a:spAutoFit/>
          </a:bodyPr>
          <a:lstStyle/>
          <a:p>
            <a:r>
              <a:rPr lang="en-US" sz="2800" dirty="0" smtClean="0">
                <a:solidFill>
                  <a:schemeClr val="accent6">
                    <a:lumMod val="75000"/>
                  </a:schemeClr>
                </a:solidFill>
              </a:rPr>
              <a:t>c</a:t>
            </a:r>
            <a:endParaRPr lang="en-US" sz="2800" dirty="0">
              <a:solidFill>
                <a:schemeClr val="accent6">
                  <a:lumMod val="75000"/>
                </a:schemeClr>
              </a:solidFill>
            </a:endParaRPr>
          </a:p>
        </p:txBody>
      </p:sp>
      <p:sp>
        <p:nvSpPr>
          <p:cNvPr id="16" name="TextBox 15"/>
          <p:cNvSpPr txBox="1"/>
          <p:nvPr/>
        </p:nvSpPr>
        <p:spPr>
          <a:xfrm>
            <a:off x="4863340" y="5530034"/>
            <a:ext cx="379281" cy="523220"/>
          </a:xfrm>
          <a:prstGeom prst="rect">
            <a:avLst/>
          </a:prstGeom>
          <a:noFill/>
        </p:spPr>
        <p:txBody>
          <a:bodyPr wrap="none" rtlCol="0">
            <a:spAutoFit/>
          </a:bodyPr>
          <a:lstStyle/>
          <a:p>
            <a:r>
              <a:rPr lang="en-US" sz="2800" dirty="0" smtClean="0">
                <a:solidFill>
                  <a:schemeClr val="accent6">
                    <a:lumMod val="75000"/>
                  </a:schemeClr>
                </a:solidFill>
              </a:rPr>
              <a:t>d</a:t>
            </a:r>
            <a:endParaRPr lang="en-US" sz="2800" dirty="0">
              <a:solidFill>
                <a:schemeClr val="accent6">
                  <a:lumMod val="75000"/>
                </a:schemeClr>
              </a:solidFill>
            </a:endParaRPr>
          </a:p>
        </p:txBody>
      </p:sp>
      <p:sp>
        <p:nvSpPr>
          <p:cNvPr id="17" name="TextBox 16"/>
          <p:cNvSpPr txBox="1"/>
          <p:nvPr/>
        </p:nvSpPr>
        <p:spPr>
          <a:xfrm>
            <a:off x="5449373" y="5530034"/>
            <a:ext cx="349124" cy="523220"/>
          </a:xfrm>
          <a:prstGeom prst="rect">
            <a:avLst/>
          </a:prstGeom>
          <a:noFill/>
        </p:spPr>
        <p:txBody>
          <a:bodyPr wrap="none" rtlCol="0">
            <a:spAutoFit/>
          </a:bodyPr>
          <a:lstStyle/>
          <a:p>
            <a:r>
              <a:rPr lang="en-US" sz="2800" dirty="0" smtClean="0">
                <a:solidFill>
                  <a:schemeClr val="accent6">
                    <a:lumMod val="75000"/>
                  </a:schemeClr>
                </a:solidFill>
              </a:rPr>
              <a:t>e</a:t>
            </a:r>
            <a:endParaRPr lang="en-US" sz="2800" dirty="0">
              <a:solidFill>
                <a:schemeClr val="accent6">
                  <a:lumMod val="75000"/>
                </a:schemeClr>
              </a:solidFill>
            </a:endParaRPr>
          </a:p>
        </p:txBody>
      </p:sp>
      <p:sp>
        <p:nvSpPr>
          <p:cNvPr id="18" name="TextBox 17"/>
          <p:cNvSpPr txBox="1"/>
          <p:nvPr/>
        </p:nvSpPr>
        <p:spPr>
          <a:xfrm>
            <a:off x="8261771" y="5530034"/>
            <a:ext cx="543739" cy="523220"/>
          </a:xfrm>
          <a:prstGeom prst="rect">
            <a:avLst/>
          </a:prstGeom>
          <a:noFill/>
        </p:spPr>
        <p:txBody>
          <a:bodyPr wrap="none" rtlCol="0">
            <a:spAutoFit/>
          </a:bodyPr>
          <a:lstStyle/>
          <a:p>
            <a:r>
              <a:rPr lang="en-US" sz="2800" dirty="0" smtClean="0">
                <a:solidFill>
                  <a:schemeClr val="accent6">
                    <a:lumMod val="75000"/>
                  </a:schemeClr>
                </a:solidFill>
              </a:rPr>
              <a:t>…</a:t>
            </a:r>
            <a:endParaRPr lang="en-US" sz="2800" dirty="0">
              <a:solidFill>
                <a:schemeClr val="accent6">
                  <a:lumMod val="75000"/>
                </a:schemeClr>
              </a:solidFill>
            </a:endParaRPr>
          </a:p>
        </p:txBody>
      </p:sp>
      <p:sp>
        <p:nvSpPr>
          <p:cNvPr id="28" name="TextBox 27"/>
          <p:cNvSpPr txBox="1"/>
          <p:nvPr/>
        </p:nvSpPr>
        <p:spPr>
          <a:xfrm>
            <a:off x="5955416" y="5518276"/>
            <a:ext cx="325730" cy="523220"/>
          </a:xfrm>
          <a:prstGeom prst="rect">
            <a:avLst/>
          </a:prstGeom>
          <a:noFill/>
        </p:spPr>
        <p:txBody>
          <a:bodyPr wrap="none" rtlCol="0">
            <a:spAutoFit/>
          </a:bodyPr>
          <a:lstStyle/>
          <a:p>
            <a:r>
              <a:rPr lang="en-US" sz="2800" dirty="0" smtClean="0">
                <a:solidFill>
                  <a:schemeClr val="accent6">
                    <a:lumMod val="75000"/>
                  </a:schemeClr>
                </a:solidFill>
              </a:rPr>
              <a:t>f</a:t>
            </a:r>
            <a:endParaRPr lang="en-US" sz="2800" dirty="0">
              <a:solidFill>
                <a:schemeClr val="accent6">
                  <a:lumMod val="75000"/>
                </a:schemeClr>
              </a:solidFill>
            </a:endParaRPr>
          </a:p>
        </p:txBody>
      </p:sp>
      <p:sp>
        <p:nvSpPr>
          <p:cNvPr id="29" name="TextBox 28"/>
          <p:cNvSpPr txBox="1"/>
          <p:nvPr/>
        </p:nvSpPr>
        <p:spPr>
          <a:xfrm>
            <a:off x="6481735" y="5518276"/>
            <a:ext cx="364202" cy="523220"/>
          </a:xfrm>
          <a:prstGeom prst="rect">
            <a:avLst/>
          </a:prstGeom>
          <a:noFill/>
        </p:spPr>
        <p:txBody>
          <a:bodyPr wrap="none" rtlCol="0">
            <a:spAutoFit/>
          </a:bodyPr>
          <a:lstStyle/>
          <a:p>
            <a:r>
              <a:rPr lang="en-US" sz="2800" dirty="0" smtClean="0">
                <a:solidFill>
                  <a:schemeClr val="accent6">
                    <a:lumMod val="75000"/>
                  </a:schemeClr>
                </a:solidFill>
              </a:rPr>
              <a:t>g</a:t>
            </a:r>
            <a:endParaRPr lang="en-US" sz="2800" dirty="0">
              <a:solidFill>
                <a:schemeClr val="accent6">
                  <a:lumMod val="75000"/>
                </a:schemeClr>
              </a:solidFill>
            </a:endParaRPr>
          </a:p>
        </p:txBody>
      </p:sp>
      <p:sp>
        <p:nvSpPr>
          <p:cNvPr id="30" name="TextBox 29"/>
          <p:cNvSpPr txBox="1"/>
          <p:nvPr/>
        </p:nvSpPr>
        <p:spPr>
          <a:xfrm>
            <a:off x="7049829" y="5518276"/>
            <a:ext cx="382787" cy="523220"/>
          </a:xfrm>
          <a:prstGeom prst="rect">
            <a:avLst/>
          </a:prstGeom>
          <a:noFill/>
        </p:spPr>
        <p:txBody>
          <a:bodyPr wrap="none" rtlCol="0">
            <a:spAutoFit/>
          </a:bodyPr>
          <a:lstStyle/>
          <a:p>
            <a:r>
              <a:rPr lang="en-US" sz="2800" dirty="0" smtClean="0">
                <a:solidFill>
                  <a:schemeClr val="accent6">
                    <a:lumMod val="75000"/>
                  </a:schemeClr>
                </a:solidFill>
              </a:rPr>
              <a:t>h</a:t>
            </a:r>
            <a:endParaRPr lang="en-US" sz="2800" dirty="0">
              <a:solidFill>
                <a:schemeClr val="accent6">
                  <a:lumMod val="75000"/>
                </a:schemeClr>
              </a:solidFill>
            </a:endParaRPr>
          </a:p>
        </p:txBody>
      </p:sp>
      <p:sp>
        <p:nvSpPr>
          <p:cNvPr id="31" name="TextBox 30"/>
          <p:cNvSpPr txBox="1"/>
          <p:nvPr/>
        </p:nvSpPr>
        <p:spPr>
          <a:xfrm>
            <a:off x="7579174" y="5518276"/>
            <a:ext cx="287258" cy="523220"/>
          </a:xfrm>
          <a:prstGeom prst="rect">
            <a:avLst/>
          </a:prstGeom>
          <a:noFill/>
        </p:spPr>
        <p:txBody>
          <a:bodyPr wrap="none" rtlCol="0">
            <a:spAutoFit/>
          </a:bodyPr>
          <a:lstStyle/>
          <a:p>
            <a:r>
              <a:rPr lang="en-US" sz="2800" dirty="0" err="1" smtClean="0">
                <a:solidFill>
                  <a:schemeClr val="accent6">
                    <a:lumMod val="75000"/>
                  </a:schemeClr>
                </a:solidFill>
              </a:rPr>
              <a:t>i</a:t>
            </a:r>
            <a:endParaRPr lang="en-US" sz="2800" dirty="0">
              <a:solidFill>
                <a:schemeClr val="accent6">
                  <a:lumMod val="75000"/>
                </a:schemeClr>
              </a:solidFill>
            </a:endParaRPr>
          </a:p>
        </p:txBody>
      </p:sp>
      <p:sp>
        <p:nvSpPr>
          <p:cNvPr id="32" name="TextBox 31"/>
          <p:cNvSpPr txBox="1"/>
          <p:nvPr/>
        </p:nvSpPr>
        <p:spPr>
          <a:xfrm>
            <a:off x="8035858" y="5518276"/>
            <a:ext cx="316413" cy="523220"/>
          </a:xfrm>
          <a:prstGeom prst="rect">
            <a:avLst/>
          </a:prstGeom>
          <a:noFill/>
        </p:spPr>
        <p:txBody>
          <a:bodyPr wrap="none" rtlCol="0">
            <a:spAutoFit/>
          </a:bodyPr>
          <a:lstStyle/>
          <a:p>
            <a:r>
              <a:rPr lang="en-US" sz="2800" dirty="0" smtClean="0">
                <a:solidFill>
                  <a:schemeClr val="accent6">
                    <a:lumMod val="75000"/>
                  </a:schemeClr>
                </a:solidFill>
              </a:rPr>
              <a:t>j</a:t>
            </a:r>
            <a:endParaRPr lang="en-US" sz="2800" dirty="0">
              <a:solidFill>
                <a:schemeClr val="accent6">
                  <a:lumMod val="75000"/>
                </a:schemeClr>
              </a:solidFill>
            </a:endParaRPr>
          </a:p>
        </p:txBody>
      </p:sp>
      <p:sp>
        <p:nvSpPr>
          <p:cNvPr id="35" name="TextBox 34"/>
          <p:cNvSpPr txBox="1"/>
          <p:nvPr/>
        </p:nvSpPr>
        <p:spPr>
          <a:xfrm>
            <a:off x="3057150" y="1879765"/>
            <a:ext cx="5951509" cy="2677656"/>
          </a:xfrm>
          <a:prstGeom prst="rect">
            <a:avLst/>
          </a:prstGeom>
          <a:solidFill>
            <a:schemeClr val="bg1">
              <a:lumMod val="95000"/>
            </a:schemeClr>
          </a:solidFill>
          <a:ln>
            <a:solidFill>
              <a:srgbClr val="254DC5"/>
            </a:solidFill>
          </a:ln>
        </p:spPr>
        <p:txBody>
          <a:bodyPr wrap="square" rtlCol="0">
            <a:spAutoFit/>
          </a:bodyPr>
          <a:lstStyle/>
          <a:p>
            <a:r>
              <a:rPr lang="en-US" sz="2400" dirty="0" smtClean="0">
                <a:solidFill>
                  <a:srgbClr val="254DC5"/>
                </a:solidFill>
              </a:rPr>
              <a:t>It </a:t>
            </a:r>
            <a:r>
              <a:rPr lang="en-US" sz="24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36" name="Up Arrow 35"/>
          <p:cNvSpPr/>
          <p:nvPr/>
        </p:nvSpPr>
        <p:spPr>
          <a:xfrm>
            <a:off x="4345754" y="6082329"/>
            <a:ext cx="349124" cy="4468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65901" y="5471244"/>
            <a:ext cx="364202" cy="737112"/>
          </a:xfrm>
          <a:prstGeom prst="rect">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8" name="Rectangle 37"/>
          <p:cNvSpPr/>
          <p:nvPr/>
        </p:nvSpPr>
        <p:spPr>
          <a:xfrm>
            <a:off x="4434454" y="1962068"/>
            <a:ext cx="208716" cy="399324"/>
          </a:xfrm>
          <a:prstGeom prst="rect">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5168644" y="4760205"/>
            <a:ext cx="1261884" cy="369332"/>
          </a:xfrm>
          <a:prstGeom prst="rect">
            <a:avLst/>
          </a:prstGeom>
          <a:noFill/>
        </p:spPr>
        <p:txBody>
          <a:bodyPr wrap="none" rtlCol="0">
            <a:spAutoFit/>
          </a:bodyPr>
          <a:lstStyle/>
          <a:p>
            <a:r>
              <a:rPr lang="en-US" b="1" dirty="0" err="1">
                <a:solidFill>
                  <a:schemeClr val="bg2">
                    <a:lumMod val="50000"/>
                  </a:schemeClr>
                </a:solidFill>
              </a:rPr>
              <a:t>s</a:t>
            </a:r>
            <a:r>
              <a:rPr lang="en-US" b="1" dirty="0" err="1" smtClean="0">
                <a:solidFill>
                  <a:schemeClr val="bg2">
                    <a:lumMod val="50000"/>
                  </a:schemeClr>
                </a:solidFill>
              </a:rPr>
              <a:t>hiftkey</a:t>
            </a:r>
            <a:r>
              <a:rPr lang="en-US" b="1" dirty="0" smtClean="0">
                <a:solidFill>
                  <a:schemeClr val="bg2">
                    <a:lumMod val="50000"/>
                  </a:schemeClr>
                </a:solidFill>
              </a:rPr>
              <a:t>=1</a:t>
            </a:r>
            <a:endParaRPr lang="en-US" b="1" dirty="0">
              <a:solidFill>
                <a:schemeClr val="bg2">
                  <a:lumMod val="50000"/>
                </a:schemeClr>
              </a:solidFill>
            </a:endParaRPr>
          </a:p>
        </p:txBody>
      </p:sp>
      <p:sp>
        <p:nvSpPr>
          <p:cNvPr id="41" name="Slide Number Placeholder 40"/>
          <p:cNvSpPr>
            <a:spLocks noGrp="1"/>
          </p:cNvSpPr>
          <p:nvPr>
            <p:ph type="sldNum" sz="quarter" idx="12"/>
          </p:nvPr>
        </p:nvSpPr>
        <p:spPr/>
        <p:txBody>
          <a:bodyPr/>
          <a:lstStyle/>
          <a:p>
            <a:fld id="{9F2F5E10-5301-4EE6-90D2-A6C4A3F62BED}" type="slidenum">
              <a:rPr lang="en-US" smtClean="0"/>
              <a:t>10</a:t>
            </a:fld>
            <a:endParaRPr lang="en-US"/>
          </a:p>
        </p:txBody>
      </p:sp>
    </p:spTree>
    <p:extLst>
      <p:ext uri="{BB962C8B-B14F-4D97-AF65-F5344CB8AC3E}">
        <p14:creationId xmlns:p14="http://schemas.microsoft.com/office/powerpoint/2010/main" val="9311832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Parallel Processing</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857250" indent="-857250">
              <a:buAutoNum type="romanUcPeriod"/>
            </a:pPr>
            <a:r>
              <a:rPr lang="en-US" sz="3600" dirty="0" smtClean="0"/>
              <a:t>Parallel processing </a:t>
            </a:r>
            <a:endParaRPr lang="en-US" sz="3600" dirty="0" smtClean="0"/>
          </a:p>
          <a:p>
            <a:pPr marL="857250" indent="-857250">
              <a:buAutoNum type="romanUcPeriod"/>
            </a:pPr>
            <a:r>
              <a:rPr lang="en-US" sz="3600" dirty="0" smtClean="0"/>
              <a:t>Parallel processing and distributed computing platforms</a:t>
            </a:r>
            <a:endParaRPr lang="en-US" sz="3600" dirty="0" smtClean="0"/>
          </a:p>
        </p:txBody>
      </p:sp>
      <p:sp>
        <p:nvSpPr>
          <p:cNvPr id="4" name="Slide Number Placeholder 3"/>
          <p:cNvSpPr>
            <a:spLocks noGrp="1"/>
          </p:cNvSpPr>
          <p:nvPr>
            <p:ph type="sldNum" sz="quarter" idx="12"/>
          </p:nvPr>
        </p:nvSpPr>
        <p:spPr/>
        <p:txBody>
          <a:bodyPr/>
          <a:lstStyle/>
          <a:p>
            <a:fld id="{9F2F5E10-5301-4EE6-90D2-A6C4A3F62BED}" type="slidenum">
              <a:rPr lang="en-US" smtClean="0"/>
              <a:t>100</a:t>
            </a:fld>
            <a:endParaRPr lang="en-US"/>
          </a:p>
        </p:txBody>
      </p:sp>
    </p:spTree>
    <p:extLst>
      <p:ext uri="{BB962C8B-B14F-4D97-AF65-F5344CB8AC3E}">
        <p14:creationId xmlns:p14="http://schemas.microsoft.com/office/powerpoint/2010/main" val="1329005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0"/>
            <a:ext cx="8229600" cy="1324531"/>
          </a:xfrm>
        </p:spPr>
        <p:txBody>
          <a:bodyPr/>
          <a:lstStyle/>
          <a:p>
            <a:r>
              <a:rPr lang="en-US" dirty="0" smtClean="0"/>
              <a:t>Execution Time with </a:t>
            </a:r>
            <a:r>
              <a:rPr lang="en-US" dirty="0" err="1" smtClean="0"/>
              <a:t>Shiftkey</a:t>
            </a:r>
            <a:r>
              <a:rPr lang="en-US" dirty="0" smtClean="0"/>
              <a:t>=1</a:t>
            </a:r>
            <a:endParaRPr lang="en-US" dirty="0"/>
          </a:p>
        </p:txBody>
      </p:sp>
      <p:cxnSp>
        <p:nvCxnSpPr>
          <p:cNvPr id="4" name="Straight Connector 3"/>
          <p:cNvCxnSpPr/>
          <p:nvPr/>
        </p:nvCxnSpPr>
        <p:spPr>
          <a:xfrm>
            <a:off x="4479559" y="2553041"/>
            <a:ext cx="34637" cy="387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4504966" y="6423084"/>
            <a:ext cx="40501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839287" y="6363044"/>
            <a:ext cx="760094" cy="523220"/>
          </a:xfrm>
          <a:prstGeom prst="rect">
            <a:avLst/>
          </a:prstGeom>
          <a:noFill/>
        </p:spPr>
        <p:txBody>
          <a:bodyPr wrap="none" rtlCol="0">
            <a:spAutoFit/>
          </a:bodyPr>
          <a:lstStyle/>
          <a:p>
            <a:r>
              <a:rPr lang="en-US" sz="2800" dirty="0" smtClean="0"/>
              <a:t>size</a:t>
            </a:r>
            <a:endParaRPr lang="en-US" sz="2800" dirty="0"/>
          </a:p>
        </p:txBody>
      </p:sp>
      <p:sp>
        <p:nvSpPr>
          <p:cNvPr id="8" name="TextBox 7"/>
          <p:cNvSpPr txBox="1"/>
          <p:nvPr/>
        </p:nvSpPr>
        <p:spPr>
          <a:xfrm>
            <a:off x="3500505" y="2566906"/>
            <a:ext cx="861434" cy="523220"/>
          </a:xfrm>
          <a:prstGeom prst="rect">
            <a:avLst/>
          </a:prstGeom>
          <a:noFill/>
        </p:spPr>
        <p:txBody>
          <a:bodyPr wrap="none" rtlCol="0">
            <a:spAutoFit/>
          </a:bodyPr>
          <a:lstStyle/>
          <a:p>
            <a:r>
              <a:rPr lang="en-US" sz="2800" dirty="0" smtClean="0"/>
              <a:t>time</a:t>
            </a:r>
            <a:endParaRPr lang="en-US" sz="2800" dirty="0"/>
          </a:p>
        </p:txBody>
      </p:sp>
      <p:cxnSp>
        <p:nvCxnSpPr>
          <p:cNvPr id="10" name="Straight Connector 9"/>
          <p:cNvCxnSpPr/>
          <p:nvPr/>
        </p:nvCxnSpPr>
        <p:spPr>
          <a:xfrm flipV="1">
            <a:off x="4528056" y="2876304"/>
            <a:ext cx="3646112" cy="353292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611909" y="2909454"/>
            <a:ext cx="2531420" cy="337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077118" y="2517767"/>
            <a:ext cx="1020807" cy="307777"/>
          </a:xfrm>
          <a:prstGeom prst="rect">
            <a:avLst/>
          </a:prstGeom>
          <a:noFill/>
        </p:spPr>
        <p:txBody>
          <a:bodyPr wrap="none" rtlCol="0">
            <a:spAutoFit/>
          </a:bodyPr>
          <a:lstStyle/>
          <a:p>
            <a:r>
              <a:rPr lang="en-US" sz="1400" b="1" dirty="0" err="1">
                <a:solidFill>
                  <a:schemeClr val="bg2">
                    <a:lumMod val="50000"/>
                  </a:schemeClr>
                </a:solidFill>
              </a:rPr>
              <a:t>s</a:t>
            </a:r>
            <a:r>
              <a:rPr lang="en-US" sz="1400" b="1" dirty="0" err="1" smtClean="0">
                <a:solidFill>
                  <a:schemeClr val="bg2">
                    <a:lumMod val="50000"/>
                  </a:schemeClr>
                </a:solidFill>
              </a:rPr>
              <a:t>hiftkey</a:t>
            </a:r>
            <a:r>
              <a:rPr lang="en-US" sz="1400" b="1" dirty="0" smtClean="0">
                <a:solidFill>
                  <a:schemeClr val="bg2">
                    <a:lumMod val="50000"/>
                  </a:schemeClr>
                </a:solidFill>
              </a:rPr>
              <a:t>=1</a:t>
            </a:r>
            <a:endParaRPr lang="en-US" sz="1400" b="1" dirty="0">
              <a:solidFill>
                <a:schemeClr val="bg2">
                  <a:lumMod val="50000"/>
                </a:schemeClr>
              </a:solidFill>
            </a:endParaRPr>
          </a:p>
        </p:txBody>
      </p:sp>
      <p:sp>
        <p:nvSpPr>
          <p:cNvPr id="6" name="Slide Number Placeholder 5"/>
          <p:cNvSpPr>
            <a:spLocks noGrp="1"/>
          </p:cNvSpPr>
          <p:nvPr>
            <p:ph type="sldNum" sz="quarter" idx="12"/>
          </p:nvPr>
        </p:nvSpPr>
        <p:spPr/>
        <p:txBody>
          <a:bodyPr/>
          <a:lstStyle/>
          <a:p>
            <a:fld id="{9F2F5E10-5301-4EE6-90D2-A6C4A3F62BED}" type="slidenum">
              <a:rPr lang="en-US" smtClean="0"/>
              <a:t>11</a:t>
            </a:fld>
            <a:endParaRPr lang="en-US"/>
          </a:p>
        </p:txBody>
      </p:sp>
    </p:spTree>
    <p:extLst>
      <p:ext uri="{BB962C8B-B14F-4D97-AF65-F5344CB8AC3E}">
        <p14:creationId xmlns:p14="http://schemas.microsoft.com/office/powerpoint/2010/main" val="1619089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45"/>
            <a:ext cx="8229600" cy="1355888"/>
          </a:xfrm>
        </p:spPr>
        <p:txBody>
          <a:bodyPr/>
          <a:lstStyle/>
          <a:p>
            <a:r>
              <a:rPr lang="en-US" dirty="0"/>
              <a:t>Encryption Workflow:</a:t>
            </a:r>
            <a:br>
              <a:rPr lang="en-US" dirty="0"/>
            </a:br>
            <a:r>
              <a:rPr lang="en-US" dirty="0"/>
              <a:t>How Does It Work</a:t>
            </a:r>
          </a:p>
        </p:txBody>
      </p:sp>
      <p:sp>
        <p:nvSpPr>
          <p:cNvPr id="7" name="TextBox 6"/>
          <p:cNvSpPr txBox="1"/>
          <p:nvPr/>
        </p:nvSpPr>
        <p:spPr>
          <a:xfrm>
            <a:off x="3239582" y="5530034"/>
            <a:ext cx="364202" cy="523220"/>
          </a:xfrm>
          <a:prstGeom prst="rect">
            <a:avLst/>
          </a:prstGeom>
          <a:noFill/>
        </p:spPr>
        <p:txBody>
          <a:bodyPr wrap="none" rtlCol="0">
            <a:spAutoFit/>
          </a:bodyPr>
          <a:lstStyle/>
          <a:p>
            <a:r>
              <a:rPr lang="en-US" sz="2800" dirty="0" smtClean="0">
                <a:solidFill>
                  <a:schemeClr val="accent6">
                    <a:lumMod val="75000"/>
                  </a:schemeClr>
                </a:solidFill>
              </a:rPr>
              <a:t>a</a:t>
            </a:r>
            <a:endParaRPr lang="en-US" sz="2800" dirty="0">
              <a:solidFill>
                <a:schemeClr val="accent6">
                  <a:lumMod val="75000"/>
                </a:schemeClr>
              </a:solidFill>
            </a:endParaRPr>
          </a:p>
        </p:txBody>
      </p:sp>
      <p:pic>
        <p:nvPicPr>
          <p:cNvPr id="1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12105" y="2874181"/>
            <a:ext cx="2470727" cy="3290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765901" y="5530034"/>
            <a:ext cx="364202" cy="523220"/>
          </a:xfrm>
          <a:prstGeom prst="rect">
            <a:avLst/>
          </a:prstGeom>
          <a:noFill/>
        </p:spPr>
        <p:txBody>
          <a:bodyPr wrap="none" rtlCol="0">
            <a:spAutoFit/>
          </a:bodyPr>
          <a:lstStyle/>
          <a:p>
            <a:r>
              <a:rPr lang="en-US" sz="2800" dirty="0" smtClean="0">
                <a:solidFill>
                  <a:schemeClr val="accent6">
                    <a:lumMod val="75000"/>
                  </a:schemeClr>
                </a:solidFill>
              </a:rPr>
              <a:t>b</a:t>
            </a:r>
            <a:endParaRPr lang="en-US" sz="2800" dirty="0">
              <a:solidFill>
                <a:schemeClr val="accent6">
                  <a:lumMod val="75000"/>
                </a:schemeClr>
              </a:solidFill>
            </a:endParaRPr>
          </a:p>
        </p:txBody>
      </p:sp>
      <p:sp>
        <p:nvSpPr>
          <p:cNvPr id="15" name="TextBox 14"/>
          <p:cNvSpPr txBox="1"/>
          <p:nvPr/>
        </p:nvSpPr>
        <p:spPr>
          <a:xfrm>
            <a:off x="4333995" y="5530034"/>
            <a:ext cx="345617" cy="523220"/>
          </a:xfrm>
          <a:prstGeom prst="rect">
            <a:avLst/>
          </a:prstGeom>
          <a:noFill/>
        </p:spPr>
        <p:txBody>
          <a:bodyPr wrap="none" rtlCol="0">
            <a:spAutoFit/>
          </a:bodyPr>
          <a:lstStyle/>
          <a:p>
            <a:r>
              <a:rPr lang="en-US" sz="2800" dirty="0" smtClean="0">
                <a:solidFill>
                  <a:schemeClr val="accent6">
                    <a:lumMod val="75000"/>
                  </a:schemeClr>
                </a:solidFill>
              </a:rPr>
              <a:t>c</a:t>
            </a:r>
            <a:endParaRPr lang="en-US" sz="2800" dirty="0">
              <a:solidFill>
                <a:schemeClr val="accent6">
                  <a:lumMod val="75000"/>
                </a:schemeClr>
              </a:solidFill>
            </a:endParaRPr>
          </a:p>
        </p:txBody>
      </p:sp>
      <p:sp>
        <p:nvSpPr>
          <p:cNvPr id="16" name="TextBox 15"/>
          <p:cNvSpPr txBox="1"/>
          <p:nvPr/>
        </p:nvSpPr>
        <p:spPr>
          <a:xfrm>
            <a:off x="4863340" y="5530034"/>
            <a:ext cx="379281" cy="523220"/>
          </a:xfrm>
          <a:prstGeom prst="rect">
            <a:avLst/>
          </a:prstGeom>
          <a:noFill/>
        </p:spPr>
        <p:txBody>
          <a:bodyPr wrap="none" rtlCol="0">
            <a:spAutoFit/>
          </a:bodyPr>
          <a:lstStyle/>
          <a:p>
            <a:r>
              <a:rPr lang="en-US" sz="2800" dirty="0" smtClean="0">
                <a:solidFill>
                  <a:schemeClr val="accent6">
                    <a:lumMod val="75000"/>
                  </a:schemeClr>
                </a:solidFill>
              </a:rPr>
              <a:t>d</a:t>
            </a:r>
            <a:endParaRPr lang="en-US" sz="2800" dirty="0">
              <a:solidFill>
                <a:schemeClr val="accent6">
                  <a:lumMod val="75000"/>
                </a:schemeClr>
              </a:solidFill>
            </a:endParaRPr>
          </a:p>
        </p:txBody>
      </p:sp>
      <p:sp>
        <p:nvSpPr>
          <p:cNvPr id="17" name="TextBox 16"/>
          <p:cNvSpPr txBox="1"/>
          <p:nvPr/>
        </p:nvSpPr>
        <p:spPr>
          <a:xfrm>
            <a:off x="5449373" y="5530034"/>
            <a:ext cx="349124" cy="523220"/>
          </a:xfrm>
          <a:prstGeom prst="rect">
            <a:avLst/>
          </a:prstGeom>
          <a:noFill/>
        </p:spPr>
        <p:txBody>
          <a:bodyPr wrap="none" rtlCol="0">
            <a:spAutoFit/>
          </a:bodyPr>
          <a:lstStyle/>
          <a:p>
            <a:r>
              <a:rPr lang="en-US" sz="2800" dirty="0" smtClean="0">
                <a:solidFill>
                  <a:schemeClr val="accent6">
                    <a:lumMod val="75000"/>
                  </a:schemeClr>
                </a:solidFill>
              </a:rPr>
              <a:t>e</a:t>
            </a:r>
            <a:endParaRPr lang="en-US" sz="2800" dirty="0">
              <a:solidFill>
                <a:schemeClr val="accent6">
                  <a:lumMod val="75000"/>
                </a:schemeClr>
              </a:solidFill>
            </a:endParaRPr>
          </a:p>
        </p:txBody>
      </p:sp>
      <p:sp>
        <p:nvSpPr>
          <p:cNvPr id="18" name="TextBox 17"/>
          <p:cNvSpPr txBox="1"/>
          <p:nvPr/>
        </p:nvSpPr>
        <p:spPr>
          <a:xfrm>
            <a:off x="8261771" y="5530034"/>
            <a:ext cx="543739" cy="523220"/>
          </a:xfrm>
          <a:prstGeom prst="rect">
            <a:avLst/>
          </a:prstGeom>
          <a:noFill/>
        </p:spPr>
        <p:txBody>
          <a:bodyPr wrap="none" rtlCol="0">
            <a:spAutoFit/>
          </a:bodyPr>
          <a:lstStyle/>
          <a:p>
            <a:r>
              <a:rPr lang="en-US" sz="2800" dirty="0" smtClean="0">
                <a:solidFill>
                  <a:schemeClr val="accent6">
                    <a:lumMod val="75000"/>
                  </a:schemeClr>
                </a:solidFill>
              </a:rPr>
              <a:t>…</a:t>
            </a:r>
            <a:endParaRPr lang="en-US" sz="2800" dirty="0">
              <a:solidFill>
                <a:schemeClr val="accent6">
                  <a:lumMod val="75000"/>
                </a:schemeClr>
              </a:solidFill>
            </a:endParaRPr>
          </a:p>
        </p:txBody>
      </p:sp>
      <p:sp>
        <p:nvSpPr>
          <p:cNvPr id="28" name="TextBox 27"/>
          <p:cNvSpPr txBox="1"/>
          <p:nvPr/>
        </p:nvSpPr>
        <p:spPr>
          <a:xfrm>
            <a:off x="5955416" y="5518276"/>
            <a:ext cx="325730" cy="523220"/>
          </a:xfrm>
          <a:prstGeom prst="rect">
            <a:avLst/>
          </a:prstGeom>
          <a:noFill/>
        </p:spPr>
        <p:txBody>
          <a:bodyPr wrap="none" rtlCol="0">
            <a:spAutoFit/>
          </a:bodyPr>
          <a:lstStyle/>
          <a:p>
            <a:r>
              <a:rPr lang="en-US" sz="2800" dirty="0" smtClean="0">
                <a:solidFill>
                  <a:schemeClr val="accent6">
                    <a:lumMod val="75000"/>
                  </a:schemeClr>
                </a:solidFill>
              </a:rPr>
              <a:t>f</a:t>
            </a:r>
            <a:endParaRPr lang="en-US" sz="2800" dirty="0">
              <a:solidFill>
                <a:schemeClr val="accent6">
                  <a:lumMod val="75000"/>
                </a:schemeClr>
              </a:solidFill>
            </a:endParaRPr>
          </a:p>
        </p:txBody>
      </p:sp>
      <p:sp>
        <p:nvSpPr>
          <p:cNvPr id="29" name="TextBox 28"/>
          <p:cNvSpPr txBox="1"/>
          <p:nvPr/>
        </p:nvSpPr>
        <p:spPr>
          <a:xfrm>
            <a:off x="6481735" y="5518276"/>
            <a:ext cx="364202" cy="523220"/>
          </a:xfrm>
          <a:prstGeom prst="rect">
            <a:avLst/>
          </a:prstGeom>
          <a:noFill/>
        </p:spPr>
        <p:txBody>
          <a:bodyPr wrap="none" rtlCol="0">
            <a:spAutoFit/>
          </a:bodyPr>
          <a:lstStyle/>
          <a:p>
            <a:r>
              <a:rPr lang="en-US" sz="2800" dirty="0" smtClean="0">
                <a:solidFill>
                  <a:schemeClr val="accent6">
                    <a:lumMod val="75000"/>
                  </a:schemeClr>
                </a:solidFill>
              </a:rPr>
              <a:t>g</a:t>
            </a:r>
            <a:endParaRPr lang="en-US" sz="2800" dirty="0">
              <a:solidFill>
                <a:schemeClr val="accent6">
                  <a:lumMod val="75000"/>
                </a:schemeClr>
              </a:solidFill>
            </a:endParaRPr>
          </a:p>
        </p:txBody>
      </p:sp>
      <p:sp>
        <p:nvSpPr>
          <p:cNvPr id="30" name="TextBox 29"/>
          <p:cNvSpPr txBox="1"/>
          <p:nvPr/>
        </p:nvSpPr>
        <p:spPr>
          <a:xfrm>
            <a:off x="7049829" y="5518276"/>
            <a:ext cx="382787" cy="523220"/>
          </a:xfrm>
          <a:prstGeom prst="rect">
            <a:avLst/>
          </a:prstGeom>
          <a:noFill/>
        </p:spPr>
        <p:txBody>
          <a:bodyPr wrap="none" rtlCol="0">
            <a:spAutoFit/>
          </a:bodyPr>
          <a:lstStyle/>
          <a:p>
            <a:r>
              <a:rPr lang="en-US" sz="2800" dirty="0" smtClean="0">
                <a:solidFill>
                  <a:schemeClr val="accent6">
                    <a:lumMod val="75000"/>
                  </a:schemeClr>
                </a:solidFill>
              </a:rPr>
              <a:t>h</a:t>
            </a:r>
            <a:endParaRPr lang="en-US" sz="2800" dirty="0">
              <a:solidFill>
                <a:schemeClr val="accent6">
                  <a:lumMod val="75000"/>
                </a:schemeClr>
              </a:solidFill>
            </a:endParaRPr>
          </a:p>
        </p:txBody>
      </p:sp>
      <p:sp>
        <p:nvSpPr>
          <p:cNvPr id="31" name="TextBox 30"/>
          <p:cNvSpPr txBox="1"/>
          <p:nvPr/>
        </p:nvSpPr>
        <p:spPr>
          <a:xfrm>
            <a:off x="7579174" y="5518276"/>
            <a:ext cx="287258" cy="523220"/>
          </a:xfrm>
          <a:prstGeom prst="rect">
            <a:avLst/>
          </a:prstGeom>
          <a:noFill/>
        </p:spPr>
        <p:txBody>
          <a:bodyPr wrap="none" rtlCol="0">
            <a:spAutoFit/>
          </a:bodyPr>
          <a:lstStyle/>
          <a:p>
            <a:r>
              <a:rPr lang="en-US" sz="2800" dirty="0" err="1" smtClean="0">
                <a:solidFill>
                  <a:schemeClr val="accent6">
                    <a:lumMod val="75000"/>
                  </a:schemeClr>
                </a:solidFill>
              </a:rPr>
              <a:t>i</a:t>
            </a:r>
            <a:endParaRPr lang="en-US" sz="2800" dirty="0">
              <a:solidFill>
                <a:schemeClr val="accent6">
                  <a:lumMod val="75000"/>
                </a:schemeClr>
              </a:solidFill>
            </a:endParaRPr>
          </a:p>
        </p:txBody>
      </p:sp>
      <p:sp>
        <p:nvSpPr>
          <p:cNvPr id="32" name="TextBox 31"/>
          <p:cNvSpPr txBox="1"/>
          <p:nvPr/>
        </p:nvSpPr>
        <p:spPr>
          <a:xfrm>
            <a:off x="8035858" y="5518276"/>
            <a:ext cx="316413" cy="523220"/>
          </a:xfrm>
          <a:prstGeom prst="rect">
            <a:avLst/>
          </a:prstGeom>
          <a:noFill/>
        </p:spPr>
        <p:txBody>
          <a:bodyPr wrap="none" rtlCol="0">
            <a:spAutoFit/>
          </a:bodyPr>
          <a:lstStyle/>
          <a:p>
            <a:r>
              <a:rPr lang="en-US" sz="2800" dirty="0" smtClean="0">
                <a:solidFill>
                  <a:schemeClr val="accent6">
                    <a:lumMod val="75000"/>
                  </a:schemeClr>
                </a:solidFill>
              </a:rPr>
              <a:t>j</a:t>
            </a:r>
            <a:endParaRPr lang="en-US" sz="2800" dirty="0">
              <a:solidFill>
                <a:schemeClr val="accent6">
                  <a:lumMod val="75000"/>
                </a:schemeClr>
              </a:solidFill>
            </a:endParaRPr>
          </a:p>
        </p:txBody>
      </p:sp>
      <p:sp>
        <p:nvSpPr>
          <p:cNvPr id="35" name="TextBox 34"/>
          <p:cNvSpPr txBox="1"/>
          <p:nvPr/>
        </p:nvSpPr>
        <p:spPr>
          <a:xfrm>
            <a:off x="3057150" y="1879765"/>
            <a:ext cx="5951509" cy="2677656"/>
          </a:xfrm>
          <a:prstGeom prst="rect">
            <a:avLst/>
          </a:prstGeom>
          <a:solidFill>
            <a:schemeClr val="bg1">
              <a:lumMod val="95000"/>
            </a:schemeClr>
          </a:solidFill>
          <a:ln>
            <a:solidFill>
              <a:srgbClr val="254DC5"/>
            </a:solidFill>
          </a:ln>
        </p:spPr>
        <p:txBody>
          <a:bodyPr wrap="square" rtlCol="0">
            <a:spAutoFit/>
          </a:bodyPr>
          <a:lstStyle/>
          <a:p>
            <a:r>
              <a:rPr lang="en-US" sz="2400" dirty="0" smtClean="0">
                <a:solidFill>
                  <a:srgbClr val="254DC5"/>
                </a:solidFill>
              </a:rPr>
              <a:t>It </a:t>
            </a:r>
            <a:r>
              <a:rPr lang="en-US" sz="24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36" name="Up Arrow 35"/>
          <p:cNvSpPr/>
          <p:nvPr/>
        </p:nvSpPr>
        <p:spPr>
          <a:xfrm>
            <a:off x="6493494" y="6082329"/>
            <a:ext cx="349124" cy="4468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65901" y="5471244"/>
            <a:ext cx="364202" cy="737112"/>
          </a:xfrm>
          <a:prstGeom prst="rect">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8" name="Rectangle 37"/>
          <p:cNvSpPr/>
          <p:nvPr/>
        </p:nvSpPr>
        <p:spPr>
          <a:xfrm>
            <a:off x="4434454" y="1962068"/>
            <a:ext cx="208716" cy="399324"/>
          </a:xfrm>
          <a:prstGeom prst="rect">
            <a:avLst/>
          </a:prstGeom>
          <a:noFill/>
          <a:ln w="57150"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5168644" y="4760205"/>
            <a:ext cx="1259705" cy="369332"/>
          </a:xfrm>
          <a:prstGeom prst="rect">
            <a:avLst/>
          </a:prstGeom>
          <a:noFill/>
        </p:spPr>
        <p:txBody>
          <a:bodyPr wrap="none" rtlCol="0">
            <a:spAutoFit/>
          </a:bodyPr>
          <a:lstStyle/>
          <a:p>
            <a:r>
              <a:rPr lang="en-US" b="1" dirty="0" err="1">
                <a:solidFill>
                  <a:schemeClr val="bg2">
                    <a:lumMod val="50000"/>
                  </a:schemeClr>
                </a:solidFill>
              </a:rPr>
              <a:t>s</a:t>
            </a:r>
            <a:r>
              <a:rPr lang="en-US" b="1" dirty="0" err="1" smtClean="0">
                <a:solidFill>
                  <a:schemeClr val="bg2">
                    <a:lumMod val="50000"/>
                  </a:schemeClr>
                </a:solidFill>
              </a:rPr>
              <a:t>hiftkey</a:t>
            </a:r>
            <a:r>
              <a:rPr lang="en-US" b="1" dirty="0" smtClean="0">
                <a:solidFill>
                  <a:schemeClr val="bg2">
                    <a:lumMod val="50000"/>
                  </a:schemeClr>
                </a:solidFill>
              </a:rPr>
              <a:t>=5</a:t>
            </a:r>
            <a:endParaRPr lang="en-US" b="1" dirty="0">
              <a:solidFill>
                <a:schemeClr val="bg2">
                  <a:lumMod val="50000"/>
                </a:schemeClr>
              </a:solidFill>
            </a:endParaRPr>
          </a:p>
        </p:txBody>
      </p:sp>
      <p:sp>
        <p:nvSpPr>
          <p:cNvPr id="4" name="Slide Number Placeholder 3"/>
          <p:cNvSpPr>
            <a:spLocks noGrp="1"/>
          </p:cNvSpPr>
          <p:nvPr>
            <p:ph type="sldNum" sz="quarter" idx="12"/>
          </p:nvPr>
        </p:nvSpPr>
        <p:spPr/>
        <p:txBody>
          <a:bodyPr/>
          <a:lstStyle/>
          <a:p>
            <a:fld id="{9F2F5E10-5301-4EE6-90D2-A6C4A3F62BED}" type="slidenum">
              <a:rPr lang="en-US" smtClean="0"/>
              <a:t>12</a:t>
            </a:fld>
            <a:endParaRPr lang="en-US"/>
          </a:p>
        </p:txBody>
      </p:sp>
    </p:spTree>
    <p:extLst>
      <p:ext uri="{BB962C8B-B14F-4D97-AF65-F5344CB8AC3E}">
        <p14:creationId xmlns:p14="http://schemas.microsoft.com/office/powerpoint/2010/main" val="318601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4" y="163119"/>
            <a:ext cx="5714816" cy="1143000"/>
          </a:xfrm>
        </p:spPr>
        <p:txBody>
          <a:bodyPr/>
          <a:lstStyle/>
          <a:p>
            <a:r>
              <a:rPr lang="en-US" sz="3600" dirty="0" smtClean="0"/>
              <a:t>Execution Time with Different </a:t>
            </a:r>
            <a:r>
              <a:rPr lang="en-US" sz="3600" dirty="0" err="1" smtClean="0"/>
              <a:t>Shiftkey</a:t>
            </a:r>
            <a:r>
              <a:rPr lang="en-US" sz="3600" dirty="0"/>
              <a:t> </a:t>
            </a:r>
            <a:r>
              <a:rPr lang="en-US" sz="3600" dirty="0" smtClean="0"/>
              <a:t>Values</a:t>
            </a:r>
            <a:endParaRPr lang="en-US" sz="3600" dirty="0"/>
          </a:p>
        </p:txBody>
      </p:sp>
      <p:cxnSp>
        <p:nvCxnSpPr>
          <p:cNvPr id="5" name="Straight Connector 4"/>
          <p:cNvCxnSpPr/>
          <p:nvPr/>
        </p:nvCxnSpPr>
        <p:spPr>
          <a:xfrm flipH="1">
            <a:off x="4504966" y="6423084"/>
            <a:ext cx="40501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839287" y="6363044"/>
            <a:ext cx="760094" cy="523220"/>
          </a:xfrm>
          <a:prstGeom prst="rect">
            <a:avLst/>
          </a:prstGeom>
          <a:noFill/>
        </p:spPr>
        <p:txBody>
          <a:bodyPr wrap="none" rtlCol="0">
            <a:spAutoFit/>
          </a:bodyPr>
          <a:lstStyle/>
          <a:p>
            <a:r>
              <a:rPr lang="en-US" sz="2800" dirty="0" smtClean="0"/>
              <a:t>size</a:t>
            </a:r>
            <a:endParaRPr lang="en-US" sz="2800" dirty="0"/>
          </a:p>
        </p:txBody>
      </p:sp>
      <p:sp>
        <p:nvSpPr>
          <p:cNvPr id="8" name="TextBox 7"/>
          <p:cNvSpPr txBox="1"/>
          <p:nvPr/>
        </p:nvSpPr>
        <p:spPr>
          <a:xfrm>
            <a:off x="3500505" y="2566906"/>
            <a:ext cx="861434" cy="523220"/>
          </a:xfrm>
          <a:prstGeom prst="rect">
            <a:avLst/>
          </a:prstGeom>
          <a:noFill/>
        </p:spPr>
        <p:txBody>
          <a:bodyPr wrap="none" rtlCol="0">
            <a:spAutoFit/>
          </a:bodyPr>
          <a:lstStyle/>
          <a:p>
            <a:r>
              <a:rPr lang="en-US" sz="2800" dirty="0" smtClean="0"/>
              <a:t>time</a:t>
            </a:r>
            <a:endParaRPr lang="en-US" sz="2800" dirty="0"/>
          </a:p>
        </p:txBody>
      </p:sp>
      <p:cxnSp>
        <p:nvCxnSpPr>
          <p:cNvPr id="10" name="Straight Connector 9"/>
          <p:cNvCxnSpPr/>
          <p:nvPr/>
        </p:nvCxnSpPr>
        <p:spPr>
          <a:xfrm flipV="1">
            <a:off x="4528056" y="4479894"/>
            <a:ext cx="1986364" cy="192933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611909" y="2909454"/>
            <a:ext cx="2531420" cy="337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677811" y="4081615"/>
            <a:ext cx="1020807" cy="307777"/>
          </a:xfrm>
          <a:prstGeom prst="rect">
            <a:avLst/>
          </a:prstGeom>
          <a:noFill/>
        </p:spPr>
        <p:txBody>
          <a:bodyPr wrap="none" rtlCol="0">
            <a:spAutoFit/>
          </a:bodyPr>
          <a:lstStyle/>
          <a:p>
            <a:r>
              <a:rPr lang="en-US" sz="1400" b="1" dirty="0" err="1">
                <a:solidFill>
                  <a:schemeClr val="bg2">
                    <a:lumMod val="50000"/>
                  </a:schemeClr>
                </a:solidFill>
              </a:rPr>
              <a:t>s</a:t>
            </a:r>
            <a:r>
              <a:rPr lang="en-US" sz="1400" b="1" dirty="0" err="1" smtClean="0">
                <a:solidFill>
                  <a:schemeClr val="bg2">
                    <a:lumMod val="50000"/>
                  </a:schemeClr>
                </a:solidFill>
              </a:rPr>
              <a:t>hiftkey</a:t>
            </a:r>
            <a:r>
              <a:rPr lang="en-US" sz="1400" b="1" dirty="0" smtClean="0">
                <a:solidFill>
                  <a:schemeClr val="bg2">
                    <a:lumMod val="50000"/>
                  </a:schemeClr>
                </a:solidFill>
              </a:rPr>
              <a:t>=1</a:t>
            </a:r>
            <a:endParaRPr lang="en-US" sz="1400" b="1" dirty="0">
              <a:solidFill>
                <a:schemeClr val="bg2">
                  <a:lumMod val="50000"/>
                </a:schemeClr>
              </a:solidFill>
            </a:endParaRPr>
          </a:p>
        </p:txBody>
      </p:sp>
      <p:cxnSp>
        <p:nvCxnSpPr>
          <p:cNvPr id="11" name="Straight Connector 10"/>
          <p:cNvCxnSpPr/>
          <p:nvPr/>
        </p:nvCxnSpPr>
        <p:spPr>
          <a:xfrm flipV="1">
            <a:off x="4504966" y="2669123"/>
            <a:ext cx="1786035" cy="3339343"/>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407357" y="2515234"/>
            <a:ext cx="1031051" cy="307777"/>
          </a:xfrm>
          <a:prstGeom prst="rect">
            <a:avLst/>
          </a:prstGeom>
          <a:noFill/>
        </p:spPr>
        <p:txBody>
          <a:bodyPr wrap="none" rtlCol="0">
            <a:spAutoFit/>
          </a:bodyPr>
          <a:lstStyle/>
          <a:p>
            <a:r>
              <a:rPr lang="en-US" sz="1400" b="1" dirty="0" err="1">
                <a:solidFill>
                  <a:schemeClr val="bg2">
                    <a:lumMod val="50000"/>
                  </a:schemeClr>
                </a:solidFill>
              </a:rPr>
              <a:t>s</a:t>
            </a:r>
            <a:r>
              <a:rPr lang="en-US" sz="1400" b="1" dirty="0" err="1" smtClean="0">
                <a:solidFill>
                  <a:schemeClr val="bg2">
                    <a:lumMod val="50000"/>
                  </a:schemeClr>
                </a:solidFill>
              </a:rPr>
              <a:t>hiftkey</a:t>
            </a:r>
            <a:r>
              <a:rPr lang="en-US" sz="1400" b="1" dirty="0" smtClean="0">
                <a:solidFill>
                  <a:schemeClr val="bg2">
                    <a:lumMod val="50000"/>
                  </a:schemeClr>
                </a:solidFill>
              </a:rPr>
              <a:t>=5</a:t>
            </a:r>
            <a:endParaRPr lang="en-US" sz="1400" b="1" dirty="0">
              <a:solidFill>
                <a:schemeClr val="bg2">
                  <a:lumMod val="50000"/>
                </a:schemeClr>
              </a:solidFill>
            </a:endParaRPr>
          </a:p>
        </p:txBody>
      </p:sp>
      <p:cxnSp>
        <p:nvCxnSpPr>
          <p:cNvPr id="15" name="Straight Connector 14"/>
          <p:cNvCxnSpPr/>
          <p:nvPr/>
        </p:nvCxnSpPr>
        <p:spPr>
          <a:xfrm flipV="1">
            <a:off x="4504966" y="345142"/>
            <a:ext cx="1786035" cy="5004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479559" y="2553041"/>
            <a:ext cx="34637" cy="387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36032" y="5831864"/>
            <a:ext cx="2713203" cy="338554"/>
          </a:xfrm>
          <a:prstGeom prst="rect">
            <a:avLst/>
          </a:prstGeom>
          <a:noFill/>
          <a:ln>
            <a:solidFill>
              <a:schemeClr val="accent6">
                <a:lumMod val="75000"/>
              </a:schemeClr>
            </a:solidFill>
          </a:ln>
        </p:spPr>
        <p:txBody>
          <a:bodyPr wrap="none" rtlCol="0">
            <a:spAutoFit/>
          </a:bodyPr>
          <a:lstStyle/>
          <a:p>
            <a:r>
              <a:rPr lang="en-US" sz="1600" b="1" dirty="0">
                <a:solidFill>
                  <a:srgbClr val="D77C01"/>
                </a:solidFill>
              </a:rPr>
              <a:t>t</a:t>
            </a:r>
            <a:r>
              <a:rPr lang="en-US" sz="1600" b="1" dirty="0" smtClean="0">
                <a:solidFill>
                  <a:srgbClr val="D77C01"/>
                </a:solidFill>
              </a:rPr>
              <a:t>ime = </a:t>
            </a:r>
            <a:r>
              <a:rPr lang="en-US" sz="1600" b="1" dirty="0" err="1" smtClean="0">
                <a:solidFill>
                  <a:srgbClr val="D77C01"/>
                </a:solidFill>
              </a:rPr>
              <a:t>numletters</a:t>
            </a:r>
            <a:r>
              <a:rPr lang="en-US" sz="1600" b="1" dirty="0" smtClean="0">
                <a:solidFill>
                  <a:srgbClr val="D77C01"/>
                </a:solidFill>
              </a:rPr>
              <a:t> x </a:t>
            </a:r>
            <a:r>
              <a:rPr lang="en-US" sz="1600" b="1" dirty="0" err="1" smtClean="0">
                <a:solidFill>
                  <a:srgbClr val="D77C01"/>
                </a:solidFill>
              </a:rPr>
              <a:t>shiftkey</a:t>
            </a:r>
            <a:endParaRPr lang="en-US" sz="1600" b="1" dirty="0">
              <a:solidFill>
                <a:srgbClr val="D77C01"/>
              </a:solidFill>
            </a:endParaRPr>
          </a:p>
        </p:txBody>
      </p:sp>
      <p:sp>
        <p:nvSpPr>
          <p:cNvPr id="21" name="TextBox 20"/>
          <p:cNvSpPr txBox="1"/>
          <p:nvPr/>
        </p:nvSpPr>
        <p:spPr>
          <a:xfrm>
            <a:off x="6407357" y="191252"/>
            <a:ext cx="1020807" cy="307777"/>
          </a:xfrm>
          <a:prstGeom prst="rect">
            <a:avLst/>
          </a:prstGeom>
          <a:noFill/>
        </p:spPr>
        <p:txBody>
          <a:bodyPr wrap="none" rtlCol="0">
            <a:spAutoFit/>
          </a:bodyPr>
          <a:lstStyle/>
          <a:p>
            <a:r>
              <a:rPr lang="en-US" sz="1400" b="1" dirty="0" err="1">
                <a:solidFill>
                  <a:schemeClr val="bg2">
                    <a:lumMod val="50000"/>
                  </a:schemeClr>
                </a:solidFill>
              </a:rPr>
              <a:t>s</a:t>
            </a:r>
            <a:r>
              <a:rPr lang="en-US" sz="1400" b="1" dirty="0" err="1" smtClean="0">
                <a:solidFill>
                  <a:schemeClr val="bg2">
                    <a:lumMod val="50000"/>
                  </a:schemeClr>
                </a:solidFill>
              </a:rPr>
              <a:t>hiftkey</a:t>
            </a:r>
            <a:r>
              <a:rPr lang="en-US" sz="1400" b="1" dirty="0" smtClean="0">
                <a:solidFill>
                  <a:schemeClr val="bg2">
                    <a:lumMod val="50000"/>
                  </a:schemeClr>
                </a:solidFill>
              </a:rPr>
              <a:t>=8</a:t>
            </a:r>
            <a:endParaRPr lang="en-US" sz="1400" b="1" dirty="0">
              <a:solidFill>
                <a:schemeClr val="bg2">
                  <a:lumMod val="50000"/>
                </a:schemeClr>
              </a:solidFill>
            </a:endParaRPr>
          </a:p>
        </p:txBody>
      </p:sp>
      <p:sp>
        <p:nvSpPr>
          <p:cNvPr id="23" name="Slide Number Placeholder 22"/>
          <p:cNvSpPr>
            <a:spLocks noGrp="1"/>
          </p:cNvSpPr>
          <p:nvPr>
            <p:ph type="sldNum" sz="quarter" idx="12"/>
          </p:nvPr>
        </p:nvSpPr>
        <p:spPr/>
        <p:txBody>
          <a:bodyPr/>
          <a:lstStyle/>
          <a:p>
            <a:fld id="{9F2F5E10-5301-4EE6-90D2-A6C4A3F62BED}" type="slidenum">
              <a:rPr lang="en-US" smtClean="0"/>
              <a:t>13</a:t>
            </a:fld>
            <a:endParaRPr lang="en-US"/>
          </a:p>
        </p:txBody>
      </p:sp>
    </p:spTree>
    <p:extLst>
      <p:ext uri="{BB962C8B-B14F-4D97-AF65-F5344CB8AC3E}">
        <p14:creationId xmlns:p14="http://schemas.microsoft.com/office/powerpoint/2010/main" val="3278996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t>
            </a:r>
            <a:r>
              <a:rPr lang="en-US" dirty="0"/>
              <a:t>P</a:t>
            </a:r>
            <a:r>
              <a:rPr lang="en-US" dirty="0" smtClean="0"/>
              <a:t>rocessing Workflow</a:t>
            </a:r>
            <a:endParaRPr lang="en-US" dirty="0"/>
          </a:p>
        </p:txBody>
      </p:sp>
      <p:pic>
        <p:nvPicPr>
          <p:cNvPr id="8" name="Shape 147"/>
          <p:cNvPicPr preferRelativeResize="0"/>
          <p:nvPr/>
        </p:nvPicPr>
        <p:blipFill>
          <a:blip r:embed="rId2">
            <a:alphaModFix/>
          </a:blip>
          <a:stretch>
            <a:fillRect/>
          </a:stretch>
        </p:blipFill>
        <p:spPr>
          <a:xfrm>
            <a:off x="457200" y="2735668"/>
            <a:ext cx="2702449" cy="3603265"/>
          </a:xfrm>
          <a:prstGeom prst="rect">
            <a:avLst/>
          </a:prstGeom>
          <a:noFill/>
          <a:ln>
            <a:noFill/>
          </a:ln>
        </p:spPr>
      </p:pic>
      <p:pic>
        <p:nvPicPr>
          <p:cNvPr id="9" name="Shape 155"/>
          <p:cNvPicPr preferRelativeResize="0"/>
          <p:nvPr/>
        </p:nvPicPr>
        <p:blipFill>
          <a:blip r:embed="rId3">
            <a:alphaModFix/>
          </a:blip>
          <a:stretch>
            <a:fillRect/>
          </a:stretch>
        </p:blipFill>
        <p:spPr>
          <a:xfrm>
            <a:off x="3927475" y="2872693"/>
            <a:ext cx="4286250" cy="2762250"/>
          </a:xfrm>
          <a:prstGeom prst="rect">
            <a:avLst/>
          </a:prstGeom>
          <a:noFill/>
          <a:ln>
            <a:noFill/>
          </a:ln>
        </p:spPr>
      </p:pic>
      <p:sp>
        <p:nvSpPr>
          <p:cNvPr id="4" name="Slide Number Placeholder 3"/>
          <p:cNvSpPr>
            <a:spLocks noGrp="1"/>
          </p:cNvSpPr>
          <p:nvPr>
            <p:ph type="sldNum" sz="quarter" idx="12"/>
          </p:nvPr>
        </p:nvSpPr>
        <p:spPr/>
        <p:txBody>
          <a:bodyPr/>
          <a:lstStyle/>
          <a:p>
            <a:fld id="{9F2F5E10-5301-4EE6-90D2-A6C4A3F62BED}" type="slidenum">
              <a:rPr lang="en-US" smtClean="0"/>
              <a:t>14</a:t>
            </a:fld>
            <a:endParaRPr lang="en-US"/>
          </a:p>
        </p:txBody>
      </p:sp>
    </p:spTree>
    <p:extLst>
      <p:ext uri="{BB962C8B-B14F-4D97-AF65-F5344CB8AC3E}">
        <p14:creationId xmlns:p14="http://schemas.microsoft.com/office/powerpoint/2010/main" val="117180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Execution Time</a:t>
            </a:r>
            <a:endParaRPr lang="en-US" dirty="0"/>
          </a:p>
        </p:txBody>
      </p:sp>
      <p:pic>
        <p:nvPicPr>
          <p:cNvPr id="3" name="Shape 155"/>
          <p:cNvPicPr preferRelativeResize="0"/>
          <p:nvPr/>
        </p:nvPicPr>
        <p:blipFill rotWithShape="1">
          <a:blip r:embed="rId2">
            <a:alphaModFix/>
          </a:blip>
          <a:srcRect t="5886" r="50222"/>
          <a:stretch/>
        </p:blipFill>
        <p:spPr>
          <a:xfrm>
            <a:off x="254000" y="1663699"/>
            <a:ext cx="812800" cy="1041401"/>
          </a:xfrm>
          <a:prstGeom prst="rect">
            <a:avLst/>
          </a:prstGeom>
          <a:noFill/>
          <a:ln>
            <a:noFill/>
          </a:ln>
        </p:spPr>
      </p:pic>
      <p:pic>
        <p:nvPicPr>
          <p:cNvPr id="4" name="Shape 155"/>
          <p:cNvPicPr preferRelativeResize="0"/>
          <p:nvPr/>
        </p:nvPicPr>
        <p:blipFill rotWithShape="1">
          <a:blip r:embed="rId2">
            <a:alphaModFix/>
          </a:blip>
          <a:srcRect t="5886" r="50222"/>
          <a:stretch/>
        </p:blipFill>
        <p:spPr>
          <a:xfrm>
            <a:off x="254000" y="3390900"/>
            <a:ext cx="3022600" cy="3187700"/>
          </a:xfrm>
          <a:prstGeom prst="rect">
            <a:avLst/>
          </a:prstGeom>
          <a:noFill/>
          <a:ln>
            <a:noFill/>
          </a:ln>
        </p:spPr>
      </p:pic>
      <p:cxnSp>
        <p:nvCxnSpPr>
          <p:cNvPr id="5" name="Straight Connector 4"/>
          <p:cNvCxnSpPr/>
          <p:nvPr/>
        </p:nvCxnSpPr>
        <p:spPr>
          <a:xfrm>
            <a:off x="4479559" y="2553041"/>
            <a:ext cx="34637" cy="387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504966" y="6423084"/>
            <a:ext cx="405014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839287" y="6363044"/>
            <a:ext cx="760094" cy="523220"/>
          </a:xfrm>
          <a:prstGeom prst="rect">
            <a:avLst/>
          </a:prstGeom>
          <a:noFill/>
        </p:spPr>
        <p:txBody>
          <a:bodyPr wrap="none" rtlCol="0">
            <a:spAutoFit/>
          </a:bodyPr>
          <a:lstStyle/>
          <a:p>
            <a:r>
              <a:rPr lang="en-US" sz="2800" dirty="0" smtClean="0"/>
              <a:t>size</a:t>
            </a:r>
            <a:endParaRPr lang="en-US" sz="2800" dirty="0"/>
          </a:p>
        </p:txBody>
      </p:sp>
      <p:sp>
        <p:nvSpPr>
          <p:cNvPr id="8" name="TextBox 7"/>
          <p:cNvSpPr txBox="1"/>
          <p:nvPr/>
        </p:nvSpPr>
        <p:spPr>
          <a:xfrm>
            <a:off x="3500505" y="2566906"/>
            <a:ext cx="861434" cy="523220"/>
          </a:xfrm>
          <a:prstGeom prst="rect">
            <a:avLst/>
          </a:prstGeom>
          <a:noFill/>
        </p:spPr>
        <p:txBody>
          <a:bodyPr wrap="none" rtlCol="0">
            <a:spAutoFit/>
          </a:bodyPr>
          <a:lstStyle/>
          <a:p>
            <a:r>
              <a:rPr lang="en-US" sz="2800" dirty="0" smtClean="0"/>
              <a:t>time</a:t>
            </a:r>
            <a:endParaRPr lang="en-US" sz="2800" dirty="0"/>
          </a:p>
        </p:txBody>
      </p:sp>
      <p:cxnSp>
        <p:nvCxnSpPr>
          <p:cNvPr id="9" name="Straight Connector 8"/>
          <p:cNvCxnSpPr/>
          <p:nvPr/>
        </p:nvCxnSpPr>
        <p:spPr>
          <a:xfrm flipV="1">
            <a:off x="4528056" y="2566906"/>
            <a:ext cx="2939544" cy="3842318"/>
          </a:xfrm>
          <a:prstGeom prst="line">
            <a:avLst/>
          </a:prstGeom>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9F2F5E10-5301-4EE6-90D2-A6C4A3F62BED}" type="slidenum">
              <a:rPr lang="en-US" smtClean="0"/>
              <a:t>15</a:t>
            </a:fld>
            <a:endParaRPr lang="en-US"/>
          </a:p>
        </p:txBody>
      </p:sp>
    </p:spTree>
    <p:extLst>
      <p:ext uri="{BB962C8B-B14F-4D97-AF65-F5344CB8AC3E}">
        <p14:creationId xmlns:p14="http://schemas.microsoft.com/office/powerpoint/2010/main" val="1223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Algorithmic Complexity</a:t>
            </a:r>
            <a:endParaRPr lang="en-US" dirty="0"/>
          </a:p>
        </p:txBody>
      </p:sp>
      <p:sp>
        <p:nvSpPr>
          <p:cNvPr id="4" name="Text Placeholder 3"/>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9F2F5E10-5301-4EE6-90D2-A6C4A3F62BED}" type="slidenum">
              <a:rPr lang="en-US" smtClean="0"/>
              <a:t>16</a:t>
            </a:fld>
            <a:endParaRPr lang="en-US"/>
          </a:p>
        </p:txBody>
      </p:sp>
    </p:spTree>
    <p:extLst>
      <p:ext uri="{BB962C8B-B14F-4D97-AF65-F5344CB8AC3E}">
        <p14:creationId xmlns:p14="http://schemas.microsoft.com/office/powerpoint/2010/main" val="163583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41"/>
            <a:ext cx="7023100" cy="1143000"/>
          </a:xfrm>
        </p:spPr>
        <p:txBody>
          <a:bodyPr/>
          <a:lstStyle/>
          <a:p>
            <a:r>
              <a:rPr lang="en-US" dirty="0" smtClean="0">
                <a:solidFill>
                  <a:srgbClr val="FF0000"/>
                </a:solidFill>
              </a:rPr>
              <a:t>Algorithmic Complexity</a:t>
            </a:r>
            <a:endParaRPr lang="en-US" dirty="0">
              <a:solidFill>
                <a:srgbClr val="FF0000"/>
              </a:solidFill>
            </a:endParaRPr>
          </a:p>
        </p:txBody>
      </p:sp>
      <p:sp>
        <p:nvSpPr>
          <p:cNvPr id="23" name="Content Placeholder 22"/>
          <p:cNvSpPr>
            <a:spLocks noGrp="1"/>
          </p:cNvSpPr>
          <p:nvPr>
            <p:ph sz="half" idx="1"/>
          </p:nvPr>
        </p:nvSpPr>
        <p:spPr>
          <a:xfrm>
            <a:off x="3009381" y="1625600"/>
            <a:ext cx="2875751" cy="4808663"/>
          </a:xfrm>
          <a:solidFill>
            <a:schemeClr val="bg1">
              <a:lumMod val="85000"/>
            </a:schemeClr>
          </a:solidFill>
          <a:ln>
            <a:solidFill>
              <a:schemeClr val="tx1">
                <a:lumMod val="50000"/>
                <a:lumOff val="50000"/>
              </a:schemeClr>
            </a:solidFill>
          </a:ln>
        </p:spPr>
        <p:txBody>
          <a:bodyPr>
            <a:normAutofit fontScale="85000" lnSpcReduction="10000"/>
          </a:bodyPr>
          <a:lstStyle/>
          <a:p>
            <a:pPr>
              <a:spcBef>
                <a:spcPts val="800"/>
              </a:spcBef>
            </a:pPr>
            <a:r>
              <a:rPr lang="en-US" sz="2000" dirty="0" smtClean="0"/>
              <a:t>An algorithm has </a:t>
            </a:r>
            <a:r>
              <a:rPr lang="en-US" sz="2000" dirty="0" smtClean="0">
                <a:solidFill>
                  <a:srgbClr val="FF0000"/>
                </a:solidFill>
              </a:rPr>
              <a:t>linear complexity </a:t>
            </a:r>
            <a:r>
              <a:rPr lang="en-US" sz="2000" dirty="0" smtClean="0"/>
              <a:t>when its execution time grows linearly with the size of the input data</a:t>
            </a:r>
          </a:p>
          <a:p>
            <a:pPr>
              <a:spcBef>
                <a:spcPts val="800"/>
              </a:spcBef>
            </a:pPr>
            <a:r>
              <a:rPr lang="en-US" sz="2000" dirty="0"/>
              <a:t>An algorithm has </a:t>
            </a:r>
            <a:r>
              <a:rPr lang="en-US" sz="2000" dirty="0" smtClean="0">
                <a:solidFill>
                  <a:srgbClr val="FF0000"/>
                </a:solidFill>
              </a:rPr>
              <a:t>polynomial complexity </a:t>
            </a:r>
            <a:r>
              <a:rPr lang="en-US" sz="2000" dirty="0"/>
              <a:t>when its execution time </a:t>
            </a:r>
            <a:r>
              <a:rPr lang="en-US" sz="2000" dirty="0" smtClean="0"/>
              <a:t>is bound by a polynomial expression in the </a:t>
            </a:r>
            <a:r>
              <a:rPr lang="en-US" sz="2000" dirty="0"/>
              <a:t>size of the input </a:t>
            </a:r>
            <a:r>
              <a:rPr lang="en-US" sz="2000" dirty="0" smtClean="0"/>
              <a:t>data (e.g., n</a:t>
            </a:r>
            <a:r>
              <a:rPr lang="en-US" sz="2000" baseline="30000" dirty="0" smtClean="0"/>
              <a:t>3</a:t>
            </a:r>
            <a:r>
              <a:rPr lang="en-US" sz="2000" dirty="0" smtClean="0"/>
              <a:t>)</a:t>
            </a:r>
          </a:p>
          <a:p>
            <a:pPr>
              <a:spcBef>
                <a:spcPts val="800"/>
              </a:spcBef>
            </a:pPr>
            <a:r>
              <a:rPr lang="en-US" sz="2000" dirty="0" smtClean="0"/>
              <a:t>Similarly, an algorithm has </a:t>
            </a:r>
            <a:r>
              <a:rPr lang="en-US" sz="2000" dirty="0" smtClean="0">
                <a:solidFill>
                  <a:srgbClr val="FF0000"/>
                </a:solidFill>
              </a:rPr>
              <a:t>exponential complexity </a:t>
            </a:r>
            <a:r>
              <a:rPr lang="en-US" sz="2000" dirty="0" smtClean="0"/>
              <a:t>when bound by an exponential expression (e.g., 2</a:t>
            </a:r>
            <a:r>
              <a:rPr lang="en-US" sz="2000" baseline="30000" dirty="0" smtClean="0"/>
              <a:t>n</a:t>
            </a:r>
            <a:r>
              <a:rPr lang="en-US" sz="2000" dirty="0" smtClean="0"/>
              <a:t>)</a:t>
            </a:r>
            <a:endParaRPr lang="en-US" sz="2000" dirty="0"/>
          </a:p>
        </p:txBody>
      </p:sp>
      <p:cxnSp>
        <p:nvCxnSpPr>
          <p:cNvPr id="4" name="Straight Connector 3"/>
          <p:cNvCxnSpPr/>
          <p:nvPr/>
        </p:nvCxnSpPr>
        <p:spPr>
          <a:xfrm>
            <a:off x="6418054" y="2482264"/>
            <a:ext cx="34637" cy="387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6443462" y="6352307"/>
            <a:ext cx="27005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548314" y="6361537"/>
            <a:ext cx="595686" cy="400110"/>
          </a:xfrm>
          <a:prstGeom prst="rect">
            <a:avLst/>
          </a:prstGeom>
          <a:noFill/>
        </p:spPr>
        <p:txBody>
          <a:bodyPr wrap="none" rtlCol="0">
            <a:spAutoFit/>
          </a:bodyPr>
          <a:lstStyle/>
          <a:p>
            <a:r>
              <a:rPr lang="en-US" sz="2000" dirty="0" smtClean="0"/>
              <a:t>size</a:t>
            </a:r>
            <a:endParaRPr lang="en-US" sz="2000" dirty="0"/>
          </a:p>
        </p:txBody>
      </p:sp>
      <p:sp>
        <p:nvSpPr>
          <p:cNvPr id="8" name="TextBox 7"/>
          <p:cNvSpPr txBox="1"/>
          <p:nvPr/>
        </p:nvSpPr>
        <p:spPr>
          <a:xfrm>
            <a:off x="5885133" y="2157820"/>
            <a:ext cx="668072" cy="400110"/>
          </a:xfrm>
          <a:prstGeom prst="rect">
            <a:avLst/>
          </a:prstGeom>
          <a:noFill/>
        </p:spPr>
        <p:txBody>
          <a:bodyPr wrap="none" rtlCol="0">
            <a:spAutoFit/>
          </a:bodyPr>
          <a:lstStyle/>
          <a:p>
            <a:r>
              <a:rPr lang="en-US" sz="2000" dirty="0" smtClean="0"/>
              <a:t>time</a:t>
            </a:r>
            <a:endParaRPr lang="en-US" sz="2000" dirty="0"/>
          </a:p>
        </p:txBody>
      </p:sp>
      <p:sp>
        <p:nvSpPr>
          <p:cNvPr id="14" name="Freeform 13"/>
          <p:cNvSpPr/>
          <p:nvPr/>
        </p:nvSpPr>
        <p:spPr>
          <a:xfrm>
            <a:off x="6464305" y="3759200"/>
            <a:ext cx="2330397" cy="2544596"/>
          </a:xfrm>
          <a:custGeom>
            <a:avLst/>
            <a:gdLst>
              <a:gd name="connsiteX0" fmla="*/ 0 w 2330397"/>
              <a:gd name="connsiteY0" fmla="*/ 4260446 h 4260446"/>
              <a:gd name="connsiteX1" fmla="*/ 796636 w 2330397"/>
              <a:gd name="connsiteY1" fmla="*/ 4017991 h 4260446"/>
              <a:gd name="connsiteX2" fmla="*/ 1616364 w 2330397"/>
              <a:gd name="connsiteY2" fmla="*/ 3198264 h 4260446"/>
              <a:gd name="connsiteX3" fmla="*/ 2251364 w 2330397"/>
              <a:gd name="connsiteY3" fmla="*/ 334991 h 4260446"/>
              <a:gd name="connsiteX4" fmla="*/ 2320636 w 2330397"/>
              <a:gd name="connsiteY4" fmla="*/ 57900 h 42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397" h="4260446">
                <a:moveTo>
                  <a:pt x="0" y="4260446"/>
                </a:moveTo>
                <a:cubicBezTo>
                  <a:pt x="263621" y="4227733"/>
                  <a:pt x="527242" y="4195021"/>
                  <a:pt x="796636" y="4017991"/>
                </a:cubicBezTo>
                <a:cubicBezTo>
                  <a:pt x="1066030" y="3840961"/>
                  <a:pt x="1373909" y="3812097"/>
                  <a:pt x="1616364" y="3198264"/>
                </a:cubicBezTo>
                <a:cubicBezTo>
                  <a:pt x="1858819" y="2584431"/>
                  <a:pt x="2133985" y="858385"/>
                  <a:pt x="2251364" y="334991"/>
                </a:cubicBezTo>
                <a:cubicBezTo>
                  <a:pt x="2368743" y="-188403"/>
                  <a:pt x="2320636" y="57900"/>
                  <a:pt x="2320636" y="579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452691" y="252829"/>
            <a:ext cx="1192709" cy="6039438"/>
          </a:xfrm>
          <a:custGeom>
            <a:avLst/>
            <a:gdLst>
              <a:gd name="connsiteX0" fmla="*/ 0 w 2330397"/>
              <a:gd name="connsiteY0" fmla="*/ 4260446 h 4260446"/>
              <a:gd name="connsiteX1" fmla="*/ 796636 w 2330397"/>
              <a:gd name="connsiteY1" fmla="*/ 4017991 h 4260446"/>
              <a:gd name="connsiteX2" fmla="*/ 1616364 w 2330397"/>
              <a:gd name="connsiteY2" fmla="*/ 3198264 h 4260446"/>
              <a:gd name="connsiteX3" fmla="*/ 2251364 w 2330397"/>
              <a:gd name="connsiteY3" fmla="*/ 334991 h 4260446"/>
              <a:gd name="connsiteX4" fmla="*/ 2320636 w 2330397"/>
              <a:gd name="connsiteY4" fmla="*/ 57900 h 42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397" h="4260446">
                <a:moveTo>
                  <a:pt x="0" y="4260446"/>
                </a:moveTo>
                <a:cubicBezTo>
                  <a:pt x="263621" y="4227733"/>
                  <a:pt x="527242" y="4195021"/>
                  <a:pt x="796636" y="4017991"/>
                </a:cubicBezTo>
                <a:cubicBezTo>
                  <a:pt x="1066030" y="3840961"/>
                  <a:pt x="1373909" y="3812097"/>
                  <a:pt x="1616364" y="3198264"/>
                </a:cubicBezTo>
                <a:cubicBezTo>
                  <a:pt x="1858819" y="2584431"/>
                  <a:pt x="2133985" y="858385"/>
                  <a:pt x="2251364" y="334991"/>
                </a:cubicBezTo>
                <a:cubicBezTo>
                  <a:pt x="2368743" y="-188403"/>
                  <a:pt x="2320636" y="57900"/>
                  <a:pt x="2320636" y="579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p:nvPr/>
        </p:nvCxnSpPr>
        <p:spPr>
          <a:xfrm flipH="1">
            <a:off x="702086" y="6278407"/>
            <a:ext cx="2205674" cy="138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311400" y="6319964"/>
            <a:ext cx="697982" cy="400110"/>
          </a:xfrm>
          <a:prstGeom prst="rect">
            <a:avLst/>
          </a:prstGeom>
          <a:noFill/>
        </p:spPr>
        <p:txBody>
          <a:bodyPr wrap="square" rtlCol="0">
            <a:spAutoFit/>
          </a:bodyPr>
          <a:lstStyle/>
          <a:p>
            <a:r>
              <a:rPr lang="en-US" sz="2000" dirty="0" smtClean="0"/>
              <a:t>size</a:t>
            </a:r>
            <a:endParaRPr lang="en-US" sz="2000" dirty="0"/>
          </a:p>
        </p:txBody>
      </p:sp>
      <p:sp>
        <p:nvSpPr>
          <p:cNvPr id="12" name="TextBox 11"/>
          <p:cNvSpPr txBox="1"/>
          <p:nvPr/>
        </p:nvSpPr>
        <p:spPr>
          <a:xfrm>
            <a:off x="21306" y="2022114"/>
            <a:ext cx="668072" cy="400110"/>
          </a:xfrm>
          <a:prstGeom prst="rect">
            <a:avLst/>
          </a:prstGeom>
          <a:noFill/>
        </p:spPr>
        <p:txBody>
          <a:bodyPr wrap="none" rtlCol="0">
            <a:spAutoFit/>
          </a:bodyPr>
          <a:lstStyle/>
          <a:p>
            <a:r>
              <a:rPr lang="en-US" sz="2000" dirty="0" smtClean="0"/>
              <a:t>time</a:t>
            </a:r>
            <a:endParaRPr lang="en-US" sz="2000" dirty="0"/>
          </a:p>
        </p:txBody>
      </p:sp>
      <p:cxnSp>
        <p:nvCxnSpPr>
          <p:cNvPr id="13" name="Straight Connector 12"/>
          <p:cNvCxnSpPr/>
          <p:nvPr/>
        </p:nvCxnSpPr>
        <p:spPr>
          <a:xfrm flipV="1">
            <a:off x="725175" y="4349077"/>
            <a:ext cx="1986364" cy="1929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085" y="2538306"/>
            <a:ext cx="1786035" cy="33393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76678" y="2422224"/>
            <a:ext cx="34637" cy="387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Slide Number Placeholder 24"/>
          <p:cNvSpPr>
            <a:spLocks noGrp="1"/>
          </p:cNvSpPr>
          <p:nvPr>
            <p:ph type="sldNum" sz="quarter" idx="12"/>
          </p:nvPr>
        </p:nvSpPr>
        <p:spPr/>
        <p:txBody>
          <a:bodyPr/>
          <a:lstStyle/>
          <a:p>
            <a:fld id="{9F2F5E10-5301-4EE6-90D2-A6C4A3F62BED}" type="slidenum">
              <a:rPr lang="en-US" smtClean="0"/>
              <a:t>17</a:t>
            </a:fld>
            <a:endParaRPr lang="en-US"/>
          </a:p>
        </p:txBody>
      </p:sp>
    </p:spTree>
    <p:extLst>
      <p:ext uri="{BB962C8B-B14F-4D97-AF65-F5344CB8AC3E}">
        <p14:creationId xmlns:p14="http://schemas.microsoft.com/office/powerpoint/2010/main" val="1163489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340"/>
            <a:ext cx="8229600" cy="1407459"/>
          </a:xfrm>
        </p:spPr>
        <p:txBody>
          <a:bodyPr/>
          <a:lstStyle/>
          <a:p>
            <a:r>
              <a:rPr lang="en-US" dirty="0" smtClean="0"/>
              <a:t>Algorithmic Complexity: </a:t>
            </a:r>
            <a:br>
              <a:rPr lang="en-US" dirty="0" smtClean="0"/>
            </a:br>
            <a:r>
              <a:rPr lang="en-US" dirty="0" smtClean="0"/>
              <a:t>Big “O” Notation</a:t>
            </a:r>
            <a:endParaRPr lang="en-US" dirty="0"/>
          </a:p>
        </p:txBody>
      </p:sp>
      <p:sp>
        <p:nvSpPr>
          <p:cNvPr id="3" name="Content Placeholder 2"/>
          <p:cNvSpPr>
            <a:spLocks noGrp="1"/>
          </p:cNvSpPr>
          <p:nvPr>
            <p:ph sz="half" idx="1"/>
          </p:nvPr>
        </p:nvSpPr>
        <p:spPr>
          <a:xfrm>
            <a:off x="215900" y="2657475"/>
            <a:ext cx="4292092" cy="2382644"/>
          </a:xfrm>
          <a:ln>
            <a:solidFill>
              <a:srgbClr val="74A510"/>
            </a:solidFill>
          </a:ln>
        </p:spPr>
        <p:txBody>
          <a:bodyPr>
            <a:normAutofit/>
          </a:bodyPr>
          <a:lstStyle/>
          <a:p>
            <a:r>
              <a:rPr lang="en-US" sz="2800" dirty="0" smtClean="0"/>
              <a:t>Linear complexity</a:t>
            </a:r>
            <a:endParaRPr lang="en-US" sz="2800" dirty="0"/>
          </a:p>
        </p:txBody>
      </p:sp>
      <p:sp>
        <p:nvSpPr>
          <p:cNvPr id="4" name="Content Placeholder 3"/>
          <p:cNvSpPr>
            <a:spLocks noGrp="1"/>
          </p:cNvSpPr>
          <p:nvPr>
            <p:ph sz="half" idx="2"/>
          </p:nvPr>
        </p:nvSpPr>
        <p:spPr>
          <a:xfrm>
            <a:off x="4634752" y="2657475"/>
            <a:ext cx="4318748" cy="2382644"/>
          </a:xfrm>
          <a:ln>
            <a:solidFill>
              <a:srgbClr val="74A510"/>
            </a:solidFill>
          </a:ln>
        </p:spPr>
        <p:txBody>
          <a:bodyPr>
            <a:normAutofit/>
          </a:bodyPr>
          <a:lstStyle/>
          <a:p>
            <a:r>
              <a:rPr lang="en-US" sz="2800" dirty="0"/>
              <a:t>Polynomial </a:t>
            </a:r>
            <a:r>
              <a:rPr lang="en-US" sz="2800" dirty="0" smtClean="0"/>
              <a:t>complexity</a:t>
            </a:r>
            <a:endParaRPr lang="en-US" sz="2800" dirty="0"/>
          </a:p>
        </p:txBody>
      </p:sp>
      <p:sp>
        <p:nvSpPr>
          <p:cNvPr id="6" name="Content Placeholder 3"/>
          <p:cNvSpPr txBox="1">
            <a:spLocks/>
          </p:cNvSpPr>
          <p:nvPr/>
        </p:nvSpPr>
        <p:spPr>
          <a:xfrm>
            <a:off x="215900" y="5410199"/>
            <a:ext cx="8737600" cy="1219201"/>
          </a:xfrm>
          <a:prstGeom prst="rect">
            <a:avLst/>
          </a:prstGeom>
          <a:ln>
            <a:solidFill>
              <a:srgbClr val="74A510"/>
            </a:solidFill>
          </a:ln>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charset="2"/>
              <a:buChar char="u"/>
              <a:tabLst/>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charset="2"/>
              <a:buChar char="u"/>
              <a:tabLst/>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charset="2"/>
              <a:buChar char="u"/>
              <a:tabLst/>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charset="2"/>
              <a:buChar char="u"/>
              <a:tabLst/>
              <a:defRPr lang="en-US" sz="1600" kern="1200">
                <a:solidFill>
                  <a:schemeClr val="tx1">
                    <a:lumMod val="65000"/>
                    <a:lumOff val="35000"/>
                  </a:schemeClr>
                </a:solidFill>
                <a:latin typeface="+mn-lt"/>
                <a:ea typeface="+mn-ea"/>
                <a:cs typeface="+mn-cs"/>
              </a:defRPr>
            </a:lvl9pPr>
          </a:lstStyle>
          <a:p>
            <a:r>
              <a:rPr lang="en-US" sz="2800" dirty="0" smtClean="0"/>
              <a:t>Exponential complexity</a:t>
            </a:r>
            <a:endParaRPr lang="en-US" sz="2800" dirty="0"/>
          </a:p>
        </p:txBody>
      </p:sp>
      <p:sp>
        <p:nvSpPr>
          <p:cNvPr id="7" name="TextBox 6"/>
          <p:cNvSpPr txBox="1"/>
          <p:nvPr/>
        </p:nvSpPr>
        <p:spPr>
          <a:xfrm>
            <a:off x="2311400" y="3987800"/>
            <a:ext cx="1205578" cy="707886"/>
          </a:xfrm>
          <a:prstGeom prst="rect">
            <a:avLst/>
          </a:prstGeom>
          <a:solidFill>
            <a:srgbClr val="C2EBFF"/>
          </a:solidFill>
        </p:spPr>
        <p:txBody>
          <a:bodyPr wrap="none" rtlCol="0">
            <a:spAutoFit/>
          </a:bodyPr>
          <a:lstStyle/>
          <a:p>
            <a:r>
              <a:rPr lang="en-US" sz="4000" dirty="0" smtClean="0">
                <a:solidFill>
                  <a:srgbClr val="0000FF"/>
                </a:solidFill>
              </a:rPr>
              <a:t>O(n)</a:t>
            </a:r>
            <a:endParaRPr lang="en-US" sz="4000" dirty="0">
              <a:solidFill>
                <a:srgbClr val="0000FF"/>
              </a:solidFill>
            </a:endParaRPr>
          </a:p>
        </p:txBody>
      </p:sp>
      <p:sp>
        <p:nvSpPr>
          <p:cNvPr id="8" name="TextBox 7"/>
          <p:cNvSpPr txBox="1"/>
          <p:nvPr/>
        </p:nvSpPr>
        <p:spPr>
          <a:xfrm>
            <a:off x="7099300" y="3987800"/>
            <a:ext cx="1379905" cy="707886"/>
          </a:xfrm>
          <a:prstGeom prst="rect">
            <a:avLst/>
          </a:prstGeom>
          <a:solidFill>
            <a:srgbClr val="C2EBFF"/>
          </a:solidFill>
        </p:spPr>
        <p:txBody>
          <a:bodyPr wrap="none" rtlCol="0">
            <a:spAutoFit/>
          </a:bodyPr>
          <a:lstStyle/>
          <a:p>
            <a:r>
              <a:rPr lang="en-US" sz="4000" dirty="0" smtClean="0">
                <a:solidFill>
                  <a:srgbClr val="0000FF"/>
                </a:solidFill>
              </a:rPr>
              <a:t>O(</a:t>
            </a:r>
            <a:r>
              <a:rPr lang="en-US" sz="4000" dirty="0" err="1" smtClean="0">
                <a:solidFill>
                  <a:srgbClr val="0000FF"/>
                </a:solidFill>
              </a:rPr>
              <a:t>n</a:t>
            </a:r>
            <a:r>
              <a:rPr lang="en-US" sz="4000" baseline="30000" dirty="0" err="1" smtClean="0">
                <a:solidFill>
                  <a:srgbClr val="0000FF"/>
                </a:solidFill>
              </a:rPr>
              <a:t>k</a:t>
            </a:r>
            <a:r>
              <a:rPr lang="en-US" sz="4000" dirty="0" smtClean="0">
                <a:solidFill>
                  <a:srgbClr val="0000FF"/>
                </a:solidFill>
              </a:rPr>
              <a:t>)</a:t>
            </a:r>
            <a:endParaRPr lang="en-US" sz="4000" dirty="0">
              <a:solidFill>
                <a:srgbClr val="0000FF"/>
              </a:solidFill>
            </a:endParaRPr>
          </a:p>
        </p:txBody>
      </p:sp>
      <p:sp>
        <p:nvSpPr>
          <p:cNvPr id="9" name="TextBox 8"/>
          <p:cNvSpPr txBox="1"/>
          <p:nvPr/>
        </p:nvSpPr>
        <p:spPr>
          <a:xfrm>
            <a:off x="5054600" y="5759589"/>
            <a:ext cx="1372725" cy="707886"/>
          </a:xfrm>
          <a:prstGeom prst="rect">
            <a:avLst/>
          </a:prstGeom>
          <a:solidFill>
            <a:srgbClr val="C2EBFF"/>
          </a:solidFill>
        </p:spPr>
        <p:txBody>
          <a:bodyPr wrap="none" rtlCol="0">
            <a:spAutoFit/>
          </a:bodyPr>
          <a:lstStyle/>
          <a:p>
            <a:r>
              <a:rPr lang="en-US" sz="4000" dirty="0" smtClean="0">
                <a:solidFill>
                  <a:srgbClr val="0000FF"/>
                </a:solidFill>
              </a:rPr>
              <a:t>O(</a:t>
            </a:r>
            <a:r>
              <a:rPr lang="en-US" sz="4000" dirty="0" err="1" smtClean="0">
                <a:solidFill>
                  <a:srgbClr val="0000FF"/>
                </a:solidFill>
              </a:rPr>
              <a:t>k</a:t>
            </a:r>
            <a:r>
              <a:rPr lang="en-US" sz="4000" baseline="30000" dirty="0" err="1">
                <a:solidFill>
                  <a:srgbClr val="0000FF"/>
                </a:solidFill>
              </a:rPr>
              <a:t>n</a:t>
            </a:r>
            <a:r>
              <a:rPr lang="en-US" sz="4000" dirty="0" smtClean="0">
                <a:solidFill>
                  <a:srgbClr val="0000FF"/>
                </a:solidFill>
              </a:rPr>
              <a:t>)</a:t>
            </a:r>
            <a:endParaRPr lang="en-US" sz="4000" dirty="0">
              <a:solidFill>
                <a:srgbClr val="0000FF"/>
              </a:solidFill>
            </a:endParaRPr>
          </a:p>
        </p:txBody>
      </p:sp>
      <p:sp>
        <p:nvSpPr>
          <p:cNvPr id="10" name="TextBox 9"/>
          <p:cNvSpPr txBox="1"/>
          <p:nvPr/>
        </p:nvSpPr>
        <p:spPr>
          <a:xfrm>
            <a:off x="2057400" y="1752599"/>
            <a:ext cx="5327099" cy="707886"/>
          </a:xfrm>
          <a:prstGeom prst="rect">
            <a:avLst/>
          </a:prstGeom>
          <a:solidFill>
            <a:srgbClr val="C2EBFF"/>
          </a:solidFill>
        </p:spPr>
        <p:txBody>
          <a:bodyPr wrap="none" rtlCol="0">
            <a:spAutoFit/>
          </a:bodyPr>
          <a:lstStyle/>
          <a:p>
            <a:r>
              <a:rPr lang="en-US" sz="4000" dirty="0">
                <a:solidFill>
                  <a:srgbClr val="0000FF"/>
                </a:solidFill>
              </a:rPr>
              <a:t>n</a:t>
            </a:r>
            <a:r>
              <a:rPr lang="en-US" sz="4000" dirty="0" smtClean="0">
                <a:solidFill>
                  <a:srgbClr val="0000FF"/>
                </a:solidFill>
              </a:rPr>
              <a:t>: size of the input data</a:t>
            </a:r>
            <a:endParaRPr lang="en-US" sz="4000" dirty="0">
              <a:solidFill>
                <a:srgbClr val="0000FF"/>
              </a:solidFill>
            </a:endParaRPr>
          </a:p>
        </p:txBody>
      </p:sp>
      <p:sp>
        <p:nvSpPr>
          <p:cNvPr id="11" name="Slide Number Placeholder 10"/>
          <p:cNvSpPr>
            <a:spLocks noGrp="1"/>
          </p:cNvSpPr>
          <p:nvPr>
            <p:ph type="sldNum" sz="quarter" idx="12"/>
          </p:nvPr>
        </p:nvSpPr>
        <p:spPr/>
        <p:txBody>
          <a:bodyPr/>
          <a:lstStyle/>
          <a:p>
            <a:fld id="{9F2F5E10-5301-4EE6-90D2-A6C4A3F62BED}" type="slidenum">
              <a:rPr lang="en-US" smtClean="0"/>
              <a:t>18</a:t>
            </a:fld>
            <a:endParaRPr lang="en-US"/>
          </a:p>
        </p:txBody>
      </p:sp>
    </p:spTree>
    <p:extLst>
      <p:ext uri="{BB962C8B-B14F-4D97-AF65-F5344CB8AC3E}">
        <p14:creationId xmlns:p14="http://schemas.microsoft.com/office/powerpoint/2010/main" val="277346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0"/>
            <a:ext cx="8229600" cy="1407459"/>
          </a:xfrm>
        </p:spPr>
        <p:txBody>
          <a:bodyPr/>
          <a:lstStyle/>
          <a:p>
            <a:r>
              <a:rPr lang="en-US" dirty="0" smtClean="0"/>
              <a:t>Algorithmic Complexity: Examples</a:t>
            </a:r>
            <a:endParaRPr lang="en-US" dirty="0"/>
          </a:p>
        </p:txBody>
      </p:sp>
      <p:sp>
        <p:nvSpPr>
          <p:cNvPr id="3" name="Content Placeholder 2"/>
          <p:cNvSpPr>
            <a:spLocks noGrp="1"/>
          </p:cNvSpPr>
          <p:nvPr>
            <p:ph sz="half" idx="1"/>
          </p:nvPr>
        </p:nvSpPr>
        <p:spPr>
          <a:xfrm>
            <a:off x="215900" y="2581275"/>
            <a:ext cx="4292092" cy="2382644"/>
          </a:xfrm>
          <a:ln>
            <a:solidFill>
              <a:srgbClr val="74A510"/>
            </a:solidFill>
          </a:ln>
        </p:spPr>
        <p:txBody>
          <a:bodyPr>
            <a:normAutofit/>
          </a:bodyPr>
          <a:lstStyle/>
          <a:p>
            <a:r>
              <a:rPr lang="en-US" sz="2000" dirty="0" smtClean="0"/>
              <a:t>Linear complexity: Processing input data beginning to end without going back</a:t>
            </a:r>
          </a:p>
          <a:p>
            <a:pPr lvl="1"/>
            <a:r>
              <a:rPr lang="en-US" sz="2000" dirty="0"/>
              <a:t>e</a:t>
            </a:r>
            <a:r>
              <a:rPr lang="en-US" sz="2000" dirty="0" smtClean="0"/>
              <a:t>.g., smoothing each pixel in an image, encoding a document, </a:t>
            </a:r>
            <a:r>
              <a:rPr lang="en-US" sz="2000" dirty="0"/>
              <a:t>translating, </a:t>
            </a:r>
            <a:r>
              <a:rPr lang="en-US" sz="2000" dirty="0" smtClean="0"/>
              <a:t>counting how many words total, etc.</a:t>
            </a:r>
            <a:endParaRPr lang="en-US" sz="2000" dirty="0"/>
          </a:p>
          <a:p>
            <a:pPr lvl="1"/>
            <a:endParaRPr lang="en-US" sz="2000" dirty="0"/>
          </a:p>
        </p:txBody>
      </p:sp>
      <p:sp>
        <p:nvSpPr>
          <p:cNvPr id="4" name="Content Placeholder 3"/>
          <p:cNvSpPr>
            <a:spLocks noGrp="1"/>
          </p:cNvSpPr>
          <p:nvPr>
            <p:ph sz="half" idx="2"/>
          </p:nvPr>
        </p:nvSpPr>
        <p:spPr>
          <a:xfrm>
            <a:off x="4634752" y="2581275"/>
            <a:ext cx="4318748" cy="2382644"/>
          </a:xfrm>
          <a:ln>
            <a:solidFill>
              <a:srgbClr val="74A510"/>
            </a:solidFill>
          </a:ln>
        </p:spPr>
        <p:txBody>
          <a:bodyPr>
            <a:normAutofit/>
          </a:bodyPr>
          <a:lstStyle/>
          <a:p>
            <a:r>
              <a:rPr lang="en-US" sz="2000" dirty="0"/>
              <a:t>Polynomial complexity: Processing input data (or answer) back and forth</a:t>
            </a:r>
          </a:p>
          <a:p>
            <a:pPr lvl="1"/>
            <a:r>
              <a:rPr lang="en-US" sz="2000" dirty="0"/>
              <a:t>e.g., removing duplicates in a document,  tallying how many times each word appears, etc.</a:t>
            </a:r>
          </a:p>
        </p:txBody>
      </p:sp>
      <p:sp>
        <p:nvSpPr>
          <p:cNvPr id="6" name="Content Placeholder 3"/>
          <p:cNvSpPr txBox="1">
            <a:spLocks/>
          </p:cNvSpPr>
          <p:nvPr/>
        </p:nvSpPr>
        <p:spPr>
          <a:xfrm>
            <a:off x="215900" y="5524499"/>
            <a:ext cx="8737600" cy="1219201"/>
          </a:xfrm>
          <a:prstGeom prst="rect">
            <a:avLst/>
          </a:prstGeom>
          <a:ln>
            <a:solidFill>
              <a:srgbClr val="74A510"/>
            </a:solidFill>
          </a:ln>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charset="2"/>
              <a:buChar char="u"/>
              <a:tabLst/>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charset="2"/>
              <a:buChar char="u"/>
              <a:tabLst/>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charset="2"/>
              <a:buChar char="u"/>
              <a:tabLst/>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charset="2"/>
              <a:buChar char="u"/>
              <a:tabLst/>
              <a:defRPr lang="en-US" sz="1600" kern="1200">
                <a:solidFill>
                  <a:schemeClr val="tx1">
                    <a:lumMod val="65000"/>
                    <a:lumOff val="35000"/>
                  </a:schemeClr>
                </a:solidFill>
                <a:latin typeface="+mn-lt"/>
                <a:ea typeface="+mn-ea"/>
                <a:cs typeface="+mn-cs"/>
              </a:defRPr>
            </a:lvl9pPr>
          </a:lstStyle>
          <a:p>
            <a:r>
              <a:rPr lang="en-US" sz="2000" dirty="0" smtClean="0"/>
              <a:t>Exponential complexity: Processing input data over and over to make cross-correspondences</a:t>
            </a:r>
          </a:p>
          <a:p>
            <a:pPr lvl="1"/>
            <a:r>
              <a:rPr lang="en-US" sz="2000" dirty="0"/>
              <a:t>e</a:t>
            </a:r>
            <a:r>
              <a:rPr lang="en-US" sz="2000" dirty="0" smtClean="0"/>
              <a:t>.g., figuring out if two graphs have the same structure</a:t>
            </a:r>
            <a:endParaRPr lang="en-US" sz="2000" dirty="0"/>
          </a:p>
        </p:txBody>
      </p:sp>
      <p:sp>
        <p:nvSpPr>
          <p:cNvPr id="7" name="TextBox 6"/>
          <p:cNvSpPr txBox="1"/>
          <p:nvPr/>
        </p:nvSpPr>
        <p:spPr>
          <a:xfrm>
            <a:off x="3439909" y="2282705"/>
            <a:ext cx="695122" cy="400110"/>
          </a:xfrm>
          <a:prstGeom prst="rect">
            <a:avLst/>
          </a:prstGeom>
          <a:solidFill>
            <a:srgbClr val="C2EBFF"/>
          </a:solidFill>
        </p:spPr>
        <p:txBody>
          <a:bodyPr wrap="none" rtlCol="0">
            <a:spAutoFit/>
          </a:bodyPr>
          <a:lstStyle/>
          <a:p>
            <a:r>
              <a:rPr lang="en-US" sz="2000" dirty="0" smtClean="0">
                <a:solidFill>
                  <a:srgbClr val="0000FF"/>
                </a:solidFill>
              </a:rPr>
              <a:t>O(n)</a:t>
            </a:r>
            <a:endParaRPr lang="en-US" sz="2000" dirty="0">
              <a:solidFill>
                <a:srgbClr val="0000FF"/>
              </a:solidFill>
            </a:endParaRPr>
          </a:p>
        </p:txBody>
      </p:sp>
      <p:sp>
        <p:nvSpPr>
          <p:cNvPr id="8" name="TextBox 7"/>
          <p:cNvSpPr txBox="1"/>
          <p:nvPr/>
        </p:nvSpPr>
        <p:spPr>
          <a:xfrm>
            <a:off x="8016570" y="2263685"/>
            <a:ext cx="782285" cy="400110"/>
          </a:xfrm>
          <a:prstGeom prst="rect">
            <a:avLst/>
          </a:prstGeom>
          <a:solidFill>
            <a:srgbClr val="C2EBFF"/>
          </a:solidFill>
        </p:spPr>
        <p:txBody>
          <a:bodyPr wrap="none" rtlCol="0">
            <a:spAutoFit/>
          </a:bodyPr>
          <a:lstStyle/>
          <a:p>
            <a:r>
              <a:rPr lang="en-US" sz="2000" dirty="0" smtClean="0">
                <a:solidFill>
                  <a:srgbClr val="0000FF"/>
                </a:solidFill>
              </a:rPr>
              <a:t>O(</a:t>
            </a:r>
            <a:r>
              <a:rPr lang="en-US" sz="2000" dirty="0" err="1" smtClean="0">
                <a:solidFill>
                  <a:srgbClr val="0000FF"/>
                </a:solidFill>
              </a:rPr>
              <a:t>n</a:t>
            </a:r>
            <a:r>
              <a:rPr lang="en-US" sz="2000" baseline="30000" dirty="0" err="1" smtClean="0">
                <a:solidFill>
                  <a:srgbClr val="0000FF"/>
                </a:solidFill>
              </a:rPr>
              <a:t>k</a:t>
            </a:r>
            <a:r>
              <a:rPr lang="en-US" sz="2000" dirty="0" smtClean="0">
                <a:solidFill>
                  <a:srgbClr val="0000FF"/>
                </a:solidFill>
              </a:rPr>
              <a:t>)</a:t>
            </a:r>
            <a:endParaRPr lang="en-US" sz="2000" dirty="0">
              <a:solidFill>
                <a:srgbClr val="0000FF"/>
              </a:solidFill>
            </a:endParaRPr>
          </a:p>
        </p:txBody>
      </p:sp>
      <p:sp>
        <p:nvSpPr>
          <p:cNvPr id="9" name="TextBox 8"/>
          <p:cNvSpPr txBox="1"/>
          <p:nvPr/>
        </p:nvSpPr>
        <p:spPr>
          <a:xfrm>
            <a:off x="5413070" y="5230619"/>
            <a:ext cx="778695" cy="400110"/>
          </a:xfrm>
          <a:prstGeom prst="rect">
            <a:avLst/>
          </a:prstGeom>
          <a:solidFill>
            <a:srgbClr val="C2EBFF"/>
          </a:solidFill>
        </p:spPr>
        <p:txBody>
          <a:bodyPr wrap="none" rtlCol="0">
            <a:spAutoFit/>
          </a:bodyPr>
          <a:lstStyle/>
          <a:p>
            <a:r>
              <a:rPr lang="en-US" sz="2000" dirty="0" smtClean="0">
                <a:solidFill>
                  <a:srgbClr val="0000FF"/>
                </a:solidFill>
              </a:rPr>
              <a:t>O(</a:t>
            </a:r>
            <a:r>
              <a:rPr lang="en-US" sz="2000" dirty="0" err="1" smtClean="0">
                <a:solidFill>
                  <a:srgbClr val="0000FF"/>
                </a:solidFill>
              </a:rPr>
              <a:t>k</a:t>
            </a:r>
            <a:r>
              <a:rPr lang="en-US" sz="2000" baseline="30000" dirty="0" err="1">
                <a:solidFill>
                  <a:srgbClr val="0000FF"/>
                </a:solidFill>
              </a:rPr>
              <a:t>n</a:t>
            </a:r>
            <a:r>
              <a:rPr lang="en-US" sz="2000" dirty="0" smtClean="0">
                <a:solidFill>
                  <a:srgbClr val="0000FF"/>
                </a:solidFill>
              </a:rPr>
              <a:t>)</a:t>
            </a:r>
            <a:endParaRPr lang="en-US" sz="2000" dirty="0">
              <a:solidFill>
                <a:srgbClr val="0000FF"/>
              </a:solidFill>
            </a:endParaRPr>
          </a:p>
        </p:txBody>
      </p:sp>
      <p:sp>
        <p:nvSpPr>
          <p:cNvPr id="10" name="Slide Number Placeholder 9"/>
          <p:cNvSpPr>
            <a:spLocks noGrp="1"/>
          </p:cNvSpPr>
          <p:nvPr>
            <p:ph type="sldNum" sz="quarter" idx="12"/>
          </p:nvPr>
        </p:nvSpPr>
        <p:spPr/>
        <p:txBody>
          <a:bodyPr/>
          <a:lstStyle/>
          <a:p>
            <a:fld id="{9F2F5E10-5301-4EE6-90D2-A6C4A3F62BED}" type="slidenum">
              <a:rPr lang="en-US" smtClean="0"/>
              <a:t>19</a:t>
            </a:fld>
            <a:endParaRPr lang="en-US"/>
          </a:p>
        </p:txBody>
      </p:sp>
    </p:spTree>
    <p:extLst>
      <p:ext uri="{BB962C8B-B14F-4D97-AF65-F5344CB8AC3E}">
        <p14:creationId xmlns:p14="http://schemas.microsoft.com/office/powerpoint/2010/main" val="1149575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1666"/>
            <a:ext cx="8229600" cy="597972"/>
          </a:xfrm>
        </p:spPr>
        <p:txBody>
          <a:bodyPr/>
          <a:lstStyle/>
          <a:p>
            <a:r>
              <a:rPr lang="en-US" dirty="0" smtClean="0"/>
              <a:t>Intended Audience</a:t>
            </a:r>
            <a:endParaRPr lang="en-US" dirty="0"/>
          </a:p>
        </p:txBody>
      </p:sp>
      <p:sp>
        <p:nvSpPr>
          <p:cNvPr id="9" name="Content Placeholder 8"/>
          <p:cNvSpPr>
            <a:spLocks noGrp="1"/>
          </p:cNvSpPr>
          <p:nvPr>
            <p:ph sz="half" idx="2"/>
          </p:nvPr>
        </p:nvSpPr>
        <p:spPr>
          <a:xfrm>
            <a:off x="690536" y="2624667"/>
            <a:ext cx="7708369" cy="3951971"/>
          </a:xfrm>
          <a:ln>
            <a:solidFill>
              <a:schemeClr val="bg2">
                <a:lumMod val="50000"/>
              </a:schemeClr>
            </a:solidFill>
          </a:ln>
        </p:spPr>
        <p:txBody>
          <a:bodyPr>
            <a:normAutofit/>
          </a:bodyPr>
          <a:lstStyle/>
          <a:p>
            <a:r>
              <a:rPr lang="en-US" sz="2800" b="1" dirty="0" smtClean="0">
                <a:solidFill>
                  <a:schemeClr val="accent6"/>
                </a:solidFill>
              </a:rPr>
              <a:t>Computational thinking</a:t>
            </a:r>
            <a:r>
              <a:rPr lang="en-US" sz="2800" dirty="0" smtClean="0"/>
              <a:t>: a new way to approach problems through computing </a:t>
            </a:r>
          </a:p>
          <a:p>
            <a:pPr lvl="1"/>
            <a:r>
              <a:rPr lang="en-US" sz="2800" dirty="0"/>
              <a:t>A</a:t>
            </a:r>
            <a:r>
              <a:rPr lang="en-US" sz="2800" dirty="0" smtClean="0"/>
              <a:t>bstraction, decomposition, modularity,…</a:t>
            </a:r>
          </a:p>
          <a:p>
            <a:r>
              <a:rPr lang="en-US" sz="2800" b="1" dirty="0" smtClean="0">
                <a:solidFill>
                  <a:srgbClr val="FEA022"/>
                </a:solidFill>
              </a:rPr>
              <a:t>Data science</a:t>
            </a:r>
            <a:r>
              <a:rPr lang="en-US" sz="2800" dirty="0" smtClean="0"/>
              <a:t>: a cross-disciplinary approach to solving data-rich problems</a:t>
            </a:r>
          </a:p>
          <a:p>
            <a:pPr lvl="1"/>
            <a:r>
              <a:rPr lang="en-US" sz="2800" dirty="0" smtClean="0"/>
              <a:t>Machine learning, large-scale computing, semantic metadata, workflows,…</a:t>
            </a:r>
            <a:endParaRPr lang="en-US" sz="2800" dirty="0"/>
          </a:p>
        </p:txBody>
      </p:sp>
      <p:sp>
        <p:nvSpPr>
          <p:cNvPr id="7" name="TextBox 6"/>
          <p:cNvSpPr txBox="1"/>
          <p:nvPr/>
        </p:nvSpPr>
        <p:spPr>
          <a:xfrm>
            <a:off x="740663" y="1088820"/>
            <a:ext cx="7658243" cy="1200328"/>
          </a:xfrm>
          <a:prstGeom prst="rect">
            <a:avLst/>
          </a:prstGeom>
          <a:solidFill>
            <a:schemeClr val="bg2">
              <a:lumMod val="40000"/>
              <a:lumOff val="60000"/>
            </a:schemeClr>
          </a:solidFill>
        </p:spPr>
        <p:txBody>
          <a:bodyPr wrap="square" rtlCol="0">
            <a:spAutoFit/>
          </a:bodyPr>
          <a:lstStyle/>
          <a:p>
            <a:pPr algn="ctr"/>
            <a:r>
              <a:rPr lang="en-US" sz="2400" b="1" dirty="0">
                <a:solidFill>
                  <a:schemeClr val="bg2">
                    <a:lumMod val="50000"/>
                  </a:schemeClr>
                </a:solidFill>
              </a:rPr>
              <a:t>D</a:t>
            </a:r>
            <a:r>
              <a:rPr lang="en-US" sz="2400" b="1" dirty="0" smtClean="0">
                <a:solidFill>
                  <a:schemeClr val="bg2">
                    <a:lumMod val="50000"/>
                  </a:schemeClr>
                </a:solidFill>
              </a:rPr>
              <a:t>esigned for students with no programming background</a:t>
            </a:r>
            <a:r>
              <a:rPr lang="en-US" sz="2400" dirty="0" smtClean="0">
                <a:solidFill>
                  <a:schemeClr val="bg2">
                    <a:lumMod val="50000"/>
                  </a:schemeClr>
                </a:solidFill>
              </a:rPr>
              <a:t> who want to have literacy in data and computing to better approach data science projects</a:t>
            </a:r>
          </a:p>
        </p:txBody>
      </p:sp>
    </p:spTree>
    <p:extLst>
      <p:ext uri="{BB962C8B-B14F-4D97-AF65-F5344CB8AC3E}">
        <p14:creationId xmlns:p14="http://schemas.microsoft.com/office/powerpoint/2010/main" val="621607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6400800" cy="2531969"/>
          </a:xfrm>
        </p:spPr>
        <p:txBody>
          <a:bodyPr/>
          <a:lstStyle/>
          <a:p>
            <a:r>
              <a:rPr lang="en-US" dirty="0" smtClean="0"/>
              <a:t>Processing Several Datasets with a Workflow</a:t>
            </a:r>
            <a:endParaRPr lang="en-US" dirty="0"/>
          </a:p>
        </p:txBody>
      </p:sp>
      <p:sp>
        <p:nvSpPr>
          <p:cNvPr id="4" name="Text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20</a:t>
            </a:fld>
            <a:endParaRPr lang="en-US"/>
          </a:p>
        </p:txBody>
      </p:sp>
    </p:spTree>
    <p:extLst>
      <p:ext uri="{BB962C8B-B14F-4D97-AF65-F5344CB8AC3E}">
        <p14:creationId xmlns:p14="http://schemas.microsoft.com/office/powerpoint/2010/main" val="3561037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3841"/>
            <a:ext cx="8229600" cy="1143000"/>
          </a:xfrm>
        </p:spPr>
        <p:txBody>
          <a:bodyPr/>
          <a:lstStyle/>
          <a:p>
            <a:r>
              <a:rPr lang="en-US" dirty="0" smtClean="0"/>
              <a:t>What If Workflows Could Use Many Computers to Run Steps?</a:t>
            </a:r>
            <a:endParaRPr lang="en-US" dirty="0"/>
          </a:p>
        </p:txBody>
      </p:sp>
      <p:pic>
        <p:nvPicPr>
          <p:cNvPr id="6" name="Picture 5"/>
          <p:cNvPicPr>
            <a:picLocks noChangeAspect="1"/>
          </p:cNvPicPr>
          <p:nvPr/>
        </p:nvPicPr>
        <p:blipFill>
          <a:blip r:embed="rId2"/>
          <a:stretch>
            <a:fillRect/>
          </a:stretch>
        </p:blipFill>
        <p:spPr>
          <a:xfrm>
            <a:off x="837299" y="1493660"/>
            <a:ext cx="7411168" cy="5030330"/>
          </a:xfrm>
          <a:prstGeom prst="rect">
            <a:avLst/>
          </a:prstGeom>
        </p:spPr>
      </p:pic>
      <p:sp>
        <p:nvSpPr>
          <p:cNvPr id="7" name="TextBox 6"/>
          <p:cNvSpPr txBox="1"/>
          <p:nvPr/>
        </p:nvSpPr>
        <p:spPr>
          <a:xfrm>
            <a:off x="202675" y="6464572"/>
            <a:ext cx="8045792" cy="400110"/>
          </a:xfrm>
          <a:prstGeom prst="rect">
            <a:avLst/>
          </a:prstGeom>
          <a:noFill/>
        </p:spPr>
        <p:txBody>
          <a:bodyPr wrap="none" rtlCol="0">
            <a:spAutoFit/>
          </a:bodyPr>
          <a:lstStyle/>
          <a:p>
            <a:r>
              <a:rPr lang="en-US" sz="1000" dirty="0">
                <a:solidFill>
                  <a:srgbClr val="A6A6A6"/>
                </a:solidFill>
              </a:rPr>
              <a:t>"MEGWARE.CLIC" by MEGWARE Computer GmbH - http://</a:t>
            </a:r>
            <a:r>
              <a:rPr lang="en-US" sz="1000" dirty="0" err="1">
                <a:solidFill>
                  <a:srgbClr val="A6A6A6"/>
                </a:solidFill>
              </a:rPr>
              <a:t>www.megware.com</a:t>
            </a:r>
            <a:r>
              <a:rPr lang="en-US" sz="1000" dirty="0">
                <a:solidFill>
                  <a:srgbClr val="A6A6A6"/>
                </a:solidFill>
              </a:rPr>
              <a:t>. Licensed under CC BY-SA 3.0 via Wikimedia Commons </a:t>
            </a:r>
            <a:r>
              <a:rPr lang="en-US" sz="1000" dirty="0" smtClean="0">
                <a:solidFill>
                  <a:srgbClr val="A6A6A6"/>
                </a:solidFill>
              </a:rPr>
              <a:t>– </a:t>
            </a:r>
          </a:p>
          <a:p>
            <a:r>
              <a:rPr lang="en-US" sz="1000" dirty="0">
                <a:solidFill>
                  <a:srgbClr val="A6A6A6"/>
                </a:solidFill>
              </a:rPr>
              <a:t> </a:t>
            </a:r>
            <a:r>
              <a:rPr lang="en-US" sz="1000" dirty="0" smtClean="0">
                <a:solidFill>
                  <a:srgbClr val="A6A6A6"/>
                </a:solidFill>
              </a:rPr>
              <a:t>   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File:MEGWARE.CLIC.jpg</a:t>
            </a:r>
            <a:r>
              <a:rPr lang="en-US" sz="1000" dirty="0">
                <a:solidFill>
                  <a:srgbClr val="A6A6A6"/>
                </a:solidFill>
              </a:rPr>
              <a:t>#/media/</a:t>
            </a:r>
            <a:r>
              <a:rPr lang="en-US" sz="1000" dirty="0" err="1">
                <a:solidFill>
                  <a:srgbClr val="A6A6A6"/>
                </a:solidFill>
              </a:rPr>
              <a:t>File:MEGWARE.CLIC.jpg</a:t>
            </a:r>
            <a:endParaRPr lang="en-US" sz="1000" dirty="0">
              <a:solidFill>
                <a:srgbClr val="A6A6A6"/>
              </a:solidFill>
            </a:endParaRPr>
          </a:p>
        </p:txBody>
      </p:sp>
      <p:sp>
        <p:nvSpPr>
          <p:cNvPr id="8" name="Slide Number Placeholder 7"/>
          <p:cNvSpPr>
            <a:spLocks noGrp="1"/>
          </p:cNvSpPr>
          <p:nvPr>
            <p:ph type="sldNum" sz="quarter" idx="12"/>
          </p:nvPr>
        </p:nvSpPr>
        <p:spPr/>
        <p:txBody>
          <a:bodyPr/>
          <a:lstStyle/>
          <a:p>
            <a:fld id="{9F2F5E10-5301-4EE6-90D2-A6C4A3F62BED}" type="slidenum">
              <a:rPr lang="en-US" smtClean="0"/>
              <a:t>21</a:t>
            </a:fld>
            <a:endParaRPr lang="en-US"/>
          </a:p>
        </p:txBody>
      </p:sp>
    </p:spTree>
    <p:extLst>
      <p:ext uri="{BB962C8B-B14F-4D97-AF65-F5344CB8AC3E}">
        <p14:creationId xmlns:p14="http://schemas.microsoft.com/office/powerpoint/2010/main" val="2225355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rotWithShape="1">
          <a:blip r:embed="rId2">
            <a:extLst>
              <a:ext uri="{28A0092B-C50C-407E-A947-70E740481C1C}">
                <a14:useLocalDpi xmlns:a14="http://schemas.microsoft.com/office/drawing/2010/main" val="0"/>
              </a:ext>
            </a:extLst>
          </a:blip>
          <a:srcRect l="3405" t="7466" r="60093" b="27170"/>
          <a:stretch/>
        </p:blipFill>
        <p:spPr bwMode="auto">
          <a:xfrm>
            <a:off x="5270499" y="2273299"/>
            <a:ext cx="3111501" cy="411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Title 2"/>
          <p:cNvSpPr>
            <a:spLocks noGrp="1"/>
          </p:cNvSpPr>
          <p:nvPr>
            <p:ph type="title"/>
          </p:nvPr>
        </p:nvSpPr>
        <p:spPr>
          <a:xfrm>
            <a:off x="457200" y="190500"/>
            <a:ext cx="8229600" cy="1297641"/>
          </a:xfrm>
        </p:spPr>
        <p:txBody>
          <a:bodyPr/>
          <a:lstStyle/>
          <a:p>
            <a:r>
              <a:rPr lang="en-US" dirty="0" smtClean="0">
                <a:latin typeface="Helvetica" charset="0"/>
                <a:ea typeface="ＭＳ Ｐゴシック" charset="0"/>
                <a:cs typeface="ＭＳ Ｐゴシック" charset="0"/>
              </a:rPr>
              <a:t>Using the Same Workflow to Process Several Documents</a:t>
            </a:r>
            <a:endParaRPr lang="en-US" dirty="0">
              <a:latin typeface="Helvetica" charset="0"/>
              <a:ea typeface="ＭＳ Ｐゴシック" charset="0"/>
              <a:cs typeface="ＭＳ Ｐゴシック" charset="0"/>
            </a:endParaRPr>
          </a:p>
        </p:txBody>
      </p:sp>
      <p:sp>
        <p:nvSpPr>
          <p:cNvPr id="5" name="TextBox 4"/>
          <p:cNvSpPr txBox="1"/>
          <p:nvPr/>
        </p:nvSpPr>
        <p:spPr>
          <a:xfrm>
            <a:off x="136150" y="1879765"/>
            <a:ext cx="3826250" cy="1815882"/>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6" name="TextBox 5"/>
          <p:cNvSpPr txBox="1"/>
          <p:nvPr/>
        </p:nvSpPr>
        <p:spPr>
          <a:xfrm>
            <a:off x="136150" y="3911547"/>
            <a:ext cx="3826250" cy="1323439"/>
          </a:xfrm>
          <a:prstGeom prst="rect">
            <a:avLst/>
          </a:prstGeom>
          <a:solidFill>
            <a:schemeClr val="bg1">
              <a:lumMod val="95000"/>
            </a:schemeClr>
          </a:solidFill>
          <a:ln>
            <a:solidFill>
              <a:srgbClr val="254DC5"/>
            </a:solidFill>
          </a:ln>
        </p:spPr>
        <p:txBody>
          <a:bodyPr wrap="square" rtlCol="0">
            <a:spAutoFit/>
          </a:bodyPr>
          <a:lstStyle/>
          <a:p>
            <a:r>
              <a:rPr lang="en-US" sz="1600" dirty="0">
                <a:solidFill>
                  <a:srgbClr val="254DC5"/>
                </a:solidFill>
              </a:rPr>
              <a:t>Four score and seven years ago our fathers brought forth on this continent, a new nation, conceived in Liberty, and dedicated to the proposition that all men are created equal</a:t>
            </a:r>
            <a:r>
              <a:rPr lang="en-US" sz="1600" dirty="0" smtClean="0">
                <a:solidFill>
                  <a:srgbClr val="254DC5"/>
                </a:solidFill>
              </a:rPr>
              <a:t>.</a:t>
            </a:r>
            <a:endParaRPr lang="en-US" sz="1600" dirty="0">
              <a:solidFill>
                <a:srgbClr val="254DC5"/>
              </a:solidFill>
            </a:endParaRPr>
          </a:p>
        </p:txBody>
      </p:sp>
      <p:sp>
        <p:nvSpPr>
          <p:cNvPr id="7" name="TextBox 6"/>
          <p:cNvSpPr txBox="1"/>
          <p:nvPr/>
        </p:nvSpPr>
        <p:spPr>
          <a:xfrm>
            <a:off x="143016" y="5520323"/>
            <a:ext cx="3826250" cy="1077218"/>
          </a:xfrm>
          <a:prstGeom prst="rect">
            <a:avLst/>
          </a:prstGeom>
          <a:solidFill>
            <a:schemeClr val="bg1">
              <a:lumMod val="95000"/>
            </a:schemeClr>
          </a:solidFill>
          <a:ln>
            <a:solidFill>
              <a:srgbClr val="254DC5"/>
            </a:solidFill>
          </a:ln>
        </p:spPr>
        <p:txBody>
          <a:bodyPr wrap="square" rtlCol="0">
            <a:spAutoFit/>
          </a:bodyPr>
          <a:lstStyle/>
          <a:p>
            <a:r>
              <a:rPr lang="en-US" sz="1600" dirty="0">
                <a:solidFill>
                  <a:srgbClr val="254DC5"/>
                </a:solidFill>
              </a:rPr>
              <a:t>We the People of the United States, in Order to form a more perfect Union, establish Justice, insure domestic Tranquility, </a:t>
            </a:r>
            <a:r>
              <a:rPr lang="en-US" sz="1600" dirty="0" smtClean="0">
                <a:solidFill>
                  <a:srgbClr val="254DC5"/>
                </a:solidFill>
              </a:rPr>
              <a:t>…</a:t>
            </a:r>
          </a:p>
        </p:txBody>
      </p:sp>
      <p:cxnSp>
        <p:nvCxnSpPr>
          <p:cNvPr id="8" name="Straight Arrow Connector 7"/>
          <p:cNvCxnSpPr/>
          <p:nvPr/>
        </p:nvCxnSpPr>
        <p:spPr>
          <a:xfrm>
            <a:off x="3962400" y="2095500"/>
            <a:ext cx="1435100" cy="3302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3"/>
          </p:cNvCxnSpPr>
          <p:nvPr/>
        </p:nvCxnSpPr>
        <p:spPr>
          <a:xfrm flipV="1">
            <a:off x="3962400" y="2489201"/>
            <a:ext cx="1435100" cy="2084066"/>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3"/>
          </p:cNvCxnSpPr>
          <p:nvPr/>
        </p:nvCxnSpPr>
        <p:spPr>
          <a:xfrm flipV="1">
            <a:off x="3969266" y="2692400"/>
            <a:ext cx="1352033" cy="3366532"/>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61805" y="6329141"/>
            <a:ext cx="1130855"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15" name="TextBox 14"/>
          <p:cNvSpPr txBox="1"/>
          <p:nvPr/>
        </p:nvSpPr>
        <p:spPr>
          <a:xfrm>
            <a:off x="4707623" y="6502185"/>
            <a:ext cx="1145110"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16" name="TextBox 15"/>
          <p:cNvSpPr txBox="1"/>
          <p:nvPr/>
        </p:nvSpPr>
        <p:spPr>
          <a:xfrm>
            <a:off x="4979885" y="6688236"/>
            <a:ext cx="1123950"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cxnSp>
        <p:nvCxnSpPr>
          <p:cNvPr id="17" name="Straight Arrow Connector 16"/>
          <p:cNvCxnSpPr/>
          <p:nvPr/>
        </p:nvCxnSpPr>
        <p:spPr>
          <a:xfrm flipH="1">
            <a:off x="5592660" y="6211332"/>
            <a:ext cx="1125640" cy="117809"/>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49153" idx="2"/>
          </p:cNvCxnSpPr>
          <p:nvPr/>
        </p:nvCxnSpPr>
        <p:spPr>
          <a:xfrm flipH="1">
            <a:off x="5852733" y="6384348"/>
            <a:ext cx="973517" cy="1453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155480" y="6470744"/>
            <a:ext cx="804120" cy="26354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F2F5E10-5301-4EE6-90D2-A6C4A3F62BED}" type="slidenum">
              <a:rPr lang="en-US" smtClean="0"/>
              <a:t>22</a:t>
            </a:fld>
            <a:endParaRPr lang="en-US"/>
          </a:p>
        </p:txBody>
      </p:sp>
    </p:spTree>
    <p:extLst>
      <p:ext uri="{BB962C8B-B14F-4D97-AF65-F5344CB8AC3E}">
        <p14:creationId xmlns:p14="http://schemas.microsoft.com/office/powerpoint/2010/main" val="1819452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008892" y="2379139"/>
            <a:ext cx="1935990" cy="2483485"/>
          </a:xfrm>
          <a:prstGeom prst="round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Rounded Rectangle 9"/>
          <p:cNvSpPr/>
          <p:nvPr/>
        </p:nvSpPr>
        <p:spPr>
          <a:xfrm>
            <a:off x="4612907" y="1488141"/>
            <a:ext cx="1935990" cy="2483485"/>
          </a:xfrm>
          <a:prstGeom prst="round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Rounded Rectangle 10"/>
          <p:cNvSpPr/>
          <p:nvPr/>
        </p:nvSpPr>
        <p:spPr>
          <a:xfrm>
            <a:off x="4876812" y="4114800"/>
            <a:ext cx="1935990" cy="2483485"/>
          </a:xfrm>
          <a:prstGeom prst="round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5741"/>
            <a:ext cx="8229600" cy="1143000"/>
          </a:xfrm>
        </p:spPr>
        <p:txBody>
          <a:bodyPr/>
          <a:lstStyle/>
          <a:p>
            <a:r>
              <a:rPr lang="en-US" dirty="0" smtClean="0"/>
              <a:t>Processing Several Datasets</a:t>
            </a:r>
            <a:br>
              <a:rPr lang="en-US" dirty="0" smtClean="0"/>
            </a:br>
            <a:r>
              <a:rPr lang="en-US" dirty="0" smtClean="0"/>
              <a:t>with a Workflow</a:t>
            </a:r>
            <a:endParaRPr lang="en-US" dirty="0"/>
          </a:p>
        </p:txBody>
      </p:sp>
      <p:sp>
        <p:nvSpPr>
          <p:cNvPr id="16" name="Content Placeholder 15"/>
          <p:cNvSpPr>
            <a:spLocks noGrp="1"/>
          </p:cNvSpPr>
          <p:nvPr>
            <p:ph sz="half" idx="1"/>
          </p:nvPr>
        </p:nvSpPr>
        <p:spPr>
          <a:xfrm>
            <a:off x="241300" y="4572000"/>
            <a:ext cx="4229100" cy="2159000"/>
          </a:xfrm>
          <a:ln>
            <a:solidFill>
              <a:schemeClr val="bg2">
                <a:lumMod val="50000"/>
              </a:schemeClr>
            </a:solidFill>
          </a:ln>
        </p:spPr>
        <p:txBody>
          <a:bodyPr>
            <a:normAutofit fontScale="92500" lnSpcReduction="20000"/>
          </a:bodyPr>
          <a:lstStyle/>
          <a:p>
            <a:pPr>
              <a:spcBef>
                <a:spcPts val="800"/>
              </a:spcBef>
            </a:pPr>
            <a:r>
              <a:rPr lang="en-US" sz="2000" dirty="0" smtClean="0"/>
              <a:t>The workflow on the left represents in compact form that 3 separate workflows will be executed on the right, one for each dataset</a:t>
            </a:r>
          </a:p>
          <a:p>
            <a:pPr>
              <a:spcBef>
                <a:spcPts val="800"/>
              </a:spcBef>
            </a:pPr>
            <a:r>
              <a:rPr lang="en-US" sz="2000" dirty="0" smtClean="0"/>
              <a:t>It is called a </a:t>
            </a:r>
            <a:r>
              <a:rPr lang="en-US" sz="2000" dirty="0" smtClean="0">
                <a:solidFill>
                  <a:srgbClr val="FF0000"/>
                </a:solidFill>
              </a:rPr>
              <a:t>workflow template</a:t>
            </a:r>
            <a:r>
              <a:rPr lang="en-US" sz="2000" dirty="0" smtClean="0"/>
              <a:t>, and it is expanded automatically by the workflow system into the executable workflows</a:t>
            </a:r>
            <a:endParaRPr lang="en-US" sz="2000" dirty="0"/>
          </a:p>
        </p:txBody>
      </p:sp>
      <p:pic>
        <p:nvPicPr>
          <p:cNvPr id="3" name="Picture 2"/>
          <p:cNvPicPr>
            <a:picLocks noChangeAspect="1"/>
          </p:cNvPicPr>
          <p:nvPr/>
        </p:nvPicPr>
        <p:blipFill>
          <a:blip r:embed="rId2"/>
          <a:stretch>
            <a:fillRect/>
          </a:stretch>
        </p:blipFill>
        <p:spPr>
          <a:xfrm>
            <a:off x="88901" y="2209800"/>
            <a:ext cx="3479799" cy="1996869"/>
          </a:xfrm>
          <a:prstGeom prst="rect">
            <a:avLst/>
          </a:prstGeom>
          <a:ln w="38100" cmpd="sng">
            <a:solidFill>
              <a:srgbClr val="FF6600"/>
            </a:solidFill>
          </a:ln>
        </p:spPr>
      </p:pic>
      <p:pic>
        <p:nvPicPr>
          <p:cNvPr id="4" name="Picture 1"/>
          <p:cNvPicPr>
            <a:picLocks noChangeAspect="1"/>
          </p:cNvPicPr>
          <p:nvPr/>
        </p:nvPicPr>
        <p:blipFill rotWithShape="1">
          <a:blip r:embed="rId3" cstate="print">
            <a:extLst>
              <a:ext uri="{28A0092B-C50C-407E-A947-70E740481C1C}">
                <a14:useLocalDpi xmlns:a14="http://schemas.microsoft.com/office/drawing/2010/main"/>
              </a:ext>
            </a:extLst>
          </a:blip>
          <a:srcRect l="8257" t="11130" r="15697" b="2663"/>
          <a:stretch/>
        </p:blipFill>
        <p:spPr bwMode="auto">
          <a:xfrm>
            <a:off x="4957315" y="2529589"/>
            <a:ext cx="1082793" cy="144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p:cNvPicPr>
            <a:picLocks noChangeAspect="1"/>
          </p:cNvPicPr>
          <p:nvPr/>
        </p:nvPicPr>
        <p:blipFill rotWithShape="1">
          <a:blip r:embed="rId3" cstate="print">
            <a:extLst>
              <a:ext uri="{28A0092B-C50C-407E-A947-70E740481C1C}">
                <a14:useLocalDpi xmlns:a14="http://schemas.microsoft.com/office/drawing/2010/main"/>
              </a:ext>
            </a:extLst>
          </a:blip>
          <a:srcRect l="8257" t="11130" r="15697" b="2663"/>
          <a:stretch/>
        </p:blipFill>
        <p:spPr bwMode="auto">
          <a:xfrm>
            <a:off x="5279919" y="4991100"/>
            <a:ext cx="1082793" cy="144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p:cNvPicPr>
          <p:nvPr/>
        </p:nvPicPr>
        <p:blipFill rotWithShape="1">
          <a:blip r:embed="rId3" cstate="print">
            <a:extLst>
              <a:ext uri="{28A0092B-C50C-407E-A947-70E740481C1C}">
                <a14:useLocalDpi xmlns:a14="http://schemas.microsoft.com/office/drawing/2010/main"/>
              </a:ext>
            </a:extLst>
          </a:blip>
          <a:srcRect l="8257" t="11130" r="15697" b="2663"/>
          <a:stretch/>
        </p:blipFill>
        <p:spPr bwMode="auto">
          <a:xfrm>
            <a:off x="7447802" y="3433287"/>
            <a:ext cx="1082793" cy="144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4765307" y="1640475"/>
            <a:ext cx="1627108" cy="738664"/>
          </a:xfrm>
          <a:prstGeom prst="rect">
            <a:avLst/>
          </a:prstGeom>
          <a:solidFill>
            <a:schemeClr val="bg1">
              <a:lumMod val="95000"/>
            </a:schemeClr>
          </a:solidFill>
          <a:ln>
            <a:solidFill>
              <a:srgbClr val="254DC5"/>
            </a:solidFill>
          </a:ln>
        </p:spPr>
        <p:txBody>
          <a:bodyPr wrap="square" rtlCol="0">
            <a:spAutoFit/>
          </a:bodyPr>
          <a:lstStyle/>
          <a:p>
            <a:r>
              <a:rPr lang="en-US" sz="600" dirty="0" smtClean="0">
                <a:solidFill>
                  <a:srgbClr val="254DC5"/>
                </a:solidFill>
              </a:rPr>
              <a:t>It </a:t>
            </a:r>
            <a:r>
              <a:rPr lang="en-US" sz="6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8" name="TextBox 7"/>
          <p:cNvSpPr txBox="1"/>
          <p:nvPr/>
        </p:nvSpPr>
        <p:spPr>
          <a:xfrm>
            <a:off x="5029212" y="4262216"/>
            <a:ext cx="1627108" cy="553998"/>
          </a:xfrm>
          <a:prstGeom prst="rect">
            <a:avLst/>
          </a:prstGeom>
          <a:solidFill>
            <a:schemeClr val="bg1">
              <a:lumMod val="95000"/>
            </a:schemeClr>
          </a:solidFill>
          <a:ln>
            <a:solidFill>
              <a:srgbClr val="254DC5"/>
            </a:solidFill>
          </a:ln>
        </p:spPr>
        <p:txBody>
          <a:bodyPr wrap="square" rtlCol="0">
            <a:spAutoFit/>
          </a:bodyPr>
          <a:lstStyle/>
          <a:p>
            <a:r>
              <a:rPr lang="en-US" sz="600" dirty="0">
                <a:solidFill>
                  <a:srgbClr val="254DC5"/>
                </a:solidFill>
              </a:rPr>
              <a:t>Four score and seven years ago our fathers brought forth on this continent, a new nation, conceived in Liberty, and dedicated to the proposition that all men are created equal</a:t>
            </a:r>
            <a:r>
              <a:rPr lang="en-US" sz="600" dirty="0" smtClean="0">
                <a:solidFill>
                  <a:srgbClr val="254DC5"/>
                </a:solidFill>
              </a:rPr>
              <a:t>.</a:t>
            </a:r>
            <a:endParaRPr lang="en-US" sz="600" dirty="0">
              <a:solidFill>
                <a:srgbClr val="254DC5"/>
              </a:solidFill>
            </a:endParaRPr>
          </a:p>
        </p:txBody>
      </p:sp>
      <p:sp>
        <p:nvSpPr>
          <p:cNvPr id="9" name="TextBox 8"/>
          <p:cNvSpPr txBox="1"/>
          <p:nvPr/>
        </p:nvSpPr>
        <p:spPr>
          <a:xfrm>
            <a:off x="7161292" y="2787540"/>
            <a:ext cx="1627108" cy="369332"/>
          </a:xfrm>
          <a:prstGeom prst="rect">
            <a:avLst/>
          </a:prstGeom>
          <a:solidFill>
            <a:schemeClr val="bg1">
              <a:lumMod val="95000"/>
            </a:schemeClr>
          </a:solidFill>
          <a:ln>
            <a:solidFill>
              <a:srgbClr val="254DC5"/>
            </a:solidFill>
          </a:ln>
        </p:spPr>
        <p:txBody>
          <a:bodyPr wrap="square" rtlCol="0">
            <a:spAutoFit/>
          </a:bodyPr>
          <a:lstStyle/>
          <a:p>
            <a:r>
              <a:rPr lang="en-US" sz="600" dirty="0">
                <a:solidFill>
                  <a:srgbClr val="254DC5"/>
                </a:solidFill>
              </a:rPr>
              <a:t>We the People of the United States, in Order to form a more perfect Union, establish Justice, insure domestic Tranquility, </a:t>
            </a:r>
            <a:r>
              <a:rPr lang="en-US" sz="600" dirty="0" smtClean="0">
                <a:solidFill>
                  <a:srgbClr val="254DC5"/>
                </a:solidFill>
              </a:rPr>
              <a:t>…</a:t>
            </a:r>
          </a:p>
        </p:txBody>
      </p:sp>
      <p:sp>
        <p:nvSpPr>
          <p:cNvPr id="14" name="Right Arrow 13"/>
          <p:cNvSpPr/>
          <p:nvPr/>
        </p:nvSpPr>
        <p:spPr>
          <a:xfrm>
            <a:off x="3848100" y="3048000"/>
            <a:ext cx="609600" cy="495300"/>
          </a:xfrm>
          <a:prstGeom prst="right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9F2F5E10-5301-4EE6-90D2-A6C4A3F62BED}" type="slidenum">
              <a:rPr lang="en-US" smtClean="0"/>
              <a:t>23</a:t>
            </a:fld>
            <a:endParaRPr lang="en-US"/>
          </a:p>
        </p:txBody>
      </p:sp>
    </p:spTree>
    <p:extLst>
      <p:ext uri="{BB962C8B-B14F-4D97-AF65-F5344CB8AC3E}">
        <p14:creationId xmlns:p14="http://schemas.microsoft.com/office/powerpoint/2010/main" val="2564501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6400800" cy="2531969"/>
          </a:xfrm>
        </p:spPr>
        <p:txBody>
          <a:bodyPr/>
          <a:lstStyle/>
          <a:p>
            <a:r>
              <a:rPr lang="en-US" dirty="0" smtClean="0"/>
              <a:t>Processing Data with a Divide-and-Conquer Strategy</a:t>
            </a:r>
            <a:endParaRPr lang="en-US" dirty="0"/>
          </a:p>
        </p:txBody>
      </p:sp>
      <p:sp>
        <p:nvSpPr>
          <p:cNvPr id="4" name="Text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24</a:t>
            </a:fld>
            <a:endParaRPr lang="en-US"/>
          </a:p>
        </p:txBody>
      </p:sp>
    </p:spTree>
    <p:extLst>
      <p:ext uri="{BB962C8B-B14F-4D97-AF65-F5344CB8AC3E}">
        <p14:creationId xmlns:p14="http://schemas.microsoft.com/office/powerpoint/2010/main" val="947490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921250" y="1206719"/>
            <a:ext cx="4222750" cy="4889499"/>
            <a:chOff x="4921250" y="1206719"/>
            <a:chExt cx="4222750" cy="4889499"/>
          </a:xfrm>
        </p:grpSpPr>
        <p:pic>
          <p:nvPicPr>
            <p:cNvPr id="50177" name="Picture 1"/>
            <p:cNvPicPr>
              <a:picLocks noChangeAspect="1"/>
            </p:cNvPicPr>
            <p:nvPr/>
          </p:nvPicPr>
          <p:blipFill rotWithShape="1">
            <a:blip r:embed="rId2">
              <a:extLst>
                <a:ext uri="{28A0092B-C50C-407E-A947-70E740481C1C}">
                  <a14:useLocalDpi xmlns:a14="http://schemas.microsoft.com/office/drawing/2010/main" val="0"/>
                </a:ext>
              </a:extLst>
            </a:blip>
            <a:srcRect t="57036"/>
            <a:stretch/>
          </p:blipFill>
          <p:spPr bwMode="auto">
            <a:xfrm>
              <a:off x="4921250" y="3149765"/>
              <a:ext cx="4222750" cy="2946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p:cNvPicPr>
              <a:picLocks noChangeAspect="1"/>
            </p:cNvPicPr>
            <p:nvPr/>
          </p:nvPicPr>
          <p:blipFill rotWithShape="1">
            <a:blip r:embed="rId2">
              <a:extLst>
                <a:ext uri="{28A0092B-C50C-407E-A947-70E740481C1C}">
                  <a14:useLocalDpi xmlns:a14="http://schemas.microsoft.com/office/drawing/2010/main" val="0"/>
                </a:ext>
              </a:extLst>
            </a:blip>
            <a:srcRect l="2857" t="2221" r="26466" b="61855"/>
            <a:stretch/>
          </p:blipFill>
          <p:spPr bwMode="auto">
            <a:xfrm>
              <a:off x="5060950" y="1206719"/>
              <a:ext cx="2984500" cy="2463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136150" y="139865"/>
            <a:ext cx="3826250" cy="1815882"/>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4" name="TextBox 3"/>
          <p:cNvSpPr txBox="1"/>
          <p:nvPr/>
        </p:nvSpPr>
        <p:spPr>
          <a:xfrm>
            <a:off x="136150" y="2387547"/>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a:t>
            </a:r>
          </a:p>
        </p:txBody>
      </p:sp>
      <p:sp>
        <p:nvSpPr>
          <p:cNvPr id="5" name="TextBox 4"/>
          <p:cNvSpPr txBox="1"/>
          <p:nvPr/>
        </p:nvSpPr>
        <p:spPr>
          <a:xfrm>
            <a:off x="352050" y="3073347"/>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age of wisdom, it was the age of foolishness, </a:t>
            </a:r>
          </a:p>
        </p:txBody>
      </p:sp>
      <p:sp>
        <p:nvSpPr>
          <p:cNvPr id="6" name="TextBox 5"/>
          <p:cNvSpPr txBox="1"/>
          <p:nvPr/>
        </p:nvSpPr>
        <p:spPr>
          <a:xfrm>
            <a:off x="460000" y="3771847"/>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epoch of belief, it was the epoch of incredulity, </a:t>
            </a:r>
          </a:p>
        </p:txBody>
      </p:sp>
      <p:sp>
        <p:nvSpPr>
          <p:cNvPr id="7" name="TextBox 6"/>
          <p:cNvSpPr txBox="1"/>
          <p:nvPr/>
        </p:nvSpPr>
        <p:spPr>
          <a:xfrm>
            <a:off x="720350" y="4470618"/>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season of Light, it was the season of Darkness, </a:t>
            </a:r>
          </a:p>
        </p:txBody>
      </p:sp>
      <p:sp>
        <p:nvSpPr>
          <p:cNvPr id="8" name="TextBox 7"/>
          <p:cNvSpPr txBox="1"/>
          <p:nvPr/>
        </p:nvSpPr>
        <p:spPr>
          <a:xfrm>
            <a:off x="939800" y="5156418"/>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spring of hope, it was the winter of despair…</a:t>
            </a:r>
          </a:p>
        </p:txBody>
      </p:sp>
      <p:cxnSp>
        <p:nvCxnSpPr>
          <p:cNvPr id="14" name="Straight Connector 13"/>
          <p:cNvCxnSpPr/>
          <p:nvPr/>
        </p:nvCxnSpPr>
        <p:spPr>
          <a:xfrm>
            <a:off x="3962400" y="1155647"/>
            <a:ext cx="1098550" cy="457253"/>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6" name="Right Brace 15"/>
          <p:cNvSpPr/>
          <p:nvPr/>
        </p:nvSpPr>
        <p:spPr>
          <a:xfrm>
            <a:off x="4643625" y="2286000"/>
            <a:ext cx="517150" cy="3544094"/>
          </a:xfrm>
          <a:prstGeom prst="rightBrace">
            <a:avLst/>
          </a:pr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flipV="1">
            <a:off x="5160775" y="3543302"/>
            <a:ext cx="503425" cy="469898"/>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953347" y="5963135"/>
            <a:ext cx="1241203"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8" name="TextBox 27"/>
          <p:cNvSpPr txBox="1"/>
          <p:nvPr/>
        </p:nvSpPr>
        <p:spPr>
          <a:xfrm>
            <a:off x="3131043" y="6145116"/>
            <a:ext cx="1106232"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9" name="TextBox 28"/>
          <p:cNvSpPr txBox="1"/>
          <p:nvPr/>
        </p:nvSpPr>
        <p:spPr>
          <a:xfrm>
            <a:off x="3330950" y="6329141"/>
            <a:ext cx="1130855"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30" name="TextBox 29"/>
          <p:cNvSpPr txBox="1"/>
          <p:nvPr/>
        </p:nvSpPr>
        <p:spPr>
          <a:xfrm>
            <a:off x="3576768" y="6502185"/>
            <a:ext cx="1145110"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31" name="TextBox 30"/>
          <p:cNvSpPr txBox="1"/>
          <p:nvPr/>
        </p:nvSpPr>
        <p:spPr>
          <a:xfrm>
            <a:off x="3849030" y="6688236"/>
            <a:ext cx="1123950" cy="141603"/>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cxnSp>
        <p:nvCxnSpPr>
          <p:cNvPr id="33" name="Straight Connector 32"/>
          <p:cNvCxnSpPr>
            <a:stCxn id="36" idx="1"/>
          </p:cNvCxnSpPr>
          <p:nvPr/>
        </p:nvCxnSpPr>
        <p:spPr>
          <a:xfrm flipV="1">
            <a:off x="5677925" y="5346701"/>
            <a:ext cx="1049782" cy="1063866"/>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a:off x="5160775" y="5963134"/>
            <a:ext cx="517150" cy="894865"/>
          </a:xfrm>
          <a:prstGeom prst="rightBrace">
            <a:avLst/>
          </a:pr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t>25</a:t>
            </a:fld>
            <a:endParaRPr lang="en-US"/>
          </a:p>
        </p:txBody>
      </p:sp>
    </p:spTree>
    <p:extLst>
      <p:ext uri="{BB962C8B-B14F-4D97-AF65-F5344CB8AC3E}">
        <p14:creationId xmlns:p14="http://schemas.microsoft.com/office/powerpoint/2010/main" val="3513093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a:t>
            </a:r>
            <a:r>
              <a:rPr lang="en-US" dirty="0" smtClean="0">
                <a:solidFill>
                  <a:srgbClr val="FF0000"/>
                </a:solidFill>
              </a:rPr>
              <a:t>Divide-and-Conquer</a:t>
            </a:r>
            <a:r>
              <a:rPr lang="en-US" dirty="0" smtClean="0"/>
              <a:t> Strategy</a:t>
            </a:r>
            <a:endParaRPr lang="en-US" dirty="0"/>
          </a:p>
        </p:txBody>
      </p:sp>
      <p:sp>
        <p:nvSpPr>
          <p:cNvPr id="5" name="Content Placeholder 4"/>
          <p:cNvSpPr>
            <a:spLocks noGrp="1"/>
          </p:cNvSpPr>
          <p:nvPr>
            <p:ph idx="1"/>
          </p:nvPr>
        </p:nvSpPr>
        <p:spPr>
          <a:xfrm>
            <a:off x="228600" y="5730875"/>
            <a:ext cx="8572500" cy="762000"/>
          </a:xfrm>
          <a:ln>
            <a:solidFill>
              <a:schemeClr val="bg2">
                <a:lumMod val="50000"/>
              </a:schemeClr>
            </a:solidFill>
          </a:ln>
        </p:spPr>
        <p:txBody>
          <a:bodyPr>
            <a:noAutofit/>
          </a:bodyPr>
          <a:lstStyle/>
          <a:p>
            <a:r>
              <a:rPr lang="en-US" sz="2800" dirty="0" smtClean="0"/>
              <a:t>Requires that each piece is independent of the others</a:t>
            </a:r>
            <a:endParaRPr lang="en-US" sz="2800" dirty="0"/>
          </a:p>
        </p:txBody>
      </p:sp>
      <p:graphicFrame>
        <p:nvGraphicFramePr>
          <p:cNvPr id="4" name="Diagram 3"/>
          <p:cNvGraphicFramePr/>
          <p:nvPr>
            <p:extLst>
              <p:ext uri="{D42A27DB-BD31-4B8C-83A1-F6EECF244321}">
                <p14:modId xmlns:p14="http://schemas.microsoft.com/office/powerpoint/2010/main" val="4260894131"/>
              </p:ext>
            </p:extLst>
          </p:nvPr>
        </p:nvGraphicFramePr>
        <p:xfrm>
          <a:off x="127000" y="2514600"/>
          <a:ext cx="8928100" cy="288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9F2F5E10-5301-4EE6-90D2-A6C4A3F62BED}" type="slidenum">
              <a:rPr lang="en-US" smtClean="0"/>
              <a:t>26</a:t>
            </a:fld>
            <a:endParaRPr lang="en-US"/>
          </a:p>
        </p:txBody>
      </p:sp>
    </p:spTree>
    <p:extLst>
      <p:ext uri="{BB962C8B-B14F-4D97-AF65-F5344CB8AC3E}">
        <p14:creationId xmlns:p14="http://schemas.microsoft.com/office/powerpoint/2010/main" val="2142806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Parallel Processing of a Dataset as Divide-and-Conquer</a:t>
            </a:r>
            <a:endParaRPr lang="en-US" dirty="0"/>
          </a:p>
        </p:txBody>
      </p:sp>
      <p:graphicFrame>
        <p:nvGraphicFramePr>
          <p:cNvPr id="4" name="Diagram 3"/>
          <p:cNvGraphicFramePr/>
          <p:nvPr>
            <p:extLst>
              <p:ext uri="{D42A27DB-BD31-4B8C-83A1-F6EECF244321}">
                <p14:modId xmlns:p14="http://schemas.microsoft.com/office/powerpoint/2010/main" val="3055728088"/>
              </p:ext>
            </p:extLst>
          </p:nvPr>
        </p:nvGraphicFramePr>
        <p:xfrm>
          <a:off x="127000" y="2552700"/>
          <a:ext cx="8763000" cy="288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9F2F5E10-5301-4EE6-90D2-A6C4A3F62BED}" type="slidenum">
              <a:rPr lang="en-US" smtClean="0"/>
              <a:t>27</a:t>
            </a:fld>
            <a:endParaRPr lang="en-US"/>
          </a:p>
        </p:txBody>
      </p:sp>
    </p:spTree>
    <p:extLst>
      <p:ext uri="{BB962C8B-B14F-4D97-AF65-F5344CB8AC3E}">
        <p14:creationId xmlns:p14="http://schemas.microsoft.com/office/powerpoint/2010/main" val="1680129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241"/>
            <a:ext cx="8229600" cy="1143000"/>
          </a:xfrm>
        </p:spPr>
        <p:txBody>
          <a:bodyPr/>
          <a:lstStyle/>
          <a:p>
            <a:r>
              <a:rPr lang="en-US" dirty="0" smtClean="0"/>
              <a:t>Phase 1: Split</a:t>
            </a:r>
            <a:endParaRPr lang="en-US" dirty="0"/>
          </a:p>
        </p:txBody>
      </p:sp>
      <p:sp>
        <p:nvSpPr>
          <p:cNvPr id="21" name="Rectangle 20"/>
          <p:cNvSpPr/>
          <p:nvPr/>
        </p:nvSpPr>
        <p:spPr>
          <a:xfrm>
            <a:off x="3086100" y="2895600"/>
            <a:ext cx="1028700" cy="469900"/>
          </a:xfrm>
          <a:prstGeom prst="rect">
            <a:avLst/>
          </a:prstGeom>
          <a:solidFill>
            <a:srgbClr val="A6A6A6"/>
          </a:solidFill>
          <a:ln>
            <a:solidFill>
              <a:srgbClr val="59595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Calibri"/>
                <a:cs typeface="Calibri"/>
              </a:rPr>
              <a:t>Split</a:t>
            </a:r>
            <a:endParaRPr lang="en-US" sz="2800" dirty="0">
              <a:latin typeface="Calibri"/>
              <a:cs typeface="Calibri"/>
            </a:endParaRPr>
          </a:p>
        </p:txBody>
      </p:sp>
      <p:cxnSp>
        <p:nvCxnSpPr>
          <p:cNvPr id="23" name="Straight Arrow Connector 22"/>
          <p:cNvCxnSpPr>
            <a:endCxn id="21" idx="0"/>
          </p:cNvCxnSpPr>
          <p:nvPr/>
        </p:nvCxnSpPr>
        <p:spPr>
          <a:xfrm>
            <a:off x="2857500" y="2146300"/>
            <a:ext cx="742950" cy="7493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1" idx="2"/>
          </p:cNvCxnSpPr>
          <p:nvPr/>
        </p:nvCxnSpPr>
        <p:spPr>
          <a:xfrm>
            <a:off x="3600450" y="3365500"/>
            <a:ext cx="1622800" cy="30226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29" idx="1"/>
          </p:cNvCxnSpPr>
          <p:nvPr/>
        </p:nvCxnSpPr>
        <p:spPr>
          <a:xfrm>
            <a:off x="3600450" y="3365500"/>
            <a:ext cx="1035050" cy="825212"/>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600450" y="3365500"/>
            <a:ext cx="1403350" cy="23495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30" idx="1"/>
          </p:cNvCxnSpPr>
          <p:nvPr/>
        </p:nvCxnSpPr>
        <p:spPr>
          <a:xfrm>
            <a:off x="3600450" y="3365500"/>
            <a:ext cx="1143000" cy="1523712"/>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27" idx="1"/>
          </p:cNvCxnSpPr>
          <p:nvPr/>
        </p:nvCxnSpPr>
        <p:spPr>
          <a:xfrm>
            <a:off x="3600450" y="3365500"/>
            <a:ext cx="819150" cy="139412"/>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3932942" y="1841500"/>
            <a:ext cx="1731258"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75000"/>
                    <a:lumOff val="25000"/>
                  </a:schemeClr>
                </a:solidFill>
                <a:latin typeface="Calibri"/>
                <a:cs typeface="Calibri"/>
              </a:rPr>
              <a:t>Target = 5</a:t>
            </a:r>
            <a:endParaRPr lang="en-US" sz="2800" dirty="0">
              <a:solidFill>
                <a:schemeClr val="tx1">
                  <a:lumMod val="75000"/>
                  <a:lumOff val="25000"/>
                </a:schemeClr>
              </a:solidFill>
              <a:latin typeface="Calibri"/>
              <a:cs typeface="Calibri"/>
            </a:endParaRPr>
          </a:p>
        </p:txBody>
      </p:sp>
      <p:cxnSp>
        <p:nvCxnSpPr>
          <p:cNvPr id="54" name="Straight Arrow Connector 53"/>
          <p:cNvCxnSpPr>
            <a:stCxn id="53" idx="2"/>
            <a:endCxn id="21" idx="0"/>
          </p:cNvCxnSpPr>
          <p:nvPr/>
        </p:nvCxnSpPr>
        <p:spPr>
          <a:xfrm flipH="1">
            <a:off x="3600450" y="2273300"/>
            <a:ext cx="1198121" cy="6223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419600" y="3212524"/>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a:t>
            </a:r>
          </a:p>
        </p:txBody>
      </p:sp>
      <p:sp>
        <p:nvSpPr>
          <p:cNvPr id="29" name="TextBox 28"/>
          <p:cNvSpPr txBox="1"/>
          <p:nvPr/>
        </p:nvSpPr>
        <p:spPr>
          <a:xfrm>
            <a:off x="4635500" y="3898324"/>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age of wisdom, it was the age of foolishness, </a:t>
            </a:r>
          </a:p>
        </p:txBody>
      </p:sp>
      <p:sp>
        <p:nvSpPr>
          <p:cNvPr id="30" name="TextBox 29"/>
          <p:cNvSpPr txBox="1"/>
          <p:nvPr/>
        </p:nvSpPr>
        <p:spPr>
          <a:xfrm>
            <a:off x="4743450" y="4596824"/>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epoch of belief, it was the epoch of incredulity, </a:t>
            </a:r>
          </a:p>
        </p:txBody>
      </p:sp>
      <p:sp>
        <p:nvSpPr>
          <p:cNvPr id="31" name="TextBox 30"/>
          <p:cNvSpPr txBox="1"/>
          <p:nvPr/>
        </p:nvSpPr>
        <p:spPr>
          <a:xfrm>
            <a:off x="5003800" y="5295595"/>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season of Light, it was the season of Darkness, </a:t>
            </a:r>
          </a:p>
        </p:txBody>
      </p:sp>
      <p:sp>
        <p:nvSpPr>
          <p:cNvPr id="32" name="TextBox 31"/>
          <p:cNvSpPr txBox="1"/>
          <p:nvPr/>
        </p:nvSpPr>
        <p:spPr>
          <a:xfrm>
            <a:off x="5223250" y="5981395"/>
            <a:ext cx="3826250" cy="584776"/>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spring of hope, it was the winter of despair…</a:t>
            </a:r>
          </a:p>
        </p:txBody>
      </p:sp>
      <p:sp>
        <p:nvSpPr>
          <p:cNvPr id="41" name="TextBox 40"/>
          <p:cNvSpPr txBox="1"/>
          <p:nvPr/>
        </p:nvSpPr>
        <p:spPr>
          <a:xfrm>
            <a:off x="136150" y="1879764"/>
            <a:ext cx="2721350" cy="2554545"/>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a:t>
            </a:r>
            <a:endParaRPr lang="en-US" sz="1600" dirty="0" smtClean="0">
              <a:solidFill>
                <a:srgbClr val="254DC5"/>
              </a:solidFill>
            </a:endParaRPr>
          </a:p>
          <a:p>
            <a:r>
              <a:rPr lang="en-US" sz="1600" dirty="0" smtClean="0">
                <a:solidFill>
                  <a:srgbClr val="254DC5"/>
                </a:solidFill>
              </a:rPr>
              <a:t>it </a:t>
            </a:r>
            <a:r>
              <a:rPr lang="en-US" sz="1600" dirty="0">
                <a:solidFill>
                  <a:srgbClr val="254DC5"/>
                </a:solidFill>
              </a:rPr>
              <a:t>was the age of wisdom, it was the age of foolishness, </a:t>
            </a:r>
            <a:endParaRPr lang="en-US" sz="1600" dirty="0" smtClean="0">
              <a:solidFill>
                <a:srgbClr val="254DC5"/>
              </a:solidFill>
            </a:endParaRPr>
          </a:p>
          <a:p>
            <a:r>
              <a:rPr lang="en-US" sz="1600" dirty="0" smtClean="0">
                <a:solidFill>
                  <a:srgbClr val="254DC5"/>
                </a:solidFill>
              </a:rPr>
              <a:t>it </a:t>
            </a:r>
            <a:r>
              <a:rPr lang="en-US" sz="1600" dirty="0">
                <a:solidFill>
                  <a:srgbClr val="254DC5"/>
                </a:solidFill>
              </a:rPr>
              <a:t>was the epoch of belief, it was the epoch of incredulity</a:t>
            </a:r>
            <a:r>
              <a:rPr lang="en-US" sz="1600" dirty="0" smtClean="0">
                <a:solidFill>
                  <a:srgbClr val="254DC5"/>
                </a:solidFill>
              </a:rPr>
              <a:t>,</a:t>
            </a:r>
          </a:p>
          <a:p>
            <a:r>
              <a:rPr lang="en-US" sz="1600" dirty="0" smtClean="0">
                <a:solidFill>
                  <a:srgbClr val="254DC5"/>
                </a:solidFill>
              </a:rPr>
              <a:t>it </a:t>
            </a:r>
            <a:r>
              <a:rPr lang="en-US" sz="1600" dirty="0">
                <a:solidFill>
                  <a:srgbClr val="254DC5"/>
                </a:solidFill>
              </a:rPr>
              <a:t>was the season of Light, it was the season of Darkness</a:t>
            </a:r>
            <a:r>
              <a:rPr lang="en-US" sz="1600" dirty="0" smtClean="0">
                <a:solidFill>
                  <a:srgbClr val="254DC5"/>
                </a:solidFill>
              </a:rPr>
              <a:t>,</a:t>
            </a:r>
          </a:p>
          <a:p>
            <a:r>
              <a:rPr lang="en-US" sz="1600" dirty="0" smtClean="0">
                <a:solidFill>
                  <a:srgbClr val="254DC5"/>
                </a:solidFill>
              </a:rPr>
              <a:t>it </a:t>
            </a:r>
            <a:r>
              <a:rPr lang="en-US" sz="1600" dirty="0">
                <a:solidFill>
                  <a:srgbClr val="254DC5"/>
                </a:solidFill>
              </a:rPr>
              <a:t>was the spring of hope, it was the winter of despair…</a:t>
            </a:r>
          </a:p>
        </p:txBody>
      </p:sp>
      <p:sp>
        <p:nvSpPr>
          <p:cNvPr id="22" name="Slide Number Placeholder 21"/>
          <p:cNvSpPr>
            <a:spLocks noGrp="1"/>
          </p:cNvSpPr>
          <p:nvPr>
            <p:ph type="sldNum" sz="quarter" idx="12"/>
          </p:nvPr>
        </p:nvSpPr>
        <p:spPr/>
        <p:txBody>
          <a:bodyPr/>
          <a:lstStyle/>
          <a:p>
            <a:fld id="{9F2F5E10-5301-4EE6-90D2-A6C4A3F62BED}" type="slidenum">
              <a:rPr lang="en-US" smtClean="0"/>
              <a:t>28</a:t>
            </a:fld>
            <a:endParaRPr lang="en-US"/>
          </a:p>
        </p:txBody>
      </p:sp>
    </p:spTree>
    <p:extLst>
      <p:ext uri="{BB962C8B-B14F-4D97-AF65-F5344CB8AC3E}">
        <p14:creationId xmlns:p14="http://schemas.microsoft.com/office/powerpoint/2010/main" val="238358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41"/>
            <a:ext cx="8229600" cy="1143000"/>
          </a:xfrm>
        </p:spPr>
        <p:txBody>
          <a:bodyPr/>
          <a:lstStyle/>
          <a:p>
            <a:r>
              <a:rPr lang="en-US" dirty="0" smtClean="0"/>
              <a:t>Phase 2: Process in Parallel</a:t>
            </a:r>
            <a:endParaRPr lang="en-US" dirty="0"/>
          </a:p>
        </p:txBody>
      </p:sp>
      <p:cxnSp>
        <p:nvCxnSpPr>
          <p:cNvPr id="23" name="Straight Arrow Connector 22"/>
          <p:cNvCxnSpPr/>
          <p:nvPr/>
        </p:nvCxnSpPr>
        <p:spPr>
          <a:xfrm flipH="1">
            <a:off x="598615" y="1492831"/>
            <a:ext cx="85510" cy="2335161"/>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439756" y="1988131"/>
            <a:ext cx="85510" cy="1839861"/>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223318" y="2475929"/>
            <a:ext cx="116874" cy="1352063"/>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094146" y="2901379"/>
            <a:ext cx="189158" cy="926613"/>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129142" y="3402542"/>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57519" y="1154277"/>
            <a:ext cx="4629901" cy="338554"/>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best of times, it was the worst of times, </a:t>
            </a:r>
          </a:p>
        </p:txBody>
      </p:sp>
      <p:sp>
        <p:nvSpPr>
          <p:cNvPr id="52" name="TextBox 51"/>
          <p:cNvSpPr txBox="1"/>
          <p:nvPr/>
        </p:nvSpPr>
        <p:spPr>
          <a:xfrm>
            <a:off x="1057620" y="1649577"/>
            <a:ext cx="5059126" cy="338554"/>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age of wisdom, it was the age of foolishness, </a:t>
            </a:r>
          </a:p>
        </p:txBody>
      </p:sp>
      <p:sp>
        <p:nvSpPr>
          <p:cNvPr id="53" name="TextBox 52"/>
          <p:cNvSpPr txBox="1"/>
          <p:nvPr/>
        </p:nvSpPr>
        <p:spPr>
          <a:xfrm>
            <a:off x="1870492" y="2111123"/>
            <a:ext cx="5171731" cy="338554"/>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epoch of belief, it was the epoch of incredulity, </a:t>
            </a:r>
          </a:p>
        </p:txBody>
      </p:sp>
      <p:sp>
        <p:nvSpPr>
          <p:cNvPr id="54" name="TextBox 53"/>
          <p:cNvSpPr txBox="1"/>
          <p:nvPr/>
        </p:nvSpPr>
        <p:spPr>
          <a:xfrm>
            <a:off x="2761652" y="2562825"/>
            <a:ext cx="5236925" cy="338554"/>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season of Light, it was the season of Darkness, </a:t>
            </a:r>
          </a:p>
        </p:txBody>
      </p:sp>
      <p:sp>
        <p:nvSpPr>
          <p:cNvPr id="55" name="TextBox 54"/>
          <p:cNvSpPr txBox="1"/>
          <p:nvPr/>
        </p:nvSpPr>
        <p:spPr>
          <a:xfrm>
            <a:off x="3616388" y="3028650"/>
            <a:ext cx="5140154" cy="338554"/>
          </a:xfrm>
          <a:prstGeom prst="rect">
            <a:avLst/>
          </a:prstGeom>
          <a:solidFill>
            <a:schemeClr val="bg1">
              <a:lumMod val="95000"/>
            </a:schemeClr>
          </a:solidFill>
          <a:ln>
            <a:solidFill>
              <a:srgbClr val="254DC5"/>
            </a:solidFill>
          </a:ln>
        </p:spPr>
        <p:txBody>
          <a:bodyPr wrap="square" rtlCol="0">
            <a:spAutoFit/>
          </a:bodyPr>
          <a:lstStyle/>
          <a:p>
            <a:r>
              <a:rPr lang="en-US" sz="1600" dirty="0" smtClean="0">
                <a:solidFill>
                  <a:srgbClr val="254DC5"/>
                </a:solidFill>
              </a:rPr>
              <a:t>it </a:t>
            </a:r>
            <a:r>
              <a:rPr lang="en-US" sz="1600" dirty="0">
                <a:solidFill>
                  <a:srgbClr val="254DC5"/>
                </a:solidFill>
              </a:rPr>
              <a:t>was the spring of hope, it was the winter of despair…</a:t>
            </a:r>
          </a:p>
        </p:txBody>
      </p:sp>
      <p:pic>
        <p:nvPicPr>
          <p:cNvPr id="6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57519" y="4012175"/>
            <a:ext cx="668300" cy="8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1105606" y="4012175"/>
            <a:ext cx="668300" cy="8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006042" y="4012175"/>
            <a:ext cx="668300" cy="8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852142" y="4012175"/>
            <a:ext cx="668300" cy="8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3794992" y="4012175"/>
            <a:ext cx="668300" cy="8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7" name="Straight Arrow Connector 66"/>
          <p:cNvCxnSpPr>
            <a:endCxn id="76" idx="1"/>
          </p:cNvCxnSpPr>
          <p:nvPr/>
        </p:nvCxnSpPr>
        <p:spPr>
          <a:xfrm>
            <a:off x="598615" y="4925424"/>
            <a:ext cx="5667044" cy="1670584"/>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1439756" y="4925424"/>
            <a:ext cx="4326044" cy="1310276"/>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340192" y="4925424"/>
            <a:ext cx="3006508" cy="878476"/>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3188725" y="4995273"/>
            <a:ext cx="1698695" cy="36412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4129142" y="4995273"/>
            <a:ext cx="430158" cy="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673548" y="4751377"/>
            <a:ext cx="2486079"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73" name="TextBox 72"/>
          <p:cNvSpPr txBox="1"/>
          <p:nvPr/>
        </p:nvSpPr>
        <p:spPr>
          <a:xfrm>
            <a:off x="4907381" y="5174658"/>
            <a:ext cx="2716556"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74" name="TextBox 73"/>
          <p:cNvSpPr txBox="1"/>
          <p:nvPr/>
        </p:nvSpPr>
        <p:spPr>
          <a:xfrm>
            <a:off x="5437545" y="5598104"/>
            <a:ext cx="2777021"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75" name="TextBox 74"/>
          <p:cNvSpPr txBox="1"/>
          <p:nvPr/>
        </p:nvSpPr>
        <p:spPr>
          <a:xfrm>
            <a:off x="5916588" y="6011706"/>
            <a:ext cx="2812028"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76" name="TextBox 75"/>
          <p:cNvSpPr txBox="1"/>
          <p:nvPr/>
        </p:nvSpPr>
        <p:spPr>
          <a:xfrm>
            <a:off x="6265659" y="6426731"/>
            <a:ext cx="2760065"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84" name="Slide Number Placeholder 83"/>
          <p:cNvSpPr>
            <a:spLocks noGrp="1"/>
          </p:cNvSpPr>
          <p:nvPr>
            <p:ph type="sldNum" sz="quarter" idx="12"/>
          </p:nvPr>
        </p:nvSpPr>
        <p:spPr/>
        <p:txBody>
          <a:bodyPr/>
          <a:lstStyle/>
          <a:p>
            <a:fld id="{9F2F5E10-5301-4EE6-90D2-A6C4A3F62BED}" type="slidenum">
              <a:rPr lang="en-US" smtClean="0"/>
              <a:t>29</a:t>
            </a:fld>
            <a:endParaRPr lang="en-US"/>
          </a:p>
        </p:txBody>
      </p:sp>
    </p:spTree>
    <p:extLst>
      <p:ext uri="{BB962C8B-B14F-4D97-AF65-F5344CB8AC3E}">
        <p14:creationId xmlns:p14="http://schemas.microsoft.com/office/powerpoint/2010/main" val="3326394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9144000" cy="6858000"/>
          </a:xfrm>
          <a:prstGeom prst="rect">
            <a:avLst/>
          </a:prstGeom>
          <a:solidFill>
            <a:srgbClr val="FFF96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a:xfrm>
            <a:off x="2852829" y="115471"/>
            <a:ext cx="6201039" cy="1020152"/>
          </a:xfrm>
          <a:noFill/>
        </p:spPr>
        <p:txBody>
          <a:bodyPr/>
          <a:lstStyle/>
          <a:p>
            <a:r>
              <a:rPr lang="en-US" sz="3600" b="1" dirty="0" smtClean="0">
                <a:solidFill>
                  <a:schemeClr val="tx2"/>
                </a:solidFill>
              </a:rPr>
              <a:t>These materials are released under a CC-BY License </a:t>
            </a:r>
            <a:endParaRPr lang="en-US" sz="3600" b="1" dirty="0">
              <a:solidFill>
                <a:schemeClr val="tx2"/>
              </a:solidFill>
            </a:endParaRPr>
          </a:p>
        </p:txBody>
      </p:sp>
      <p:sp>
        <p:nvSpPr>
          <p:cNvPr id="8" name="Content Placeholder 7"/>
          <p:cNvSpPr>
            <a:spLocks noGrp="1"/>
          </p:cNvSpPr>
          <p:nvPr>
            <p:ph idx="1"/>
          </p:nvPr>
        </p:nvSpPr>
        <p:spPr>
          <a:xfrm>
            <a:off x="319846" y="1628121"/>
            <a:ext cx="6729686" cy="2682705"/>
          </a:xfrm>
        </p:spPr>
        <p:txBody>
          <a:bodyPr>
            <a:noAutofit/>
          </a:bodyPr>
          <a:lstStyle/>
          <a:p>
            <a:pPr marL="0" indent="0">
              <a:spcBef>
                <a:spcPts val="300"/>
              </a:spcBef>
              <a:buNone/>
            </a:pPr>
            <a:r>
              <a:rPr lang="en-US" sz="1400" u="sng" dirty="0">
                <a:solidFill>
                  <a:srgbClr val="465466"/>
                </a:solidFill>
              </a:rPr>
              <a:t>You are free to</a:t>
            </a:r>
            <a:r>
              <a:rPr lang="en-US" sz="1400" u="sng" dirty="0" smtClean="0">
                <a:solidFill>
                  <a:srgbClr val="465466"/>
                </a:solidFill>
              </a:rPr>
              <a:t>:</a:t>
            </a:r>
            <a:endParaRPr lang="en-US" sz="1400" u="sng" dirty="0">
              <a:solidFill>
                <a:srgbClr val="465466"/>
              </a:solidFill>
            </a:endParaRPr>
          </a:p>
          <a:p>
            <a:pPr marL="349250" lvl="1" indent="0">
              <a:spcBef>
                <a:spcPts val="300"/>
              </a:spcBef>
              <a:buNone/>
            </a:pPr>
            <a:r>
              <a:rPr lang="en-US" sz="1400" b="1" dirty="0">
                <a:solidFill>
                  <a:srgbClr val="465466"/>
                </a:solidFill>
              </a:rPr>
              <a:t>Share</a:t>
            </a:r>
            <a:r>
              <a:rPr lang="en-US" sz="1400" dirty="0">
                <a:solidFill>
                  <a:srgbClr val="465466"/>
                </a:solidFill>
              </a:rPr>
              <a:t> — copy and redistribute the material in any medium or format</a:t>
            </a:r>
          </a:p>
          <a:p>
            <a:pPr marL="349250" lvl="1" indent="0">
              <a:spcBef>
                <a:spcPts val="300"/>
              </a:spcBef>
              <a:buNone/>
            </a:pPr>
            <a:r>
              <a:rPr lang="en-US" sz="1400" b="1" dirty="0">
                <a:solidFill>
                  <a:srgbClr val="465466"/>
                </a:solidFill>
              </a:rPr>
              <a:t>Adapt</a:t>
            </a:r>
            <a:r>
              <a:rPr lang="en-US" sz="1400" dirty="0">
                <a:solidFill>
                  <a:srgbClr val="465466"/>
                </a:solidFill>
              </a:rPr>
              <a:t> — remix, transform, and build upon the material</a:t>
            </a:r>
          </a:p>
          <a:p>
            <a:pPr marL="0" indent="0">
              <a:spcBef>
                <a:spcPts val="300"/>
              </a:spcBef>
              <a:buNone/>
            </a:pPr>
            <a:r>
              <a:rPr lang="en-US" sz="1400" dirty="0">
                <a:solidFill>
                  <a:srgbClr val="465466"/>
                </a:solidFill>
              </a:rPr>
              <a:t>for any purpose, even commercially.</a:t>
            </a:r>
          </a:p>
          <a:p>
            <a:pPr marL="0" indent="0">
              <a:spcBef>
                <a:spcPts val="300"/>
              </a:spcBef>
              <a:buNone/>
            </a:pPr>
            <a:endParaRPr lang="en-US" sz="800" dirty="0">
              <a:solidFill>
                <a:srgbClr val="465466"/>
              </a:solidFill>
            </a:endParaRPr>
          </a:p>
          <a:p>
            <a:pPr marL="0" indent="0">
              <a:spcBef>
                <a:spcPts val="300"/>
              </a:spcBef>
              <a:buNone/>
            </a:pPr>
            <a:r>
              <a:rPr lang="en-US" sz="1400" dirty="0">
                <a:solidFill>
                  <a:srgbClr val="465466"/>
                </a:solidFill>
              </a:rPr>
              <a:t>The licensor cannot revoke these freedoms as long as you follow the license terms.</a:t>
            </a:r>
          </a:p>
          <a:p>
            <a:pPr marL="0" indent="0">
              <a:spcBef>
                <a:spcPts val="300"/>
              </a:spcBef>
              <a:buNone/>
            </a:pPr>
            <a:endParaRPr lang="en-US" sz="800" dirty="0">
              <a:solidFill>
                <a:srgbClr val="465466"/>
              </a:solidFill>
            </a:endParaRPr>
          </a:p>
          <a:p>
            <a:pPr marL="0" indent="0">
              <a:spcBef>
                <a:spcPts val="300"/>
              </a:spcBef>
              <a:buNone/>
            </a:pPr>
            <a:r>
              <a:rPr lang="en-US" sz="1400" u="sng" dirty="0">
                <a:solidFill>
                  <a:srgbClr val="465466"/>
                </a:solidFill>
              </a:rPr>
              <a:t>Under the following terms:</a:t>
            </a:r>
          </a:p>
          <a:p>
            <a:pPr marL="0" indent="0">
              <a:spcBef>
                <a:spcPts val="300"/>
              </a:spcBef>
              <a:buNone/>
            </a:pPr>
            <a:r>
              <a:rPr lang="en-US" sz="1400" dirty="0" smtClean="0">
                <a:solidFill>
                  <a:srgbClr val="465466"/>
                </a:solidFill>
              </a:rPr>
              <a:t>      </a:t>
            </a:r>
            <a:r>
              <a:rPr lang="en-US" sz="1400" b="1" dirty="0" smtClean="0">
                <a:solidFill>
                  <a:srgbClr val="465466"/>
                </a:solidFill>
              </a:rPr>
              <a:t>Attribution</a:t>
            </a:r>
            <a:r>
              <a:rPr lang="en-US" sz="1400" dirty="0" smtClean="0">
                <a:solidFill>
                  <a:srgbClr val="465466"/>
                </a:solidFill>
              </a:rPr>
              <a:t> </a:t>
            </a:r>
            <a:r>
              <a:rPr lang="en-US" sz="1400" dirty="0">
                <a:solidFill>
                  <a:srgbClr val="465466"/>
                </a:solidFill>
              </a:rPr>
              <a:t>— You must give appropriate credit, provide a link to the license, </a:t>
            </a:r>
            <a:endParaRPr lang="en-US" sz="1400" dirty="0" smtClean="0">
              <a:solidFill>
                <a:srgbClr val="465466"/>
              </a:solidFill>
            </a:endParaRPr>
          </a:p>
          <a:p>
            <a:pPr marL="0" indent="0">
              <a:spcBef>
                <a:spcPts val="300"/>
              </a:spcBef>
              <a:buNone/>
            </a:pPr>
            <a:r>
              <a:rPr lang="en-US" sz="1400" dirty="0" smtClean="0">
                <a:solidFill>
                  <a:srgbClr val="465466"/>
                </a:solidFill>
              </a:rPr>
              <a:t>      and </a:t>
            </a:r>
            <a:r>
              <a:rPr lang="en-US" sz="1400" dirty="0">
                <a:solidFill>
                  <a:srgbClr val="465466"/>
                </a:solidFill>
              </a:rPr>
              <a:t>indicate if changes were made. You may do so in any reasonable manner</a:t>
            </a:r>
            <a:r>
              <a:rPr lang="en-US" sz="1400" dirty="0" smtClean="0">
                <a:solidFill>
                  <a:srgbClr val="465466"/>
                </a:solidFill>
              </a:rPr>
              <a:t>,</a:t>
            </a:r>
          </a:p>
          <a:p>
            <a:pPr marL="0" indent="0">
              <a:spcBef>
                <a:spcPts val="300"/>
              </a:spcBef>
              <a:buNone/>
            </a:pPr>
            <a:r>
              <a:rPr lang="en-US" sz="1400" dirty="0">
                <a:solidFill>
                  <a:srgbClr val="465466"/>
                </a:solidFill>
              </a:rPr>
              <a:t> </a:t>
            </a:r>
            <a:r>
              <a:rPr lang="en-US" sz="1400" dirty="0" smtClean="0">
                <a:solidFill>
                  <a:srgbClr val="465466"/>
                </a:solidFill>
              </a:rPr>
              <a:t>     </a:t>
            </a:r>
            <a:r>
              <a:rPr lang="en-US" sz="1400" dirty="0">
                <a:solidFill>
                  <a:srgbClr val="465466"/>
                </a:solidFill>
              </a:rPr>
              <a:t>but not in any way that suggests the licensor endorses you or your use</a:t>
            </a:r>
            <a:r>
              <a:rPr lang="en-US" sz="1400" dirty="0" smtClean="0">
                <a:solidFill>
                  <a:srgbClr val="465466"/>
                </a:solidFill>
              </a:rPr>
              <a:t>.</a:t>
            </a:r>
            <a:endParaRPr lang="en-US" sz="1400" dirty="0">
              <a:solidFill>
                <a:srgbClr val="465466"/>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79" y="115471"/>
            <a:ext cx="2893728" cy="1020152"/>
          </a:xfrm>
          <a:prstGeom prst="rect">
            <a:avLst/>
          </a:prstGeom>
        </p:spPr>
      </p:pic>
      <p:sp>
        <p:nvSpPr>
          <p:cNvPr id="11" name="TextBox 10"/>
          <p:cNvSpPr txBox="1"/>
          <p:nvPr/>
        </p:nvSpPr>
        <p:spPr>
          <a:xfrm>
            <a:off x="24221" y="1182522"/>
            <a:ext cx="3212053" cy="261610"/>
          </a:xfrm>
          <a:prstGeom prst="rect">
            <a:avLst/>
          </a:prstGeom>
          <a:noFill/>
        </p:spPr>
        <p:txBody>
          <a:bodyPr wrap="square" rtlCol="0">
            <a:spAutoFit/>
          </a:bodyPr>
          <a:lstStyle/>
          <a:p>
            <a:r>
              <a:rPr lang="en-US" sz="1100" b="1" dirty="0">
                <a:solidFill>
                  <a:srgbClr val="465466"/>
                </a:solidFill>
              </a:rPr>
              <a:t>https://</a:t>
            </a:r>
            <a:r>
              <a:rPr lang="en-US" sz="1100" b="1" dirty="0" err="1">
                <a:solidFill>
                  <a:srgbClr val="465466"/>
                </a:solidFill>
              </a:rPr>
              <a:t>creativecommons.org</a:t>
            </a:r>
            <a:r>
              <a:rPr lang="en-US" sz="1100" b="1" dirty="0">
                <a:solidFill>
                  <a:srgbClr val="465466"/>
                </a:solidFill>
              </a:rPr>
              <a:t>/licenses/by/2.0/</a:t>
            </a:r>
          </a:p>
        </p:txBody>
      </p:sp>
      <p:sp>
        <p:nvSpPr>
          <p:cNvPr id="12" name="TextBox 11"/>
          <p:cNvSpPr txBox="1"/>
          <p:nvPr/>
        </p:nvSpPr>
        <p:spPr>
          <a:xfrm>
            <a:off x="114080" y="4604023"/>
            <a:ext cx="8939788" cy="707886"/>
          </a:xfrm>
          <a:prstGeom prst="rect">
            <a:avLst/>
          </a:prstGeom>
          <a:noFill/>
          <a:ln w="57150" cmpd="sng">
            <a:solidFill>
              <a:schemeClr val="bg2">
                <a:lumMod val="25000"/>
              </a:schemeClr>
            </a:solidFill>
          </a:ln>
        </p:spPr>
        <p:txBody>
          <a:bodyPr wrap="square" rtlCol="0">
            <a:spAutoFit/>
          </a:bodyPr>
          <a:lstStyle/>
          <a:p>
            <a:r>
              <a:rPr lang="en-US" sz="2000" b="1" dirty="0" smtClean="0">
                <a:solidFill>
                  <a:srgbClr val="465466"/>
                </a:solidFill>
              </a:rPr>
              <a:t>Please credit as: Gil</a:t>
            </a:r>
            <a:r>
              <a:rPr lang="en-US" sz="2000" b="1" dirty="0">
                <a:solidFill>
                  <a:srgbClr val="465466"/>
                </a:solidFill>
              </a:rPr>
              <a:t>, </a:t>
            </a:r>
            <a:r>
              <a:rPr lang="en-US" sz="2000" b="1" dirty="0" smtClean="0">
                <a:solidFill>
                  <a:srgbClr val="465466"/>
                </a:solidFill>
              </a:rPr>
              <a:t>Yolanda (Ed.) Introduction to Computational Thinking and Data Science.  Available from http://www.datascience4all.org</a:t>
            </a:r>
            <a:endParaRPr lang="en-US" sz="2000" b="1" dirty="0">
              <a:solidFill>
                <a:srgbClr val="465466"/>
              </a:solidFill>
            </a:endParaRPr>
          </a:p>
        </p:txBody>
      </p:sp>
      <p:sp>
        <p:nvSpPr>
          <p:cNvPr id="13" name="TextBox 12"/>
          <p:cNvSpPr txBox="1"/>
          <p:nvPr/>
        </p:nvSpPr>
        <p:spPr>
          <a:xfrm>
            <a:off x="114080" y="5502497"/>
            <a:ext cx="8939788" cy="707886"/>
          </a:xfrm>
          <a:prstGeom prst="rect">
            <a:avLst/>
          </a:prstGeom>
          <a:noFill/>
          <a:ln w="57150" cmpd="sng">
            <a:solidFill>
              <a:schemeClr val="bg2">
                <a:lumMod val="25000"/>
              </a:schemeClr>
            </a:solidFill>
          </a:ln>
        </p:spPr>
        <p:txBody>
          <a:bodyPr wrap="square" rtlCol="0">
            <a:spAutoFit/>
          </a:bodyPr>
          <a:lstStyle/>
          <a:p>
            <a:r>
              <a:rPr lang="en-US" sz="2000" b="1" dirty="0" smtClean="0">
                <a:solidFill>
                  <a:srgbClr val="465466"/>
                </a:solidFill>
              </a:rPr>
              <a:t>If you use an individual slide, please place the following at the bottom: “Credit: http://www.datascience4all.org/”</a:t>
            </a:r>
            <a:endParaRPr lang="en-US" sz="2000" b="1" dirty="0">
              <a:solidFill>
                <a:srgbClr val="465466"/>
              </a:solidFill>
            </a:endParaRPr>
          </a:p>
        </p:txBody>
      </p:sp>
      <p:sp>
        <p:nvSpPr>
          <p:cNvPr id="14" name="TextBox 13"/>
          <p:cNvSpPr txBox="1"/>
          <p:nvPr/>
        </p:nvSpPr>
        <p:spPr>
          <a:xfrm>
            <a:off x="114079" y="6368658"/>
            <a:ext cx="8939788" cy="400110"/>
          </a:xfrm>
          <a:prstGeom prst="rect">
            <a:avLst/>
          </a:prstGeom>
          <a:noFill/>
          <a:ln w="57150" cmpd="sng">
            <a:solidFill>
              <a:schemeClr val="bg2">
                <a:lumMod val="25000"/>
              </a:schemeClr>
            </a:solidFill>
          </a:ln>
        </p:spPr>
        <p:txBody>
          <a:bodyPr wrap="square" rtlCol="0">
            <a:spAutoFit/>
          </a:bodyPr>
          <a:lstStyle/>
          <a:p>
            <a:r>
              <a:rPr lang="en-US" sz="2000" b="1" dirty="0">
                <a:solidFill>
                  <a:srgbClr val="465466"/>
                </a:solidFill>
              </a:rPr>
              <a:t>A</a:t>
            </a:r>
            <a:r>
              <a:rPr lang="en-US" sz="2000" b="1" dirty="0" smtClean="0">
                <a:solidFill>
                  <a:srgbClr val="465466"/>
                </a:solidFill>
              </a:rPr>
              <a:t>s editors of these materials, we welcome your feedback and contributions.</a:t>
            </a:r>
            <a:endParaRPr lang="en-US" sz="2000" b="1" dirty="0">
              <a:solidFill>
                <a:srgbClr val="465466"/>
              </a:solidFill>
            </a:endParaRPr>
          </a:p>
        </p:txBody>
      </p:sp>
      <p:sp>
        <p:nvSpPr>
          <p:cNvPr id="15" name="Content Placeholder 7"/>
          <p:cNvSpPr txBox="1">
            <a:spLocks/>
          </p:cNvSpPr>
          <p:nvPr/>
        </p:nvSpPr>
        <p:spPr>
          <a:xfrm>
            <a:off x="7131097" y="1998133"/>
            <a:ext cx="1911117" cy="2196187"/>
          </a:xfrm>
          <a:prstGeom prst="rect">
            <a:avLst/>
          </a:prstGeom>
          <a:ln>
            <a:solidFill>
              <a:schemeClr val="accent1">
                <a:lumMod val="50000"/>
              </a:schemeClr>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spcBef>
                <a:spcPts val="300"/>
              </a:spcBef>
              <a:buFont typeface="Wingdings" charset="2"/>
              <a:buNone/>
            </a:pPr>
            <a:r>
              <a:rPr lang="en-US" sz="1800" i="1" dirty="0">
                <a:solidFill>
                  <a:srgbClr val="465466"/>
                </a:solidFill>
              </a:rPr>
              <a:t>A</a:t>
            </a:r>
            <a:r>
              <a:rPr lang="en-US" sz="1800" i="1" dirty="0" smtClean="0">
                <a:solidFill>
                  <a:srgbClr val="465466"/>
                </a:solidFill>
              </a:rPr>
              <a:t>rtwork taken from other sources is acknowledged where it appears.</a:t>
            </a:r>
          </a:p>
          <a:p>
            <a:pPr marL="0" indent="0">
              <a:spcBef>
                <a:spcPts val="300"/>
              </a:spcBef>
              <a:buFont typeface="Wingdings" charset="2"/>
              <a:buNone/>
            </a:pPr>
            <a:r>
              <a:rPr lang="en-US" sz="1800" i="1" dirty="0" smtClean="0">
                <a:solidFill>
                  <a:srgbClr val="465466"/>
                </a:solidFill>
              </a:rPr>
              <a:t>Artwork that is not acknowledged is by the author.</a:t>
            </a:r>
            <a:endParaRPr lang="en-US" sz="1800" i="1" dirty="0">
              <a:solidFill>
                <a:srgbClr val="465466"/>
              </a:solidFill>
            </a:endParaRPr>
          </a:p>
        </p:txBody>
      </p:sp>
    </p:spTree>
    <p:extLst>
      <p:ext uri="{BB962C8B-B14F-4D97-AF65-F5344CB8AC3E}">
        <p14:creationId xmlns:p14="http://schemas.microsoft.com/office/powerpoint/2010/main" val="1991179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 Join</a:t>
            </a:r>
            <a:endParaRPr lang="en-US" dirty="0"/>
          </a:p>
        </p:txBody>
      </p:sp>
      <p:sp>
        <p:nvSpPr>
          <p:cNvPr id="12" name="Rectangle 11"/>
          <p:cNvSpPr/>
          <p:nvPr/>
        </p:nvSpPr>
        <p:spPr>
          <a:xfrm>
            <a:off x="1278626" y="4969933"/>
            <a:ext cx="2833795" cy="469900"/>
          </a:xfrm>
          <a:prstGeom prst="rect">
            <a:avLst/>
          </a:prstGeom>
          <a:solidFill>
            <a:srgbClr val="A6A6A6"/>
          </a:solidFill>
          <a:ln>
            <a:solidFill>
              <a:srgbClr val="59595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Calibri"/>
                <a:cs typeface="Calibri"/>
              </a:rPr>
              <a:t>Join</a:t>
            </a:r>
            <a:endParaRPr lang="en-US" sz="2800" dirty="0">
              <a:latin typeface="Calibri"/>
              <a:cs typeface="Calibri"/>
            </a:endParaRPr>
          </a:p>
        </p:txBody>
      </p:sp>
      <p:cxnSp>
        <p:nvCxnSpPr>
          <p:cNvPr id="13" name="Straight Arrow Connector 12"/>
          <p:cNvCxnSpPr/>
          <p:nvPr/>
        </p:nvCxnSpPr>
        <p:spPr>
          <a:xfrm>
            <a:off x="3027255" y="3125125"/>
            <a:ext cx="0" cy="1738975"/>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83606" y="2334868"/>
            <a:ext cx="853194" cy="2529232"/>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47900" y="2748470"/>
            <a:ext cx="447624" cy="211563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2"/>
          </p:cNvCxnSpPr>
          <p:nvPr/>
        </p:nvCxnSpPr>
        <p:spPr>
          <a:xfrm>
            <a:off x="2695524" y="5439833"/>
            <a:ext cx="2810465" cy="5418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73100" y="1911422"/>
            <a:ext cx="1110018" cy="2952678"/>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505201" y="3659717"/>
            <a:ext cx="607221" cy="1204383"/>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1" y="1488141"/>
            <a:ext cx="3048000"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5" name="TextBox 24"/>
          <p:cNvSpPr txBox="1"/>
          <p:nvPr/>
        </p:nvSpPr>
        <p:spPr>
          <a:xfrm>
            <a:off x="1252954" y="1911422"/>
            <a:ext cx="2716556"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6" name="TextBox 25"/>
          <p:cNvSpPr txBox="1"/>
          <p:nvPr/>
        </p:nvSpPr>
        <p:spPr>
          <a:xfrm>
            <a:off x="1935518" y="2334868"/>
            <a:ext cx="2777021"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7" name="TextBox 26"/>
          <p:cNvSpPr txBox="1"/>
          <p:nvPr/>
        </p:nvSpPr>
        <p:spPr>
          <a:xfrm>
            <a:off x="2693961" y="2748470"/>
            <a:ext cx="2812028"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28" name="TextBox 27"/>
          <p:cNvSpPr txBox="1"/>
          <p:nvPr/>
        </p:nvSpPr>
        <p:spPr>
          <a:xfrm>
            <a:off x="3797300" y="3185744"/>
            <a:ext cx="2760065" cy="338554"/>
          </a:xfrm>
          <a:prstGeom prst="rect">
            <a:avLst/>
          </a:prstGeom>
          <a:solidFill>
            <a:srgbClr val="F2E98B"/>
          </a:solidFill>
          <a:ln>
            <a:solidFill>
              <a:srgbClr val="254DC5"/>
            </a:solidFill>
          </a:ln>
        </p:spPr>
        <p:txBody>
          <a:bodyPr wrap="square" rtlCol="0">
            <a:spAutoFit/>
          </a:bodyPr>
          <a:lstStyle/>
          <a:p>
            <a:endParaRPr lang="en-US" sz="1600" dirty="0">
              <a:solidFill>
                <a:srgbClr val="254DC5"/>
              </a:solidFill>
            </a:endParaRPr>
          </a:p>
        </p:txBody>
      </p:sp>
      <p:sp>
        <p:nvSpPr>
          <p:cNvPr id="38" name="TextBox 37"/>
          <p:cNvSpPr txBox="1"/>
          <p:nvPr/>
        </p:nvSpPr>
        <p:spPr>
          <a:xfrm>
            <a:off x="5505989" y="4800656"/>
            <a:ext cx="3345911" cy="1815882"/>
          </a:xfrm>
          <a:prstGeom prst="rect">
            <a:avLst/>
          </a:prstGeom>
          <a:solidFill>
            <a:srgbClr val="F2E98B"/>
          </a:solidFill>
          <a:ln>
            <a:solidFill>
              <a:srgbClr val="254DC5"/>
            </a:solidFill>
          </a:ln>
        </p:spPr>
        <p:txBody>
          <a:bodyPr wrap="square" rtlCol="0">
            <a:spAutoFit/>
          </a:bodyPr>
          <a:lstStyle/>
          <a:p>
            <a:endParaRPr lang="en-US" sz="1600" dirty="0" smtClean="0">
              <a:solidFill>
                <a:srgbClr val="254DC5"/>
              </a:solidFill>
            </a:endParaRPr>
          </a:p>
          <a:p>
            <a:endParaRPr lang="en-US" sz="1600" dirty="0">
              <a:solidFill>
                <a:srgbClr val="254DC5"/>
              </a:solidFill>
            </a:endParaRPr>
          </a:p>
          <a:p>
            <a:endParaRPr lang="en-US" sz="1600" dirty="0" smtClean="0">
              <a:solidFill>
                <a:srgbClr val="254DC5"/>
              </a:solidFill>
            </a:endParaRPr>
          </a:p>
          <a:p>
            <a:endParaRPr lang="en-US" sz="1600" dirty="0">
              <a:solidFill>
                <a:srgbClr val="254DC5"/>
              </a:solidFill>
            </a:endParaRPr>
          </a:p>
          <a:p>
            <a:endParaRPr lang="en-US" sz="1600" dirty="0" smtClean="0">
              <a:solidFill>
                <a:srgbClr val="254DC5"/>
              </a:solidFill>
            </a:endParaRPr>
          </a:p>
          <a:p>
            <a:endParaRPr lang="en-US" sz="1600" dirty="0">
              <a:solidFill>
                <a:srgbClr val="254DC5"/>
              </a:solidFill>
            </a:endParaRPr>
          </a:p>
          <a:p>
            <a:endParaRPr lang="en-US" sz="1600" dirty="0">
              <a:solidFill>
                <a:srgbClr val="254DC5"/>
              </a:solidFill>
            </a:endParaRPr>
          </a:p>
        </p:txBody>
      </p:sp>
      <p:sp>
        <p:nvSpPr>
          <p:cNvPr id="39" name="Slide Number Placeholder 38"/>
          <p:cNvSpPr>
            <a:spLocks noGrp="1"/>
          </p:cNvSpPr>
          <p:nvPr>
            <p:ph type="sldNum" sz="quarter" idx="12"/>
          </p:nvPr>
        </p:nvSpPr>
        <p:spPr/>
        <p:txBody>
          <a:bodyPr/>
          <a:lstStyle/>
          <a:p>
            <a:fld id="{9F2F5E10-5301-4EE6-90D2-A6C4A3F62BED}" type="slidenum">
              <a:rPr lang="en-US" smtClean="0"/>
              <a:t>30</a:t>
            </a:fld>
            <a:endParaRPr lang="en-US"/>
          </a:p>
        </p:txBody>
      </p:sp>
    </p:spTree>
    <p:extLst>
      <p:ext uri="{BB962C8B-B14F-4D97-AF65-F5344CB8AC3E}">
        <p14:creationId xmlns:p14="http://schemas.microsoft.com/office/powerpoint/2010/main" val="1807212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241"/>
            <a:ext cx="8229600" cy="1143000"/>
          </a:xfrm>
        </p:spPr>
        <p:txBody>
          <a:bodyPr/>
          <a:lstStyle/>
          <a:p>
            <a:r>
              <a:rPr lang="en-US" dirty="0" smtClean="0"/>
              <a:t>Phase 1: Split</a:t>
            </a:r>
            <a:endParaRPr lang="en-US" dirty="0"/>
          </a:p>
        </p:txBody>
      </p:sp>
      <p:pic>
        <p:nvPicPr>
          <p:cNvPr id="3" name="Shape 155"/>
          <p:cNvPicPr preferRelativeResize="0"/>
          <p:nvPr/>
        </p:nvPicPr>
        <p:blipFill rotWithShape="1">
          <a:blip r:embed="rId2">
            <a:alphaModFix/>
          </a:blip>
          <a:srcRect t="6346" r="82640" b="62767"/>
          <a:stretch/>
        </p:blipFill>
        <p:spPr>
          <a:xfrm>
            <a:off x="5037843" y="2895600"/>
            <a:ext cx="1155700" cy="1181100"/>
          </a:xfrm>
          <a:prstGeom prst="rect">
            <a:avLst/>
          </a:prstGeom>
          <a:noFill/>
          <a:ln>
            <a:noFill/>
          </a:ln>
        </p:spPr>
      </p:pic>
      <p:pic>
        <p:nvPicPr>
          <p:cNvPr id="6" name="Shape 155"/>
          <p:cNvPicPr preferRelativeResize="0"/>
          <p:nvPr/>
        </p:nvPicPr>
        <p:blipFill rotWithShape="1">
          <a:blip r:embed="rId2">
            <a:alphaModFix/>
          </a:blip>
          <a:srcRect l="17806" t="6346" r="67315" b="59860"/>
          <a:stretch/>
        </p:blipFill>
        <p:spPr>
          <a:xfrm>
            <a:off x="6422142" y="2895600"/>
            <a:ext cx="990600" cy="1181100"/>
          </a:xfrm>
          <a:prstGeom prst="rect">
            <a:avLst/>
          </a:prstGeom>
          <a:noFill/>
          <a:ln>
            <a:noFill/>
          </a:ln>
        </p:spPr>
      </p:pic>
      <p:pic>
        <p:nvPicPr>
          <p:cNvPr id="7" name="Shape 155"/>
          <p:cNvPicPr preferRelativeResize="0"/>
          <p:nvPr/>
        </p:nvPicPr>
        <p:blipFill rotWithShape="1">
          <a:blip r:embed="rId2">
            <a:alphaModFix/>
          </a:blip>
          <a:srcRect t="37693" r="82640" b="28150"/>
          <a:stretch/>
        </p:blipFill>
        <p:spPr>
          <a:xfrm>
            <a:off x="5037842" y="4203700"/>
            <a:ext cx="1155701" cy="1193800"/>
          </a:xfrm>
          <a:prstGeom prst="rect">
            <a:avLst/>
          </a:prstGeom>
          <a:noFill/>
          <a:ln>
            <a:noFill/>
          </a:ln>
        </p:spPr>
      </p:pic>
      <p:pic>
        <p:nvPicPr>
          <p:cNvPr id="8" name="Shape 155"/>
          <p:cNvPicPr preferRelativeResize="0"/>
          <p:nvPr/>
        </p:nvPicPr>
        <p:blipFill rotWithShape="1">
          <a:blip r:embed="rId2">
            <a:alphaModFix/>
          </a:blip>
          <a:srcRect l="17806" t="37693" r="67314" b="28150"/>
          <a:stretch/>
        </p:blipFill>
        <p:spPr>
          <a:xfrm>
            <a:off x="6422142" y="4241800"/>
            <a:ext cx="990600" cy="1193800"/>
          </a:xfrm>
          <a:prstGeom prst="rect">
            <a:avLst/>
          </a:prstGeom>
          <a:noFill/>
          <a:ln>
            <a:noFill/>
          </a:ln>
        </p:spPr>
      </p:pic>
      <p:pic>
        <p:nvPicPr>
          <p:cNvPr id="9" name="Shape 155"/>
          <p:cNvPicPr preferRelativeResize="0"/>
          <p:nvPr/>
        </p:nvPicPr>
        <p:blipFill rotWithShape="1">
          <a:blip r:embed="rId2">
            <a:alphaModFix/>
          </a:blip>
          <a:srcRect l="32304" t="6346" r="49704" b="59860"/>
          <a:stretch/>
        </p:blipFill>
        <p:spPr>
          <a:xfrm>
            <a:off x="7615942" y="2895600"/>
            <a:ext cx="1197858" cy="1181100"/>
          </a:xfrm>
          <a:prstGeom prst="rect">
            <a:avLst/>
          </a:prstGeom>
          <a:noFill/>
          <a:ln>
            <a:noFill/>
          </a:ln>
        </p:spPr>
      </p:pic>
      <p:pic>
        <p:nvPicPr>
          <p:cNvPr id="10" name="Shape 155"/>
          <p:cNvPicPr preferRelativeResize="0"/>
          <p:nvPr/>
        </p:nvPicPr>
        <p:blipFill rotWithShape="1">
          <a:blip r:embed="rId2">
            <a:alphaModFix/>
          </a:blip>
          <a:srcRect l="32304" t="37693" r="49704" b="28150"/>
          <a:stretch/>
        </p:blipFill>
        <p:spPr>
          <a:xfrm>
            <a:off x="7615942" y="4229100"/>
            <a:ext cx="1197858" cy="1193800"/>
          </a:xfrm>
          <a:prstGeom prst="rect">
            <a:avLst/>
          </a:prstGeom>
          <a:noFill/>
          <a:ln>
            <a:noFill/>
          </a:ln>
        </p:spPr>
      </p:pic>
      <p:pic>
        <p:nvPicPr>
          <p:cNvPr id="11" name="Shape 155"/>
          <p:cNvPicPr preferRelativeResize="0"/>
          <p:nvPr/>
        </p:nvPicPr>
        <p:blipFill rotWithShape="1">
          <a:blip r:embed="rId2">
            <a:alphaModFix/>
          </a:blip>
          <a:srcRect l="1" t="69841" r="83212" b="-1"/>
          <a:stretch/>
        </p:blipFill>
        <p:spPr>
          <a:xfrm>
            <a:off x="5075944" y="5600700"/>
            <a:ext cx="1117599" cy="1054100"/>
          </a:xfrm>
          <a:prstGeom prst="rect">
            <a:avLst/>
          </a:prstGeom>
          <a:noFill/>
          <a:ln>
            <a:noFill/>
          </a:ln>
        </p:spPr>
      </p:pic>
      <p:pic>
        <p:nvPicPr>
          <p:cNvPr id="12" name="Shape 155"/>
          <p:cNvPicPr preferRelativeResize="0"/>
          <p:nvPr/>
        </p:nvPicPr>
        <p:blipFill rotWithShape="1">
          <a:blip r:embed="rId2">
            <a:alphaModFix/>
          </a:blip>
          <a:srcRect l="20984" t="71294" r="66617"/>
          <a:stretch/>
        </p:blipFill>
        <p:spPr>
          <a:xfrm>
            <a:off x="6422143" y="5600700"/>
            <a:ext cx="990600" cy="1092200"/>
          </a:xfrm>
          <a:prstGeom prst="rect">
            <a:avLst/>
          </a:prstGeom>
          <a:noFill/>
          <a:ln>
            <a:noFill/>
          </a:ln>
        </p:spPr>
      </p:pic>
      <p:pic>
        <p:nvPicPr>
          <p:cNvPr id="13" name="Shape 155"/>
          <p:cNvPicPr preferRelativeResize="0"/>
          <p:nvPr/>
        </p:nvPicPr>
        <p:blipFill rotWithShape="1">
          <a:blip r:embed="rId2">
            <a:alphaModFix/>
          </a:blip>
          <a:srcRect l="32304" t="67296" r="49704"/>
          <a:stretch/>
        </p:blipFill>
        <p:spPr>
          <a:xfrm>
            <a:off x="7615943" y="5600700"/>
            <a:ext cx="1197858" cy="1143000"/>
          </a:xfrm>
          <a:prstGeom prst="rect">
            <a:avLst/>
          </a:prstGeom>
          <a:noFill/>
          <a:ln>
            <a:noFill/>
          </a:ln>
        </p:spPr>
      </p:pic>
      <p:pic>
        <p:nvPicPr>
          <p:cNvPr id="20" name="Shape 155"/>
          <p:cNvPicPr preferRelativeResize="0"/>
          <p:nvPr/>
        </p:nvPicPr>
        <p:blipFill rotWithShape="1">
          <a:blip r:embed="rId2">
            <a:alphaModFix/>
          </a:blip>
          <a:srcRect t="8185" r="51483" b="1"/>
          <a:stretch/>
        </p:blipFill>
        <p:spPr>
          <a:xfrm>
            <a:off x="139700" y="1564341"/>
            <a:ext cx="2387600" cy="2639359"/>
          </a:xfrm>
          <a:prstGeom prst="rect">
            <a:avLst/>
          </a:prstGeom>
          <a:noFill/>
          <a:ln>
            <a:noFill/>
          </a:ln>
        </p:spPr>
      </p:pic>
      <p:sp>
        <p:nvSpPr>
          <p:cNvPr id="21" name="Rectangle 20"/>
          <p:cNvSpPr/>
          <p:nvPr/>
        </p:nvSpPr>
        <p:spPr>
          <a:xfrm>
            <a:off x="3086100" y="2895600"/>
            <a:ext cx="1028700" cy="469900"/>
          </a:xfrm>
          <a:prstGeom prst="rect">
            <a:avLst/>
          </a:prstGeom>
          <a:solidFill>
            <a:srgbClr val="A6A6A6"/>
          </a:solidFill>
          <a:ln>
            <a:solidFill>
              <a:srgbClr val="59595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Calibri"/>
                <a:cs typeface="Calibri"/>
              </a:rPr>
              <a:t>Split</a:t>
            </a:r>
            <a:endParaRPr lang="en-US" sz="2800" dirty="0">
              <a:latin typeface="Calibri"/>
              <a:cs typeface="Calibri"/>
            </a:endParaRPr>
          </a:p>
        </p:txBody>
      </p:sp>
      <p:cxnSp>
        <p:nvCxnSpPr>
          <p:cNvPr id="23" name="Straight Arrow Connector 22"/>
          <p:cNvCxnSpPr>
            <a:endCxn id="21" idx="0"/>
          </p:cNvCxnSpPr>
          <p:nvPr/>
        </p:nvCxnSpPr>
        <p:spPr>
          <a:xfrm>
            <a:off x="2527300" y="2273300"/>
            <a:ext cx="1073150" cy="6223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1" idx="2"/>
          </p:cNvCxnSpPr>
          <p:nvPr/>
        </p:nvCxnSpPr>
        <p:spPr>
          <a:xfrm>
            <a:off x="3600450" y="3365500"/>
            <a:ext cx="1602494" cy="28702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 idx="2"/>
          </p:cNvCxnSpPr>
          <p:nvPr/>
        </p:nvCxnSpPr>
        <p:spPr>
          <a:xfrm>
            <a:off x="3600450" y="3365500"/>
            <a:ext cx="1475494" cy="17145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1" idx="2"/>
          </p:cNvCxnSpPr>
          <p:nvPr/>
        </p:nvCxnSpPr>
        <p:spPr>
          <a:xfrm>
            <a:off x="3600450" y="3365500"/>
            <a:ext cx="1475494" cy="4318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200400" y="3365500"/>
            <a:ext cx="3221742" cy="31115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00400" y="3365500"/>
            <a:ext cx="3221742" cy="17272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200400" y="3365500"/>
            <a:ext cx="3221742" cy="5715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911600" y="3365500"/>
            <a:ext cx="3704343" cy="30988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11600" y="3365500"/>
            <a:ext cx="3704343" cy="17145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797300" y="3365500"/>
            <a:ext cx="3818643" cy="5588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3932942" y="1841500"/>
            <a:ext cx="1731258"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75000"/>
                    <a:lumOff val="25000"/>
                  </a:schemeClr>
                </a:solidFill>
                <a:latin typeface="Calibri"/>
                <a:cs typeface="Calibri"/>
              </a:rPr>
              <a:t>Target = 9</a:t>
            </a:r>
            <a:endParaRPr lang="en-US" sz="2800" dirty="0">
              <a:solidFill>
                <a:schemeClr val="tx1">
                  <a:lumMod val="75000"/>
                  <a:lumOff val="25000"/>
                </a:schemeClr>
              </a:solidFill>
              <a:latin typeface="Calibri"/>
              <a:cs typeface="Calibri"/>
            </a:endParaRPr>
          </a:p>
        </p:txBody>
      </p:sp>
      <p:cxnSp>
        <p:nvCxnSpPr>
          <p:cNvPr id="54" name="Straight Arrow Connector 53"/>
          <p:cNvCxnSpPr>
            <a:stCxn id="53" idx="2"/>
            <a:endCxn id="21" idx="0"/>
          </p:cNvCxnSpPr>
          <p:nvPr/>
        </p:nvCxnSpPr>
        <p:spPr>
          <a:xfrm flipH="1">
            <a:off x="3600450" y="2273300"/>
            <a:ext cx="1198121" cy="62230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63" name="Slide Number Placeholder 62"/>
          <p:cNvSpPr>
            <a:spLocks noGrp="1"/>
          </p:cNvSpPr>
          <p:nvPr>
            <p:ph type="sldNum" sz="quarter" idx="12"/>
          </p:nvPr>
        </p:nvSpPr>
        <p:spPr/>
        <p:txBody>
          <a:bodyPr/>
          <a:lstStyle/>
          <a:p>
            <a:fld id="{9F2F5E10-5301-4EE6-90D2-A6C4A3F62BED}" type="slidenum">
              <a:rPr lang="en-US" smtClean="0"/>
              <a:t>31</a:t>
            </a:fld>
            <a:endParaRPr lang="en-US"/>
          </a:p>
        </p:txBody>
      </p:sp>
    </p:spTree>
    <p:extLst>
      <p:ext uri="{BB962C8B-B14F-4D97-AF65-F5344CB8AC3E}">
        <p14:creationId xmlns:p14="http://schemas.microsoft.com/office/powerpoint/2010/main" val="754920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41"/>
            <a:ext cx="8229600" cy="1143000"/>
          </a:xfrm>
        </p:spPr>
        <p:txBody>
          <a:bodyPr/>
          <a:lstStyle/>
          <a:p>
            <a:r>
              <a:rPr lang="en-US" dirty="0" smtClean="0"/>
              <a:t>Phase 2: Process in Parallel</a:t>
            </a:r>
            <a:endParaRPr lang="en-US" dirty="0"/>
          </a:p>
        </p:txBody>
      </p:sp>
      <p:pic>
        <p:nvPicPr>
          <p:cNvPr id="3" name="Shape 155"/>
          <p:cNvPicPr preferRelativeResize="0"/>
          <p:nvPr/>
        </p:nvPicPr>
        <p:blipFill rotWithShape="1">
          <a:blip r:embed="rId2">
            <a:alphaModFix/>
          </a:blip>
          <a:srcRect t="6346" r="82640" b="62767"/>
          <a:stretch/>
        </p:blipFill>
        <p:spPr>
          <a:xfrm>
            <a:off x="-42753" y="2641600"/>
            <a:ext cx="882217" cy="984250"/>
          </a:xfrm>
          <a:prstGeom prst="rect">
            <a:avLst/>
          </a:prstGeom>
          <a:noFill/>
          <a:ln>
            <a:noFill/>
          </a:ln>
        </p:spPr>
      </p:pic>
      <p:pic>
        <p:nvPicPr>
          <p:cNvPr id="6" name="Shape 155"/>
          <p:cNvPicPr preferRelativeResize="0"/>
          <p:nvPr/>
        </p:nvPicPr>
        <p:blipFill rotWithShape="1">
          <a:blip r:embed="rId2">
            <a:alphaModFix/>
          </a:blip>
          <a:srcRect l="17806" t="6346" r="67315" b="59860"/>
          <a:stretch/>
        </p:blipFill>
        <p:spPr>
          <a:xfrm>
            <a:off x="1049446" y="2641600"/>
            <a:ext cx="756186" cy="984250"/>
          </a:xfrm>
          <a:prstGeom prst="rect">
            <a:avLst/>
          </a:prstGeom>
          <a:noFill/>
          <a:ln>
            <a:noFill/>
          </a:ln>
        </p:spPr>
      </p:pic>
      <p:pic>
        <p:nvPicPr>
          <p:cNvPr id="7" name="Shape 155"/>
          <p:cNvPicPr preferRelativeResize="0"/>
          <p:nvPr/>
        </p:nvPicPr>
        <p:blipFill rotWithShape="1">
          <a:blip r:embed="rId2">
            <a:alphaModFix/>
          </a:blip>
          <a:srcRect t="37693" r="82640" b="28150"/>
          <a:stretch/>
        </p:blipFill>
        <p:spPr>
          <a:xfrm>
            <a:off x="3094147" y="2641600"/>
            <a:ext cx="882218" cy="994833"/>
          </a:xfrm>
          <a:prstGeom prst="rect">
            <a:avLst/>
          </a:prstGeom>
          <a:noFill/>
          <a:ln>
            <a:noFill/>
          </a:ln>
        </p:spPr>
      </p:pic>
      <p:pic>
        <p:nvPicPr>
          <p:cNvPr id="8" name="Shape 155"/>
          <p:cNvPicPr preferRelativeResize="0"/>
          <p:nvPr/>
        </p:nvPicPr>
        <p:blipFill rotWithShape="1">
          <a:blip r:embed="rId2">
            <a:alphaModFix/>
          </a:blip>
          <a:srcRect l="17806" t="37693" r="67314" b="28150"/>
          <a:stretch/>
        </p:blipFill>
        <p:spPr>
          <a:xfrm>
            <a:off x="4214653" y="2641600"/>
            <a:ext cx="756186" cy="994833"/>
          </a:xfrm>
          <a:prstGeom prst="rect">
            <a:avLst/>
          </a:prstGeom>
          <a:noFill/>
          <a:ln>
            <a:noFill/>
          </a:ln>
        </p:spPr>
      </p:pic>
      <p:pic>
        <p:nvPicPr>
          <p:cNvPr id="9" name="Shape 155"/>
          <p:cNvPicPr preferRelativeResize="0"/>
          <p:nvPr/>
        </p:nvPicPr>
        <p:blipFill rotWithShape="1">
          <a:blip r:embed="rId2">
            <a:alphaModFix/>
          </a:blip>
          <a:srcRect l="32304" t="6346" r="49704" b="59860"/>
          <a:stretch/>
        </p:blipFill>
        <p:spPr>
          <a:xfrm>
            <a:off x="2021533" y="2641600"/>
            <a:ext cx="914399" cy="984250"/>
          </a:xfrm>
          <a:prstGeom prst="rect">
            <a:avLst/>
          </a:prstGeom>
          <a:noFill/>
          <a:ln>
            <a:noFill/>
          </a:ln>
        </p:spPr>
      </p:pic>
      <p:pic>
        <p:nvPicPr>
          <p:cNvPr id="10" name="Shape 155"/>
          <p:cNvPicPr preferRelativeResize="0"/>
          <p:nvPr/>
        </p:nvPicPr>
        <p:blipFill rotWithShape="1">
          <a:blip r:embed="rId2">
            <a:alphaModFix/>
          </a:blip>
          <a:srcRect l="32304" t="37693" r="49704" b="28150"/>
          <a:stretch/>
        </p:blipFill>
        <p:spPr>
          <a:xfrm>
            <a:off x="5164247" y="2641600"/>
            <a:ext cx="914399" cy="994833"/>
          </a:xfrm>
          <a:prstGeom prst="rect">
            <a:avLst/>
          </a:prstGeom>
          <a:noFill/>
          <a:ln>
            <a:noFill/>
          </a:ln>
        </p:spPr>
      </p:pic>
      <p:pic>
        <p:nvPicPr>
          <p:cNvPr id="11" name="Shape 155"/>
          <p:cNvPicPr preferRelativeResize="0"/>
          <p:nvPr/>
        </p:nvPicPr>
        <p:blipFill rotWithShape="1">
          <a:blip r:embed="rId2">
            <a:alphaModFix/>
          </a:blip>
          <a:srcRect l="1" t="69841" r="83212" b="-1"/>
          <a:stretch/>
        </p:blipFill>
        <p:spPr>
          <a:xfrm>
            <a:off x="6201325" y="2641600"/>
            <a:ext cx="853132" cy="984250"/>
          </a:xfrm>
          <a:prstGeom prst="rect">
            <a:avLst/>
          </a:prstGeom>
          <a:noFill/>
          <a:ln>
            <a:noFill/>
          </a:ln>
        </p:spPr>
      </p:pic>
      <p:pic>
        <p:nvPicPr>
          <p:cNvPr id="12" name="Shape 155"/>
          <p:cNvPicPr preferRelativeResize="0"/>
          <p:nvPr/>
        </p:nvPicPr>
        <p:blipFill rotWithShape="1">
          <a:blip r:embed="rId2">
            <a:alphaModFix/>
          </a:blip>
          <a:srcRect l="20984" t="71294" r="66617"/>
          <a:stretch/>
        </p:blipFill>
        <p:spPr>
          <a:xfrm>
            <a:off x="7240160" y="2609850"/>
            <a:ext cx="756186" cy="1016000"/>
          </a:xfrm>
          <a:prstGeom prst="rect">
            <a:avLst/>
          </a:prstGeom>
          <a:noFill/>
          <a:ln>
            <a:noFill/>
          </a:ln>
        </p:spPr>
      </p:pic>
      <p:pic>
        <p:nvPicPr>
          <p:cNvPr id="13" name="Shape 155"/>
          <p:cNvPicPr preferRelativeResize="0"/>
          <p:nvPr/>
        </p:nvPicPr>
        <p:blipFill rotWithShape="1">
          <a:blip r:embed="rId2">
            <a:alphaModFix/>
          </a:blip>
          <a:srcRect l="32304" t="67296" r="49704"/>
          <a:stretch/>
        </p:blipFill>
        <p:spPr>
          <a:xfrm>
            <a:off x="8186846" y="2609850"/>
            <a:ext cx="914399" cy="1016000"/>
          </a:xfrm>
          <a:prstGeom prst="rect">
            <a:avLst/>
          </a:prstGeom>
          <a:noFill/>
          <a:ln>
            <a:noFill/>
          </a:ln>
        </p:spPr>
      </p:pic>
      <p:pic>
        <p:nvPicPr>
          <p:cNvPr id="14" name="Shape 147"/>
          <p:cNvPicPr preferRelativeResize="0"/>
          <p:nvPr/>
        </p:nvPicPr>
        <p:blipFill rotWithShape="1">
          <a:blip r:embed="rId3">
            <a:alphaModFix/>
          </a:blip>
          <a:srcRect b="12162"/>
          <a:stretch/>
        </p:blipFill>
        <p:spPr>
          <a:xfrm>
            <a:off x="163758" y="3962400"/>
            <a:ext cx="588521" cy="825500"/>
          </a:xfrm>
          <a:prstGeom prst="rect">
            <a:avLst/>
          </a:prstGeom>
          <a:noFill/>
          <a:ln>
            <a:noFill/>
          </a:ln>
        </p:spPr>
      </p:pic>
      <p:pic>
        <p:nvPicPr>
          <p:cNvPr id="15" name="Shape 147"/>
          <p:cNvPicPr preferRelativeResize="0"/>
          <p:nvPr/>
        </p:nvPicPr>
        <p:blipFill rotWithShape="1">
          <a:blip r:embed="rId3">
            <a:alphaModFix/>
          </a:blip>
          <a:srcRect b="12162"/>
          <a:stretch/>
        </p:blipFill>
        <p:spPr>
          <a:xfrm>
            <a:off x="1179011" y="3962400"/>
            <a:ext cx="588521" cy="825500"/>
          </a:xfrm>
          <a:prstGeom prst="rect">
            <a:avLst/>
          </a:prstGeom>
          <a:noFill/>
          <a:ln>
            <a:noFill/>
          </a:ln>
        </p:spPr>
      </p:pic>
      <p:pic>
        <p:nvPicPr>
          <p:cNvPr id="16" name="Shape 147"/>
          <p:cNvPicPr preferRelativeResize="0"/>
          <p:nvPr/>
        </p:nvPicPr>
        <p:blipFill rotWithShape="1">
          <a:blip r:embed="rId3">
            <a:alphaModFix/>
          </a:blip>
          <a:srcRect b="12162"/>
          <a:stretch/>
        </p:blipFill>
        <p:spPr>
          <a:xfrm>
            <a:off x="2223318" y="3962400"/>
            <a:ext cx="588521" cy="825500"/>
          </a:xfrm>
          <a:prstGeom prst="rect">
            <a:avLst/>
          </a:prstGeom>
          <a:noFill/>
          <a:ln>
            <a:noFill/>
          </a:ln>
        </p:spPr>
      </p:pic>
      <p:pic>
        <p:nvPicPr>
          <p:cNvPr id="17" name="Shape 147"/>
          <p:cNvPicPr preferRelativeResize="0"/>
          <p:nvPr/>
        </p:nvPicPr>
        <p:blipFill rotWithShape="1">
          <a:blip r:embed="rId3">
            <a:alphaModFix/>
          </a:blip>
          <a:srcRect b="12162"/>
          <a:stretch/>
        </p:blipFill>
        <p:spPr>
          <a:xfrm>
            <a:off x="5331911" y="3962400"/>
            <a:ext cx="588521" cy="825500"/>
          </a:xfrm>
          <a:prstGeom prst="rect">
            <a:avLst/>
          </a:prstGeom>
          <a:noFill/>
          <a:ln>
            <a:noFill/>
          </a:ln>
        </p:spPr>
      </p:pic>
      <p:pic>
        <p:nvPicPr>
          <p:cNvPr id="18" name="Shape 147"/>
          <p:cNvPicPr preferRelativeResize="0"/>
          <p:nvPr/>
        </p:nvPicPr>
        <p:blipFill rotWithShape="1">
          <a:blip r:embed="rId3">
            <a:alphaModFix/>
          </a:blip>
          <a:srcRect b="12162"/>
          <a:stretch/>
        </p:blipFill>
        <p:spPr>
          <a:xfrm>
            <a:off x="3300658" y="3962400"/>
            <a:ext cx="588521" cy="825500"/>
          </a:xfrm>
          <a:prstGeom prst="rect">
            <a:avLst/>
          </a:prstGeom>
          <a:noFill/>
          <a:ln>
            <a:noFill/>
          </a:ln>
        </p:spPr>
      </p:pic>
      <p:pic>
        <p:nvPicPr>
          <p:cNvPr id="19" name="Shape 147"/>
          <p:cNvPicPr preferRelativeResize="0"/>
          <p:nvPr/>
        </p:nvPicPr>
        <p:blipFill rotWithShape="1">
          <a:blip r:embed="rId3">
            <a:alphaModFix/>
          </a:blip>
          <a:srcRect b="12162"/>
          <a:stretch/>
        </p:blipFill>
        <p:spPr>
          <a:xfrm>
            <a:off x="4303553" y="3962400"/>
            <a:ext cx="588521" cy="825500"/>
          </a:xfrm>
          <a:prstGeom prst="rect">
            <a:avLst/>
          </a:prstGeom>
          <a:noFill/>
          <a:ln>
            <a:noFill/>
          </a:ln>
        </p:spPr>
      </p:pic>
      <p:pic>
        <p:nvPicPr>
          <p:cNvPr id="20" name="Shape 147"/>
          <p:cNvPicPr preferRelativeResize="0"/>
          <p:nvPr/>
        </p:nvPicPr>
        <p:blipFill rotWithShape="1">
          <a:blip r:embed="rId3">
            <a:alphaModFix/>
          </a:blip>
          <a:srcRect b="12162"/>
          <a:stretch/>
        </p:blipFill>
        <p:spPr>
          <a:xfrm>
            <a:off x="8395518" y="3962400"/>
            <a:ext cx="588521" cy="825500"/>
          </a:xfrm>
          <a:prstGeom prst="rect">
            <a:avLst/>
          </a:prstGeom>
          <a:noFill/>
          <a:ln>
            <a:noFill/>
          </a:ln>
        </p:spPr>
      </p:pic>
      <p:pic>
        <p:nvPicPr>
          <p:cNvPr id="21" name="Shape 147"/>
          <p:cNvPicPr preferRelativeResize="0"/>
          <p:nvPr/>
        </p:nvPicPr>
        <p:blipFill rotWithShape="1">
          <a:blip r:embed="rId3">
            <a:alphaModFix/>
          </a:blip>
          <a:srcRect b="12162"/>
          <a:stretch/>
        </p:blipFill>
        <p:spPr>
          <a:xfrm>
            <a:off x="6351565" y="3962400"/>
            <a:ext cx="588521" cy="825500"/>
          </a:xfrm>
          <a:prstGeom prst="rect">
            <a:avLst/>
          </a:prstGeom>
          <a:noFill/>
          <a:ln>
            <a:noFill/>
          </a:ln>
        </p:spPr>
      </p:pic>
      <p:pic>
        <p:nvPicPr>
          <p:cNvPr id="22" name="Shape 147"/>
          <p:cNvPicPr preferRelativeResize="0"/>
          <p:nvPr/>
        </p:nvPicPr>
        <p:blipFill rotWithShape="1">
          <a:blip r:embed="rId3">
            <a:alphaModFix/>
          </a:blip>
          <a:srcRect b="12162"/>
          <a:stretch/>
        </p:blipFill>
        <p:spPr>
          <a:xfrm>
            <a:off x="7316360" y="3962400"/>
            <a:ext cx="588521" cy="825500"/>
          </a:xfrm>
          <a:prstGeom prst="rect">
            <a:avLst/>
          </a:prstGeom>
          <a:noFill/>
          <a:ln>
            <a:noFill/>
          </a:ln>
        </p:spPr>
      </p:pic>
      <p:cxnSp>
        <p:nvCxnSpPr>
          <p:cNvPr id="23" name="Straight Arrow Connector 22"/>
          <p:cNvCxnSpPr>
            <a:stCxn id="3" idx="2"/>
          </p:cNvCxnSpPr>
          <p:nvPr/>
        </p:nvCxnSpPr>
        <p:spPr>
          <a:xfrm flipH="1">
            <a:off x="312846" y="362585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354246" y="3636433"/>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395646" y="3636433"/>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449746" y="3615267"/>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91146" y="362585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532546" y="362585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75736" y="3615267"/>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7517136" y="362585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8558536" y="362585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pic>
        <p:nvPicPr>
          <p:cNvPr id="33" name="Shape 155"/>
          <p:cNvPicPr preferRelativeResize="0"/>
          <p:nvPr/>
        </p:nvPicPr>
        <p:blipFill rotWithShape="1">
          <a:blip r:embed="rId2">
            <a:alphaModFix/>
          </a:blip>
          <a:srcRect t="6346" r="82640" b="62767"/>
          <a:stretch/>
        </p:blipFill>
        <p:spPr>
          <a:xfrm>
            <a:off x="-42754" y="5359400"/>
            <a:ext cx="882217" cy="984250"/>
          </a:xfrm>
          <a:prstGeom prst="rect">
            <a:avLst/>
          </a:prstGeom>
          <a:noFill/>
          <a:ln>
            <a:noFill/>
          </a:ln>
        </p:spPr>
      </p:pic>
      <p:pic>
        <p:nvPicPr>
          <p:cNvPr id="34" name="Shape 155"/>
          <p:cNvPicPr preferRelativeResize="0"/>
          <p:nvPr/>
        </p:nvPicPr>
        <p:blipFill rotWithShape="1">
          <a:blip r:embed="rId2">
            <a:alphaModFix/>
          </a:blip>
          <a:srcRect l="17806" t="6346" r="67315" b="59860"/>
          <a:stretch/>
        </p:blipFill>
        <p:spPr>
          <a:xfrm>
            <a:off x="1049445" y="5359400"/>
            <a:ext cx="756186" cy="984250"/>
          </a:xfrm>
          <a:prstGeom prst="rect">
            <a:avLst/>
          </a:prstGeom>
          <a:noFill/>
          <a:ln>
            <a:noFill/>
          </a:ln>
        </p:spPr>
      </p:pic>
      <p:pic>
        <p:nvPicPr>
          <p:cNvPr id="35" name="Shape 155"/>
          <p:cNvPicPr preferRelativeResize="0"/>
          <p:nvPr/>
        </p:nvPicPr>
        <p:blipFill rotWithShape="1">
          <a:blip r:embed="rId2">
            <a:alphaModFix/>
          </a:blip>
          <a:srcRect t="37693" r="82640" b="28150"/>
          <a:stretch/>
        </p:blipFill>
        <p:spPr>
          <a:xfrm>
            <a:off x="3094146" y="5359400"/>
            <a:ext cx="882218" cy="994833"/>
          </a:xfrm>
          <a:prstGeom prst="rect">
            <a:avLst/>
          </a:prstGeom>
          <a:noFill/>
          <a:ln>
            <a:noFill/>
          </a:ln>
        </p:spPr>
      </p:pic>
      <p:pic>
        <p:nvPicPr>
          <p:cNvPr id="36" name="Shape 155"/>
          <p:cNvPicPr preferRelativeResize="0"/>
          <p:nvPr/>
        </p:nvPicPr>
        <p:blipFill rotWithShape="1">
          <a:blip r:embed="rId2">
            <a:alphaModFix/>
          </a:blip>
          <a:srcRect l="17806" t="37693" r="67314" b="28150"/>
          <a:stretch/>
        </p:blipFill>
        <p:spPr>
          <a:xfrm>
            <a:off x="4214652" y="5359400"/>
            <a:ext cx="756186" cy="994833"/>
          </a:xfrm>
          <a:prstGeom prst="rect">
            <a:avLst/>
          </a:prstGeom>
          <a:noFill/>
          <a:ln>
            <a:noFill/>
          </a:ln>
        </p:spPr>
      </p:pic>
      <p:pic>
        <p:nvPicPr>
          <p:cNvPr id="37" name="Shape 155"/>
          <p:cNvPicPr preferRelativeResize="0"/>
          <p:nvPr/>
        </p:nvPicPr>
        <p:blipFill rotWithShape="1">
          <a:blip r:embed="rId2">
            <a:alphaModFix/>
          </a:blip>
          <a:srcRect l="32304" t="6346" r="49704" b="59860"/>
          <a:stretch/>
        </p:blipFill>
        <p:spPr>
          <a:xfrm>
            <a:off x="2021532" y="5359400"/>
            <a:ext cx="914399" cy="984250"/>
          </a:xfrm>
          <a:prstGeom prst="rect">
            <a:avLst/>
          </a:prstGeom>
          <a:noFill/>
          <a:ln>
            <a:noFill/>
          </a:ln>
        </p:spPr>
      </p:pic>
      <p:pic>
        <p:nvPicPr>
          <p:cNvPr id="38" name="Shape 155"/>
          <p:cNvPicPr preferRelativeResize="0"/>
          <p:nvPr/>
        </p:nvPicPr>
        <p:blipFill rotWithShape="1">
          <a:blip r:embed="rId2">
            <a:alphaModFix/>
          </a:blip>
          <a:srcRect l="32304" t="37693" r="49704" b="28150"/>
          <a:stretch/>
        </p:blipFill>
        <p:spPr>
          <a:xfrm>
            <a:off x="5164246" y="5359400"/>
            <a:ext cx="914399" cy="994833"/>
          </a:xfrm>
          <a:prstGeom prst="rect">
            <a:avLst/>
          </a:prstGeom>
          <a:noFill/>
          <a:ln>
            <a:noFill/>
          </a:ln>
        </p:spPr>
      </p:pic>
      <p:pic>
        <p:nvPicPr>
          <p:cNvPr id="39" name="Shape 155"/>
          <p:cNvPicPr preferRelativeResize="0"/>
          <p:nvPr/>
        </p:nvPicPr>
        <p:blipFill rotWithShape="1">
          <a:blip r:embed="rId2">
            <a:alphaModFix/>
          </a:blip>
          <a:srcRect l="1" t="69841" r="83212" b="-1"/>
          <a:stretch/>
        </p:blipFill>
        <p:spPr>
          <a:xfrm>
            <a:off x="6201324" y="5359400"/>
            <a:ext cx="853132" cy="984250"/>
          </a:xfrm>
          <a:prstGeom prst="rect">
            <a:avLst/>
          </a:prstGeom>
          <a:noFill/>
          <a:ln>
            <a:noFill/>
          </a:ln>
        </p:spPr>
      </p:pic>
      <p:pic>
        <p:nvPicPr>
          <p:cNvPr id="40" name="Shape 155"/>
          <p:cNvPicPr preferRelativeResize="0"/>
          <p:nvPr/>
        </p:nvPicPr>
        <p:blipFill rotWithShape="1">
          <a:blip r:embed="rId2">
            <a:alphaModFix/>
          </a:blip>
          <a:srcRect l="20984" t="71294" r="66617"/>
          <a:stretch/>
        </p:blipFill>
        <p:spPr>
          <a:xfrm>
            <a:off x="7240159" y="5327650"/>
            <a:ext cx="756186" cy="1016000"/>
          </a:xfrm>
          <a:prstGeom prst="rect">
            <a:avLst/>
          </a:prstGeom>
          <a:noFill/>
          <a:ln>
            <a:noFill/>
          </a:ln>
        </p:spPr>
      </p:pic>
      <p:pic>
        <p:nvPicPr>
          <p:cNvPr id="41" name="Shape 155"/>
          <p:cNvPicPr preferRelativeResize="0"/>
          <p:nvPr/>
        </p:nvPicPr>
        <p:blipFill rotWithShape="1">
          <a:blip r:embed="rId2">
            <a:alphaModFix/>
          </a:blip>
          <a:srcRect l="32304" t="67296" r="49704"/>
          <a:stretch/>
        </p:blipFill>
        <p:spPr>
          <a:xfrm>
            <a:off x="8186845" y="5327650"/>
            <a:ext cx="914399" cy="1016000"/>
          </a:xfrm>
          <a:prstGeom prst="rect">
            <a:avLst/>
          </a:prstGeom>
          <a:noFill/>
          <a:ln>
            <a:noFill/>
          </a:ln>
        </p:spPr>
      </p:pic>
      <p:cxnSp>
        <p:nvCxnSpPr>
          <p:cNvPr id="42" name="Straight Arrow Connector 41"/>
          <p:cNvCxnSpPr/>
          <p:nvPr/>
        </p:nvCxnSpPr>
        <p:spPr>
          <a:xfrm flipH="1">
            <a:off x="270091" y="478790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1311491" y="4798483"/>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2352891" y="4798483"/>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3406991" y="4777317"/>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4448391" y="478790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489791" y="478790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432981" y="4777317"/>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7474381" y="478790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8515781" y="4787900"/>
            <a:ext cx="85510" cy="4254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sp>
        <p:nvSpPr>
          <p:cNvPr id="52" name="Slide Number Placeholder 51"/>
          <p:cNvSpPr>
            <a:spLocks noGrp="1"/>
          </p:cNvSpPr>
          <p:nvPr>
            <p:ph type="sldNum" sz="quarter" idx="12"/>
          </p:nvPr>
        </p:nvSpPr>
        <p:spPr/>
        <p:txBody>
          <a:bodyPr/>
          <a:lstStyle/>
          <a:p>
            <a:fld id="{9F2F5E10-5301-4EE6-90D2-A6C4A3F62BED}" type="slidenum">
              <a:rPr lang="en-US" smtClean="0"/>
              <a:t>32</a:t>
            </a:fld>
            <a:endParaRPr lang="en-US"/>
          </a:p>
        </p:txBody>
      </p:sp>
    </p:spTree>
    <p:extLst>
      <p:ext uri="{BB962C8B-B14F-4D97-AF65-F5344CB8AC3E}">
        <p14:creationId xmlns:p14="http://schemas.microsoft.com/office/powerpoint/2010/main" val="2459630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 Join</a:t>
            </a:r>
            <a:endParaRPr lang="en-US" dirty="0"/>
          </a:p>
        </p:txBody>
      </p:sp>
      <p:pic>
        <p:nvPicPr>
          <p:cNvPr id="3" name="Shape 155"/>
          <p:cNvPicPr preferRelativeResize="0"/>
          <p:nvPr/>
        </p:nvPicPr>
        <p:blipFill rotWithShape="1">
          <a:blip r:embed="rId2">
            <a:alphaModFix/>
          </a:blip>
          <a:srcRect t="6346" r="82640" b="62767"/>
          <a:stretch/>
        </p:blipFill>
        <p:spPr>
          <a:xfrm>
            <a:off x="-4654" y="2374900"/>
            <a:ext cx="882217" cy="984250"/>
          </a:xfrm>
          <a:prstGeom prst="rect">
            <a:avLst/>
          </a:prstGeom>
          <a:noFill/>
          <a:ln>
            <a:noFill/>
          </a:ln>
        </p:spPr>
      </p:pic>
      <p:pic>
        <p:nvPicPr>
          <p:cNvPr id="4" name="Shape 155"/>
          <p:cNvPicPr preferRelativeResize="0"/>
          <p:nvPr/>
        </p:nvPicPr>
        <p:blipFill rotWithShape="1">
          <a:blip r:embed="rId2">
            <a:alphaModFix/>
          </a:blip>
          <a:srcRect l="17806" t="6346" r="67315" b="59860"/>
          <a:stretch/>
        </p:blipFill>
        <p:spPr>
          <a:xfrm>
            <a:off x="1087545" y="2374900"/>
            <a:ext cx="756186" cy="984250"/>
          </a:xfrm>
          <a:prstGeom prst="rect">
            <a:avLst/>
          </a:prstGeom>
          <a:noFill/>
          <a:ln>
            <a:noFill/>
          </a:ln>
        </p:spPr>
      </p:pic>
      <p:pic>
        <p:nvPicPr>
          <p:cNvPr id="5" name="Shape 155"/>
          <p:cNvPicPr preferRelativeResize="0"/>
          <p:nvPr/>
        </p:nvPicPr>
        <p:blipFill rotWithShape="1">
          <a:blip r:embed="rId2">
            <a:alphaModFix/>
          </a:blip>
          <a:srcRect t="37693" r="82640" b="28150"/>
          <a:stretch/>
        </p:blipFill>
        <p:spPr>
          <a:xfrm>
            <a:off x="3132246" y="2374900"/>
            <a:ext cx="882218" cy="994833"/>
          </a:xfrm>
          <a:prstGeom prst="rect">
            <a:avLst/>
          </a:prstGeom>
          <a:noFill/>
          <a:ln>
            <a:noFill/>
          </a:ln>
        </p:spPr>
      </p:pic>
      <p:pic>
        <p:nvPicPr>
          <p:cNvPr id="6" name="Shape 155"/>
          <p:cNvPicPr preferRelativeResize="0"/>
          <p:nvPr/>
        </p:nvPicPr>
        <p:blipFill rotWithShape="1">
          <a:blip r:embed="rId2">
            <a:alphaModFix/>
          </a:blip>
          <a:srcRect l="17806" t="37693" r="67314" b="28150"/>
          <a:stretch/>
        </p:blipFill>
        <p:spPr>
          <a:xfrm>
            <a:off x="4252752" y="2374900"/>
            <a:ext cx="756186" cy="994833"/>
          </a:xfrm>
          <a:prstGeom prst="rect">
            <a:avLst/>
          </a:prstGeom>
          <a:noFill/>
          <a:ln>
            <a:noFill/>
          </a:ln>
        </p:spPr>
      </p:pic>
      <p:pic>
        <p:nvPicPr>
          <p:cNvPr id="7" name="Shape 155"/>
          <p:cNvPicPr preferRelativeResize="0"/>
          <p:nvPr/>
        </p:nvPicPr>
        <p:blipFill rotWithShape="1">
          <a:blip r:embed="rId2">
            <a:alphaModFix/>
          </a:blip>
          <a:srcRect l="32304" t="6346" r="49704" b="59860"/>
          <a:stretch/>
        </p:blipFill>
        <p:spPr>
          <a:xfrm>
            <a:off x="2059632" y="2374900"/>
            <a:ext cx="914399" cy="984250"/>
          </a:xfrm>
          <a:prstGeom prst="rect">
            <a:avLst/>
          </a:prstGeom>
          <a:noFill/>
          <a:ln>
            <a:noFill/>
          </a:ln>
        </p:spPr>
      </p:pic>
      <p:pic>
        <p:nvPicPr>
          <p:cNvPr id="8" name="Shape 155"/>
          <p:cNvPicPr preferRelativeResize="0"/>
          <p:nvPr/>
        </p:nvPicPr>
        <p:blipFill rotWithShape="1">
          <a:blip r:embed="rId2">
            <a:alphaModFix/>
          </a:blip>
          <a:srcRect l="32304" t="37693" r="49704" b="28150"/>
          <a:stretch/>
        </p:blipFill>
        <p:spPr>
          <a:xfrm>
            <a:off x="5202346" y="2374900"/>
            <a:ext cx="914399" cy="994833"/>
          </a:xfrm>
          <a:prstGeom prst="rect">
            <a:avLst/>
          </a:prstGeom>
          <a:noFill/>
          <a:ln>
            <a:noFill/>
          </a:ln>
        </p:spPr>
      </p:pic>
      <p:pic>
        <p:nvPicPr>
          <p:cNvPr id="9" name="Shape 155"/>
          <p:cNvPicPr preferRelativeResize="0"/>
          <p:nvPr/>
        </p:nvPicPr>
        <p:blipFill rotWithShape="1">
          <a:blip r:embed="rId2">
            <a:alphaModFix/>
          </a:blip>
          <a:srcRect l="1" t="69841" r="83212" b="-1"/>
          <a:stretch/>
        </p:blipFill>
        <p:spPr>
          <a:xfrm>
            <a:off x="6239424" y="2374900"/>
            <a:ext cx="853132" cy="984250"/>
          </a:xfrm>
          <a:prstGeom prst="rect">
            <a:avLst/>
          </a:prstGeom>
          <a:noFill/>
          <a:ln>
            <a:noFill/>
          </a:ln>
        </p:spPr>
      </p:pic>
      <p:pic>
        <p:nvPicPr>
          <p:cNvPr id="10" name="Shape 155"/>
          <p:cNvPicPr preferRelativeResize="0"/>
          <p:nvPr/>
        </p:nvPicPr>
        <p:blipFill rotWithShape="1">
          <a:blip r:embed="rId2">
            <a:alphaModFix/>
          </a:blip>
          <a:srcRect l="20984" t="71294" r="66617"/>
          <a:stretch/>
        </p:blipFill>
        <p:spPr>
          <a:xfrm>
            <a:off x="7278259" y="2343150"/>
            <a:ext cx="756186" cy="1016000"/>
          </a:xfrm>
          <a:prstGeom prst="rect">
            <a:avLst/>
          </a:prstGeom>
          <a:noFill/>
          <a:ln>
            <a:noFill/>
          </a:ln>
        </p:spPr>
      </p:pic>
      <p:pic>
        <p:nvPicPr>
          <p:cNvPr id="11" name="Shape 155"/>
          <p:cNvPicPr preferRelativeResize="0"/>
          <p:nvPr/>
        </p:nvPicPr>
        <p:blipFill rotWithShape="1">
          <a:blip r:embed="rId2">
            <a:alphaModFix/>
          </a:blip>
          <a:srcRect l="32304" t="67296" r="49704"/>
          <a:stretch/>
        </p:blipFill>
        <p:spPr>
          <a:xfrm>
            <a:off x="8224945" y="2343150"/>
            <a:ext cx="914399" cy="1016000"/>
          </a:xfrm>
          <a:prstGeom prst="rect">
            <a:avLst/>
          </a:prstGeom>
          <a:noFill/>
          <a:ln>
            <a:noFill/>
          </a:ln>
        </p:spPr>
      </p:pic>
      <p:sp>
        <p:nvSpPr>
          <p:cNvPr id="12" name="Rectangle 11"/>
          <p:cNvSpPr/>
          <p:nvPr/>
        </p:nvSpPr>
        <p:spPr>
          <a:xfrm>
            <a:off x="3282949" y="4969933"/>
            <a:ext cx="2833795" cy="469900"/>
          </a:xfrm>
          <a:prstGeom prst="rect">
            <a:avLst/>
          </a:prstGeom>
          <a:solidFill>
            <a:srgbClr val="A6A6A6"/>
          </a:solidFill>
          <a:ln>
            <a:solidFill>
              <a:srgbClr val="59595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Calibri"/>
                <a:cs typeface="Calibri"/>
              </a:rPr>
              <a:t>Join</a:t>
            </a:r>
            <a:endParaRPr lang="en-US" sz="2800" dirty="0">
              <a:latin typeface="Calibri"/>
              <a:cs typeface="Calibri"/>
            </a:endParaRPr>
          </a:p>
        </p:txBody>
      </p:sp>
      <p:cxnSp>
        <p:nvCxnSpPr>
          <p:cNvPr id="13" name="Straight Arrow Connector 12"/>
          <p:cNvCxnSpPr>
            <a:stCxn id="5" idx="2"/>
          </p:cNvCxnSpPr>
          <p:nvPr/>
        </p:nvCxnSpPr>
        <p:spPr>
          <a:xfrm>
            <a:off x="3573355" y="3369733"/>
            <a:ext cx="679397"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83606" y="3369733"/>
            <a:ext cx="2313694"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512571" y="3359150"/>
            <a:ext cx="1501893" cy="15049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2"/>
          </p:cNvCxnSpPr>
          <p:nvPr/>
        </p:nvCxnSpPr>
        <p:spPr>
          <a:xfrm>
            <a:off x="4699847" y="5439833"/>
            <a:ext cx="1986968" cy="5418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57200" y="3369733"/>
            <a:ext cx="3048000"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1" idx="2"/>
          </p:cNvCxnSpPr>
          <p:nvPr/>
        </p:nvCxnSpPr>
        <p:spPr>
          <a:xfrm flipH="1">
            <a:off x="5435600" y="3359150"/>
            <a:ext cx="3246545" cy="15049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889500" y="3369733"/>
            <a:ext cx="1797315"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2"/>
          </p:cNvCxnSpPr>
          <p:nvPr/>
        </p:nvCxnSpPr>
        <p:spPr>
          <a:xfrm flipH="1">
            <a:off x="4432300" y="3369733"/>
            <a:ext cx="198545"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 idx="2"/>
          </p:cNvCxnSpPr>
          <p:nvPr/>
        </p:nvCxnSpPr>
        <p:spPr>
          <a:xfrm flipH="1">
            <a:off x="5193701" y="3359150"/>
            <a:ext cx="2462651" cy="1504950"/>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630845" y="3369733"/>
            <a:ext cx="919055" cy="1494367"/>
          </a:xfrm>
          <a:prstGeom prst="straightConnector1">
            <a:avLst/>
          </a:prstGeom>
          <a:ln>
            <a:solidFill>
              <a:srgbClr val="595959"/>
            </a:solidFill>
            <a:tailEnd type="arrow"/>
          </a:ln>
        </p:spPr>
        <p:style>
          <a:lnRef idx="2">
            <a:schemeClr val="accent1"/>
          </a:lnRef>
          <a:fillRef idx="0">
            <a:schemeClr val="accent1"/>
          </a:fillRef>
          <a:effectRef idx="1">
            <a:schemeClr val="accent1"/>
          </a:effectRef>
          <a:fontRef idx="minor">
            <a:schemeClr val="tx1"/>
          </a:fontRef>
        </p:style>
      </p:cxnSp>
      <p:pic>
        <p:nvPicPr>
          <p:cNvPr id="43" name="Shape 155"/>
          <p:cNvPicPr preferRelativeResize="0"/>
          <p:nvPr/>
        </p:nvPicPr>
        <p:blipFill rotWithShape="1">
          <a:blip r:embed="rId2">
            <a:alphaModFix/>
          </a:blip>
          <a:srcRect l="51076" t="7266"/>
          <a:stretch/>
        </p:blipFill>
        <p:spPr>
          <a:xfrm>
            <a:off x="6686815" y="4406901"/>
            <a:ext cx="2504779" cy="2451100"/>
          </a:xfrm>
          <a:prstGeom prst="rect">
            <a:avLst/>
          </a:prstGeom>
          <a:noFill/>
          <a:ln>
            <a:noFill/>
          </a:ln>
        </p:spPr>
      </p:pic>
      <p:sp>
        <p:nvSpPr>
          <p:cNvPr id="46" name="Slide Number Placeholder 45"/>
          <p:cNvSpPr>
            <a:spLocks noGrp="1"/>
          </p:cNvSpPr>
          <p:nvPr>
            <p:ph type="sldNum" sz="quarter" idx="12"/>
          </p:nvPr>
        </p:nvSpPr>
        <p:spPr/>
        <p:txBody>
          <a:bodyPr/>
          <a:lstStyle/>
          <a:p>
            <a:fld id="{9F2F5E10-5301-4EE6-90D2-A6C4A3F62BED}" type="slidenum">
              <a:rPr lang="en-US" smtClean="0"/>
              <a:t>33</a:t>
            </a:fld>
            <a:endParaRPr lang="en-US"/>
          </a:p>
        </p:txBody>
      </p:sp>
    </p:spTree>
    <p:extLst>
      <p:ext uri="{BB962C8B-B14F-4D97-AF65-F5344CB8AC3E}">
        <p14:creationId xmlns:p14="http://schemas.microsoft.com/office/powerpoint/2010/main" val="1355504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141"/>
            <a:ext cx="8229600" cy="1143000"/>
          </a:xfrm>
        </p:spPr>
        <p:txBody>
          <a:bodyPr/>
          <a:lstStyle/>
          <a:p>
            <a:r>
              <a:rPr lang="en-US" dirty="0" smtClean="0"/>
              <a:t>A Divide-and-Conquer Strategy Is Not Always Appropriate</a:t>
            </a:r>
            <a:endParaRPr lang="en-US" dirty="0"/>
          </a:p>
        </p:txBody>
      </p:sp>
      <p:pic>
        <p:nvPicPr>
          <p:cNvPr id="5" name="Picture 4"/>
          <p:cNvPicPr>
            <a:picLocks noChangeAspect="1"/>
          </p:cNvPicPr>
          <p:nvPr/>
        </p:nvPicPr>
        <p:blipFill>
          <a:blip r:embed="rId2"/>
          <a:stretch>
            <a:fillRect/>
          </a:stretch>
        </p:blipFill>
        <p:spPr>
          <a:xfrm>
            <a:off x="342900" y="2420814"/>
            <a:ext cx="5638800" cy="4180303"/>
          </a:xfrm>
          <a:prstGeom prst="rect">
            <a:avLst/>
          </a:prstGeom>
        </p:spPr>
      </p:pic>
      <p:pic>
        <p:nvPicPr>
          <p:cNvPr id="7" name="Picture 6"/>
          <p:cNvPicPr>
            <a:picLocks noChangeAspect="1"/>
          </p:cNvPicPr>
          <p:nvPr/>
        </p:nvPicPr>
        <p:blipFill rotWithShape="1">
          <a:blip r:embed="rId2"/>
          <a:srcRect l="21930" t="72717" r="69518" b="11014"/>
          <a:stretch/>
        </p:blipFill>
        <p:spPr>
          <a:xfrm>
            <a:off x="7194550" y="4914901"/>
            <a:ext cx="495300" cy="698500"/>
          </a:xfrm>
          <a:prstGeom prst="rect">
            <a:avLst/>
          </a:prstGeom>
        </p:spPr>
      </p:pic>
      <p:pic>
        <p:nvPicPr>
          <p:cNvPr id="8" name="Picture 7"/>
          <p:cNvPicPr>
            <a:picLocks noChangeAspect="1"/>
          </p:cNvPicPr>
          <p:nvPr/>
        </p:nvPicPr>
        <p:blipFill rotWithShape="1">
          <a:blip r:embed="rId2"/>
          <a:srcRect l="63158" t="28642" r="28947" b="58934"/>
          <a:stretch/>
        </p:blipFill>
        <p:spPr>
          <a:xfrm>
            <a:off x="7131050" y="2755902"/>
            <a:ext cx="457200" cy="533399"/>
          </a:xfrm>
          <a:prstGeom prst="rect">
            <a:avLst/>
          </a:prstGeom>
        </p:spPr>
      </p:pic>
      <p:pic>
        <p:nvPicPr>
          <p:cNvPr id="9" name="Picture 8"/>
          <p:cNvPicPr>
            <a:picLocks noChangeAspect="1"/>
          </p:cNvPicPr>
          <p:nvPr/>
        </p:nvPicPr>
        <p:blipFill rotWithShape="1">
          <a:blip r:embed="rId2"/>
          <a:srcRect l="6798" t="64139" r="83553" b="23141"/>
          <a:stretch/>
        </p:blipFill>
        <p:spPr>
          <a:xfrm>
            <a:off x="7131050" y="3898901"/>
            <a:ext cx="558800" cy="546100"/>
          </a:xfrm>
          <a:prstGeom prst="rect">
            <a:avLst/>
          </a:prstGeom>
        </p:spPr>
      </p:pic>
      <p:sp>
        <p:nvSpPr>
          <p:cNvPr id="10" name="TextBox 9"/>
          <p:cNvSpPr txBox="1"/>
          <p:nvPr/>
        </p:nvSpPr>
        <p:spPr>
          <a:xfrm>
            <a:off x="0" y="6628368"/>
            <a:ext cx="5173712"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commons.wikimedia.org</a:t>
            </a:r>
            <a:r>
              <a:rPr lang="en-US" sz="1100" dirty="0">
                <a:solidFill>
                  <a:schemeClr val="bg1">
                    <a:lumMod val="50000"/>
                  </a:schemeClr>
                </a:solidFill>
              </a:rPr>
              <a:t>/wiki/File:Giant_cell_glioblastoma_HE_X200.jpg</a:t>
            </a:r>
          </a:p>
        </p:txBody>
      </p:sp>
      <p:sp>
        <p:nvSpPr>
          <p:cNvPr id="11" name="Slide Number Placeholder 10"/>
          <p:cNvSpPr>
            <a:spLocks noGrp="1"/>
          </p:cNvSpPr>
          <p:nvPr>
            <p:ph type="sldNum" sz="quarter" idx="12"/>
          </p:nvPr>
        </p:nvSpPr>
        <p:spPr/>
        <p:txBody>
          <a:bodyPr/>
          <a:lstStyle/>
          <a:p>
            <a:fld id="{9F2F5E10-5301-4EE6-90D2-A6C4A3F62BED}" type="slidenum">
              <a:rPr lang="en-US" smtClean="0"/>
              <a:t>34</a:t>
            </a:fld>
            <a:endParaRPr lang="en-US"/>
          </a:p>
        </p:txBody>
      </p:sp>
    </p:spTree>
    <p:extLst>
      <p:ext uri="{BB962C8B-B14F-4D97-AF65-F5344CB8AC3E}">
        <p14:creationId xmlns:p14="http://schemas.microsoft.com/office/powerpoint/2010/main" val="209460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29241"/>
            <a:ext cx="8813800" cy="759759"/>
          </a:xfrm>
        </p:spPr>
        <p:txBody>
          <a:bodyPr/>
          <a:lstStyle/>
          <a:p>
            <a:r>
              <a:rPr lang="en-US" sz="4400" dirty="0" smtClean="0">
                <a:solidFill>
                  <a:srgbClr val="FF0000"/>
                </a:solidFill>
              </a:rPr>
              <a:t>Dependencies and Message Passing</a:t>
            </a:r>
            <a:endParaRPr lang="en-US" sz="4400" dirty="0">
              <a:solidFill>
                <a:srgbClr val="FF0000"/>
              </a:solidFill>
            </a:endParaRPr>
          </a:p>
        </p:txBody>
      </p:sp>
      <p:pic>
        <p:nvPicPr>
          <p:cNvPr id="6" name="Content Placeholder 5"/>
          <p:cNvPicPr>
            <a:picLocks noGrp="1" noChangeAspect="1"/>
          </p:cNvPicPr>
          <p:nvPr>
            <p:ph sz="half" idx="1"/>
          </p:nvPr>
        </p:nvPicPr>
        <p:blipFill>
          <a:blip r:embed="rId2"/>
          <a:srcRect l="12298" r="12298"/>
          <a:stretch>
            <a:fillRect/>
          </a:stretch>
        </p:blipFill>
        <p:spPr>
          <a:xfrm>
            <a:off x="575564" y="2784475"/>
            <a:ext cx="3767328" cy="3252788"/>
          </a:xfrm>
        </p:spPr>
      </p:pic>
      <p:pic>
        <p:nvPicPr>
          <p:cNvPr id="8" name="Content Placeholder 7"/>
          <p:cNvPicPr>
            <a:picLocks noGrp="1" noChangeAspect="1"/>
          </p:cNvPicPr>
          <p:nvPr>
            <p:ph sz="half" idx="2"/>
          </p:nvPr>
        </p:nvPicPr>
        <p:blipFill>
          <a:blip r:embed="rId3"/>
          <a:srcRect l="4616" r="4616"/>
          <a:stretch>
            <a:fillRect/>
          </a:stretch>
        </p:blipFill>
        <p:spPr>
          <a:xfrm>
            <a:off x="4850653" y="2784475"/>
            <a:ext cx="3767328" cy="3252788"/>
          </a:xfrm>
        </p:spPr>
      </p:pic>
      <p:sp>
        <p:nvSpPr>
          <p:cNvPr id="5" name="Slide Number Placeholder 4"/>
          <p:cNvSpPr>
            <a:spLocks noGrp="1"/>
          </p:cNvSpPr>
          <p:nvPr>
            <p:ph type="sldNum" sz="quarter" idx="12"/>
          </p:nvPr>
        </p:nvSpPr>
        <p:spPr/>
        <p:txBody>
          <a:bodyPr/>
          <a:lstStyle/>
          <a:p>
            <a:fld id="{9F2F5E10-5301-4EE6-90D2-A6C4A3F62BED}" type="slidenum">
              <a:rPr lang="en-US" smtClean="0"/>
              <a:t>35</a:t>
            </a:fld>
            <a:endParaRPr lang="en-US"/>
          </a:p>
        </p:txBody>
      </p:sp>
      <p:sp>
        <p:nvSpPr>
          <p:cNvPr id="7" name="TextBox 6"/>
          <p:cNvSpPr txBox="1"/>
          <p:nvPr/>
        </p:nvSpPr>
        <p:spPr>
          <a:xfrm>
            <a:off x="139700" y="6388100"/>
            <a:ext cx="7520007" cy="430887"/>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en.wikipedia.org</a:t>
            </a:r>
            <a:r>
              <a:rPr lang="en-US" sz="1100" dirty="0">
                <a:solidFill>
                  <a:schemeClr val="bg1">
                    <a:lumMod val="50000"/>
                  </a:schemeClr>
                </a:solidFill>
              </a:rPr>
              <a:t>/wiki/</a:t>
            </a:r>
            <a:r>
              <a:rPr lang="en-US" sz="1100" dirty="0" err="1" smtClean="0">
                <a:solidFill>
                  <a:schemeClr val="bg1">
                    <a:lumMod val="50000"/>
                  </a:schemeClr>
                </a:solidFill>
              </a:rPr>
              <a:t>Outline_of_chess</a:t>
            </a:r>
            <a:endParaRPr lang="en-US" sz="1100" dirty="0" smtClean="0">
              <a:solidFill>
                <a:schemeClr val="bg1">
                  <a:lumMod val="50000"/>
                </a:schemeClr>
              </a:solidFill>
            </a:endParaRPr>
          </a:p>
          <a:p>
            <a:r>
              <a:rPr lang="en-US" sz="1100" dirty="0">
                <a:solidFill>
                  <a:schemeClr val="bg1">
                    <a:lumMod val="50000"/>
                  </a:schemeClr>
                </a:solidFill>
              </a:rPr>
              <a:t>https://</a:t>
            </a:r>
            <a:r>
              <a:rPr lang="en-US" sz="1100" dirty="0" err="1">
                <a:solidFill>
                  <a:schemeClr val="bg1">
                    <a:lumMod val="50000"/>
                  </a:schemeClr>
                </a:solidFill>
              </a:rPr>
              <a:t>en.wikipedia.org</a:t>
            </a:r>
            <a:r>
              <a:rPr lang="en-US" sz="1100" dirty="0">
                <a:solidFill>
                  <a:schemeClr val="bg1">
                    <a:lumMod val="50000"/>
                  </a:schemeClr>
                </a:solidFill>
              </a:rPr>
              <a:t>/wiki/</a:t>
            </a:r>
            <a:r>
              <a:rPr lang="en-US" sz="1100" dirty="0" err="1">
                <a:solidFill>
                  <a:schemeClr val="bg1">
                    <a:lumMod val="50000"/>
                  </a:schemeClr>
                </a:solidFill>
              </a:rPr>
              <a:t>Travelling_salesman_problem</a:t>
            </a:r>
            <a:r>
              <a:rPr lang="en-US" sz="1100" dirty="0">
                <a:solidFill>
                  <a:schemeClr val="bg1">
                    <a:lumMod val="50000"/>
                  </a:schemeClr>
                </a:solidFill>
              </a:rPr>
              <a:t>#/media/</a:t>
            </a:r>
            <a:r>
              <a:rPr lang="en-US" sz="1100" dirty="0" err="1">
                <a:solidFill>
                  <a:schemeClr val="bg1">
                    <a:lumMod val="50000"/>
                  </a:schemeClr>
                </a:solidFill>
              </a:rPr>
              <a:t>File:Showing_a_step_of_the_two-opt_heuristic.png</a:t>
            </a:r>
            <a:endParaRPr lang="en-US" sz="1100" dirty="0">
              <a:solidFill>
                <a:schemeClr val="bg1">
                  <a:lumMod val="50000"/>
                </a:schemeClr>
              </a:solidFill>
            </a:endParaRPr>
          </a:p>
        </p:txBody>
      </p:sp>
      <p:sp>
        <p:nvSpPr>
          <p:cNvPr id="9" name="Content Placeholder 2"/>
          <p:cNvSpPr txBox="1">
            <a:spLocks/>
          </p:cNvSpPr>
          <p:nvPr/>
        </p:nvSpPr>
        <p:spPr>
          <a:xfrm>
            <a:off x="393700" y="1130300"/>
            <a:ext cx="8458200" cy="1234803"/>
          </a:xfrm>
          <a:prstGeom prst="rect">
            <a:avLst/>
          </a:prstGeom>
          <a:solidFill>
            <a:srgbClr val="F2F2F2"/>
          </a:solidFill>
          <a:ln>
            <a:solidFill>
              <a:srgbClr val="74A510"/>
            </a:solidFill>
          </a:ln>
        </p:spPr>
        <p:txBody>
          <a:bodyPr vert="horz" lIns="91440" tIns="45720" rIns="91440" bIns="45720" rtlCol="0">
            <a:normAutofit fontScale="92500" lnSpcReduction="10000"/>
          </a:bodyPr>
          <a:lstStyle>
            <a:lvl1pPr marL="342900" indent="-342900" algn="l" defTabSz="914400" rtl="0" eaLnBrk="1" latinLnBrk="0" hangingPunct="1">
              <a:spcBef>
                <a:spcPts val="20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charset="2"/>
              <a:buChar char="u"/>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charset="2"/>
              <a:buChar char="u"/>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charset="2"/>
              <a:buChar char="u"/>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charset="2"/>
              <a:buChar char="u"/>
              <a:defRPr lang="en-US" sz="1600" kern="1200">
                <a:solidFill>
                  <a:schemeClr val="tx1">
                    <a:lumMod val="65000"/>
                    <a:lumOff val="35000"/>
                  </a:schemeClr>
                </a:solidFill>
                <a:latin typeface="+mn-lt"/>
                <a:ea typeface="+mn-ea"/>
                <a:cs typeface="+mn-cs"/>
              </a:defRPr>
            </a:lvl9pPr>
          </a:lstStyle>
          <a:p>
            <a:r>
              <a:rPr lang="en-US" sz="2800" dirty="0" smtClean="0"/>
              <a:t>The steps within an algorithm may have significant interdependencies and require exchanging information, and may not be easily parallelizable</a:t>
            </a:r>
            <a:endParaRPr lang="en-US" sz="2800" dirty="0"/>
          </a:p>
        </p:txBody>
      </p:sp>
    </p:spTree>
    <p:extLst>
      <p:ext uri="{BB962C8B-B14F-4D97-AF65-F5344CB8AC3E}">
        <p14:creationId xmlns:p14="http://schemas.microsoft.com/office/powerpoint/2010/main" val="2206256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6400800" cy="2531969"/>
          </a:xfrm>
        </p:spPr>
        <p:txBody>
          <a:bodyPr/>
          <a:lstStyle/>
          <a:p>
            <a:r>
              <a:rPr lang="en-US" dirty="0" smtClean="0"/>
              <a:t>Analysis of Parallel Processing</a:t>
            </a:r>
            <a:endParaRPr lang="en-US" dirty="0"/>
          </a:p>
        </p:txBody>
      </p:sp>
      <p:sp>
        <p:nvSpPr>
          <p:cNvPr id="4" name="Text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36</a:t>
            </a:fld>
            <a:endParaRPr lang="en-US"/>
          </a:p>
        </p:txBody>
      </p:sp>
    </p:spTree>
    <p:extLst>
      <p:ext uri="{BB962C8B-B14F-4D97-AF65-F5344CB8AC3E}">
        <p14:creationId xmlns:p14="http://schemas.microsoft.com/office/powerpoint/2010/main" val="37246555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1425" y="292101"/>
            <a:ext cx="3635375" cy="2209800"/>
          </a:xfrm>
        </p:spPr>
        <p:txBody>
          <a:bodyPr/>
          <a:lstStyle/>
          <a:p>
            <a:r>
              <a:rPr lang="en-US" dirty="0" smtClean="0"/>
              <a:t>Analysis of Parallel Processing</a:t>
            </a:r>
            <a:endParaRPr lang="en-US" dirty="0"/>
          </a:p>
        </p:txBody>
      </p:sp>
      <p:sp>
        <p:nvSpPr>
          <p:cNvPr id="5" name="Text Placeholder 4"/>
          <p:cNvSpPr>
            <a:spLocks noGrp="1"/>
          </p:cNvSpPr>
          <p:nvPr>
            <p:ph type="body" sz="half" idx="2"/>
          </p:nvPr>
        </p:nvSpPr>
        <p:spPr>
          <a:xfrm>
            <a:off x="5051425" y="2768601"/>
            <a:ext cx="3635375" cy="3086099"/>
          </a:xfrm>
        </p:spPr>
        <p:txBody>
          <a:bodyPr>
            <a:noAutofit/>
          </a:bodyPr>
          <a:lstStyle/>
          <a:p>
            <a:pPr marL="457200" indent="-457200">
              <a:buFont typeface="+mj-lt"/>
              <a:buAutoNum type="arabicPeriod"/>
            </a:pPr>
            <a:r>
              <a:rPr lang="en-US" sz="2400" dirty="0" smtClean="0"/>
              <a:t>Speedup with parallel processing</a:t>
            </a:r>
          </a:p>
          <a:p>
            <a:pPr marL="457200" indent="-457200">
              <a:buFont typeface="+mj-lt"/>
              <a:buAutoNum type="arabicPeriod"/>
            </a:pPr>
            <a:r>
              <a:rPr lang="en-US" sz="2400" dirty="0" smtClean="0"/>
              <a:t>Critical path</a:t>
            </a:r>
          </a:p>
          <a:p>
            <a:pPr marL="457200" indent="-457200">
              <a:buFont typeface="+mj-lt"/>
              <a:buAutoNum type="arabicPeriod"/>
            </a:pPr>
            <a:r>
              <a:rPr lang="en-US" sz="2400" dirty="0" smtClean="0"/>
              <a:t>Amdahl’s law</a:t>
            </a:r>
          </a:p>
          <a:p>
            <a:pPr marL="457200" indent="-457200">
              <a:buFont typeface="+mj-lt"/>
              <a:buAutoNum type="arabicPeriod"/>
            </a:pPr>
            <a:r>
              <a:rPr lang="en-US" sz="2400" dirty="0" smtClean="0"/>
              <a:t>Embarrassingly parallel computations</a:t>
            </a:r>
          </a:p>
        </p:txBody>
      </p:sp>
      <p:pic>
        <p:nvPicPr>
          <p:cNvPr id="2" name="Picture Placeholder 1" descr="tmp.pdf"/>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068" r="16068"/>
          <a:stretch>
            <a:fillRect/>
          </a:stretch>
        </p:blipFill>
        <p:spPr/>
      </p:pic>
      <p:sp>
        <p:nvSpPr>
          <p:cNvPr id="8" name="TextBox 7"/>
          <p:cNvSpPr txBox="1"/>
          <p:nvPr/>
        </p:nvSpPr>
        <p:spPr>
          <a:xfrm>
            <a:off x="202675" y="6464572"/>
            <a:ext cx="8045792" cy="400110"/>
          </a:xfrm>
          <a:prstGeom prst="rect">
            <a:avLst/>
          </a:prstGeom>
          <a:noFill/>
        </p:spPr>
        <p:txBody>
          <a:bodyPr wrap="none" rtlCol="0">
            <a:spAutoFit/>
          </a:bodyPr>
          <a:lstStyle/>
          <a:p>
            <a:r>
              <a:rPr lang="en-US" sz="1000" dirty="0">
                <a:solidFill>
                  <a:srgbClr val="A6A6A6"/>
                </a:solidFill>
              </a:rPr>
              <a:t>"MEGWARE.CLIC" by MEGWARE Computer GmbH - http://</a:t>
            </a:r>
            <a:r>
              <a:rPr lang="en-US" sz="1000" dirty="0" err="1">
                <a:solidFill>
                  <a:srgbClr val="A6A6A6"/>
                </a:solidFill>
              </a:rPr>
              <a:t>www.megware.com</a:t>
            </a:r>
            <a:r>
              <a:rPr lang="en-US" sz="1000" dirty="0">
                <a:solidFill>
                  <a:srgbClr val="A6A6A6"/>
                </a:solidFill>
              </a:rPr>
              <a:t>. Licensed under CC BY-SA 3.0 via Wikimedia Commons </a:t>
            </a:r>
            <a:r>
              <a:rPr lang="en-US" sz="1000" dirty="0" smtClean="0">
                <a:solidFill>
                  <a:srgbClr val="A6A6A6"/>
                </a:solidFill>
              </a:rPr>
              <a:t>– </a:t>
            </a:r>
          </a:p>
          <a:p>
            <a:r>
              <a:rPr lang="en-US" sz="1000" dirty="0">
                <a:solidFill>
                  <a:srgbClr val="A6A6A6"/>
                </a:solidFill>
              </a:rPr>
              <a:t> </a:t>
            </a:r>
            <a:r>
              <a:rPr lang="en-US" sz="1000" dirty="0" smtClean="0">
                <a:solidFill>
                  <a:srgbClr val="A6A6A6"/>
                </a:solidFill>
              </a:rPr>
              <a:t>   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File:MEGWARE.CLIC.jpg</a:t>
            </a:r>
            <a:r>
              <a:rPr lang="en-US" sz="1000" dirty="0">
                <a:solidFill>
                  <a:srgbClr val="A6A6A6"/>
                </a:solidFill>
              </a:rPr>
              <a:t>#/media/</a:t>
            </a:r>
            <a:r>
              <a:rPr lang="en-US" sz="1000" dirty="0" err="1">
                <a:solidFill>
                  <a:srgbClr val="A6A6A6"/>
                </a:solidFill>
              </a:rPr>
              <a:t>File:MEGWARE.CLIC.jpg</a:t>
            </a:r>
            <a:endParaRPr lang="en-US" sz="1000" dirty="0">
              <a:solidFill>
                <a:srgbClr val="A6A6A6"/>
              </a:solidFill>
            </a:endParaRPr>
          </a:p>
        </p:txBody>
      </p:sp>
      <p:sp>
        <p:nvSpPr>
          <p:cNvPr id="3" name="Slide Number Placeholder 2"/>
          <p:cNvSpPr>
            <a:spLocks noGrp="1"/>
          </p:cNvSpPr>
          <p:nvPr>
            <p:ph type="sldNum" sz="quarter" idx="12"/>
          </p:nvPr>
        </p:nvSpPr>
        <p:spPr/>
        <p:txBody>
          <a:bodyPr/>
          <a:lstStyle/>
          <a:p>
            <a:fld id="{9F2F5E10-5301-4EE6-90D2-A6C4A3F62BED}" type="slidenum">
              <a:rPr lang="en-US" smtClean="0"/>
              <a:t>37</a:t>
            </a:fld>
            <a:endParaRPr lang="en-US"/>
          </a:p>
        </p:txBody>
      </p:sp>
    </p:spTree>
    <p:extLst>
      <p:ext uri="{BB962C8B-B14F-4D97-AF65-F5344CB8AC3E}">
        <p14:creationId xmlns:p14="http://schemas.microsoft.com/office/powerpoint/2010/main" val="2092920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0000"/>
                </a:solidFill>
              </a:rPr>
              <a:t>Speedup</a:t>
            </a:r>
            <a:r>
              <a:rPr lang="en-US" dirty="0" smtClean="0"/>
              <a:t> with Parallel Processing</a:t>
            </a:r>
            <a:endParaRPr lang="en-US" dirty="0"/>
          </a:p>
        </p:txBody>
      </p:sp>
      <p:sp>
        <p:nvSpPr>
          <p:cNvPr id="6" name="Content Placeholder 5"/>
          <p:cNvSpPr>
            <a:spLocks noGrp="1"/>
          </p:cNvSpPr>
          <p:nvPr>
            <p:ph sz="half" idx="1"/>
          </p:nvPr>
        </p:nvSpPr>
        <p:spPr>
          <a:xfrm>
            <a:off x="5329201" y="2490422"/>
            <a:ext cx="3462074" cy="3609872"/>
          </a:xfrm>
        </p:spPr>
        <p:txBody>
          <a:bodyPr>
            <a:normAutofit/>
          </a:bodyPr>
          <a:lstStyle/>
          <a:p>
            <a:r>
              <a:rPr lang="en-US" sz="2800" dirty="0" smtClean="0"/>
              <a:t>S = 2x</a:t>
            </a:r>
          </a:p>
          <a:p>
            <a:r>
              <a:rPr lang="en-US" sz="2800" dirty="0" smtClean="0"/>
              <a:t>S= 10x</a:t>
            </a:r>
          </a:p>
          <a:p>
            <a:r>
              <a:rPr lang="en-US" sz="2800" dirty="0" smtClean="0"/>
              <a:t>S=100x</a:t>
            </a:r>
          </a:p>
          <a:p>
            <a:endParaRPr lang="en-US" sz="2800" dirty="0"/>
          </a:p>
        </p:txBody>
      </p:sp>
      <p:sp>
        <p:nvSpPr>
          <p:cNvPr id="9" name="TextBox 8"/>
          <p:cNvSpPr txBox="1"/>
          <p:nvPr/>
        </p:nvSpPr>
        <p:spPr>
          <a:xfrm>
            <a:off x="213621" y="3827569"/>
            <a:ext cx="864990" cy="646331"/>
          </a:xfrm>
          <a:prstGeom prst="rect">
            <a:avLst/>
          </a:prstGeom>
          <a:noFill/>
        </p:spPr>
        <p:txBody>
          <a:bodyPr wrap="none" rtlCol="0">
            <a:spAutoFit/>
          </a:bodyPr>
          <a:lstStyle/>
          <a:p>
            <a:r>
              <a:rPr lang="en-US" sz="3600" dirty="0" smtClean="0"/>
              <a:t>S = </a:t>
            </a:r>
            <a:endParaRPr lang="en-US" sz="3600" dirty="0"/>
          </a:p>
        </p:txBody>
      </p:sp>
      <p:sp>
        <p:nvSpPr>
          <p:cNvPr id="10" name="TextBox 9"/>
          <p:cNvSpPr txBox="1"/>
          <p:nvPr/>
        </p:nvSpPr>
        <p:spPr>
          <a:xfrm>
            <a:off x="1078611" y="3492540"/>
            <a:ext cx="3266189" cy="646331"/>
          </a:xfrm>
          <a:prstGeom prst="rect">
            <a:avLst/>
          </a:prstGeom>
          <a:noFill/>
        </p:spPr>
        <p:txBody>
          <a:bodyPr wrap="none" rtlCol="0">
            <a:spAutoFit/>
          </a:bodyPr>
          <a:lstStyle/>
          <a:p>
            <a:r>
              <a:rPr lang="en-US" sz="3600" dirty="0" err="1" smtClean="0"/>
              <a:t>TimeSequential</a:t>
            </a:r>
            <a:r>
              <a:rPr lang="en-US" sz="3600" dirty="0" smtClean="0"/>
              <a:t> </a:t>
            </a:r>
            <a:endParaRPr lang="en-US" sz="3600" dirty="0"/>
          </a:p>
        </p:txBody>
      </p:sp>
      <p:sp>
        <p:nvSpPr>
          <p:cNvPr id="11" name="TextBox 10"/>
          <p:cNvSpPr txBox="1"/>
          <p:nvPr/>
        </p:nvSpPr>
        <p:spPr>
          <a:xfrm>
            <a:off x="1202482" y="4293067"/>
            <a:ext cx="2695419" cy="646331"/>
          </a:xfrm>
          <a:prstGeom prst="rect">
            <a:avLst/>
          </a:prstGeom>
          <a:noFill/>
        </p:spPr>
        <p:txBody>
          <a:bodyPr wrap="none" rtlCol="0">
            <a:spAutoFit/>
          </a:bodyPr>
          <a:lstStyle/>
          <a:p>
            <a:r>
              <a:rPr lang="en-US" sz="3600" dirty="0" err="1" smtClean="0"/>
              <a:t>TimeParallel</a:t>
            </a:r>
            <a:r>
              <a:rPr lang="en-US" sz="3600" dirty="0" smtClean="0"/>
              <a:t> </a:t>
            </a:r>
            <a:endParaRPr lang="en-US" sz="3600" dirty="0"/>
          </a:p>
        </p:txBody>
      </p:sp>
      <p:cxnSp>
        <p:nvCxnSpPr>
          <p:cNvPr id="13" name="Straight Connector 12"/>
          <p:cNvCxnSpPr/>
          <p:nvPr/>
        </p:nvCxnSpPr>
        <p:spPr>
          <a:xfrm>
            <a:off x="1202482" y="4138871"/>
            <a:ext cx="300804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F2F5E10-5301-4EE6-90D2-A6C4A3F62BED}" type="slidenum">
              <a:rPr lang="en-US" smtClean="0"/>
              <a:t>38</a:t>
            </a:fld>
            <a:endParaRPr lang="en-US"/>
          </a:p>
        </p:txBody>
      </p:sp>
    </p:spTree>
    <p:extLst>
      <p:ext uri="{BB962C8B-B14F-4D97-AF65-F5344CB8AC3E}">
        <p14:creationId xmlns:p14="http://schemas.microsoft.com/office/powerpoint/2010/main" val="3933242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Critical Path</a:t>
            </a:r>
            <a:endParaRPr lang="en-US" dirty="0">
              <a:solidFill>
                <a:srgbClr val="FF0000"/>
              </a:solidFill>
            </a:endParaRPr>
          </a:p>
        </p:txBody>
      </p:sp>
      <p:sp>
        <p:nvSpPr>
          <p:cNvPr id="3" name="Content Placeholder 2"/>
          <p:cNvSpPr>
            <a:spLocks noGrp="1"/>
          </p:cNvSpPr>
          <p:nvPr>
            <p:ph idx="1"/>
          </p:nvPr>
        </p:nvSpPr>
        <p:spPr>
          <a:xfrm>
            <a:off x="5549899" y="2327002"/>
            <a:ext cx="3314701" cy="3895998"/>
          </a:xfrm>
        </p:spPr>
        <p:txBody>
          <a:bodyPr>
            <a:normAutofit/>
          </a:bodyPr>
          <a:lstStyle/>
          <a:p>
            <a:r>
              <a:rPr lang="en-US" sz="2800" dirty="0" smtClean="0"/>
              <a:t>A critical path in a computation consists of consecutive steps that are interdependent and therefore not parallelizable</a:t>
            </a:r>
            <a:endParaRPr lang="en-US" sz="2800" dirty="0"/>
          </a:p>
        </p:txBody>
      </p:sp>
      <p:pic>
        <p:nvPicPr>
          <p:cNvPr id="6" name="Picture 5"/>
          <p:cNvPicPr>
            <a:picLocks noChangeAspect="1"/>
          </p:cNvPicPr>
          <p:nvPr/>
        </p:nvPicPr>
        <p:blipFill>
          <a:blip r:embed="rId2"/>
          <a:stretch>
            <a:fillRect/>
          </a:stretch>
        </p:blipFill>
        <p:spPr>
          <a:xfrm>
            <a:off x="365025" y="2327002"/>
            <a:ext cx="4192189" cy="4200797"/>
          </a:xfrm>
          <a:prstGeom prst="rect">
            <a:avLst/>
          </a:prstGeom>
        </p:spPr>
      </p:pic>
      <p:sp>
        <p:nvSpPr>
          <p:cNvPr id="7" name="Right Brace 6"/>
          <p:cNvSpPr/>
          <p:nvPr/>
        </p:nvSpPr>
        <p:spPr>
          <a:xfrm>
            <a:off x="5080173" y="3947319"/>
            <a:ext cx="199222" cy="78448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a:off x="4921288" y="2327002"/>
            <a:ext cx="199222" cy="78448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4974077" y="5604881"/>
            <a:ext cx="199222" cy="78448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t>39</a:t>
            </a:fld>
            <a:endParaRPr lang="en-US"/>
          </a:p>
        </p:txBody>
      </p:sp>
    </p:spTree>
    <p:extLst>
      <p:ext uri="{BB962C8B-B14F-4D97-AF65-F5344CB8AC3E}">
        <p14:creationId xmlns:p14="http://schemas.microsoft.com/office/powerpoint/2010/main" val="3377792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8950" y="115888"/>
            <a:ext cx="8655050" cy="679979"/>
          </a:xfrm>
        </p:spPr>
        <p:txBody>
          <a:bodyPr/>
          <a:lstStyle/>
          <a:p>
            <a:r>
              <a:rPr lang="en-US" sz="4800" dirty="0" smtClean="0"/>
              <a:t>Acknowledgments</a:t>
            </a:r>
            <a:endParaRPr lang="en-US" sz="4800" dirty="0"/>
          </a:p>
        </p:txBody>
      </p:sp>
      <p:sp>
        <p:nvSpPr>
          <p:cNvPr id="3" name="Content Placeholder 2"/>
          <p:cNvSpPr>
            <a:spLocks noGrp="1"/>
          </p:cNvSpPr>
          <p:nvPr>
            <p:ph idx="4294967295"/>
          </p:nvPr>
        </p:nvSpPr>
        <p:spPr>
          <a:xfrm>
            <a:off x="287867" y="1686162"/>
            <a:ext cx="8602133" cy="4883971"/>
          </a:xfrm>
        </p:spPr>
        <p:txBody>
          <a:bodyPr>
            <a:noAutofit/>
          </a:bodyPr>
          <a:lstStyle/>
          <a:p>
            <a:pPr>
              <a:spcBef>
                <a:spcPts val="600"/>
              </a:spcBef>
            </a:pPr>
            <a:r>
              <a:rPr lang="en-US" sz="2400" dirty="0" smtClean="0"/>
              <a:t>These course training materials were originally developed and edited by Yolanda </a:t>
            </a:r>
            <a:r>
              <a:rPr lang="en-US" sz="2400" dirty="0"/>
              <a:t>Gil (USC</a:t>
            </a:r>
            <a:r>
              <a:rPr lang="en-US" sz="2400" dirty="0" smtClean="0"/>
              <a:t>) with support from the National Science Foundation with </a:t>
            </a:r>
            <a:r>
              <a:rPr lang="en-US" sz="2400" dirty="0"/>
              <a:t>award ACI-</a:t>
            </a:r>
            <a:r>
              <a:rPr lang="en-US" sz="2400" dirty="0" smtClean="0"/>
              <a:t>1355475 </a:t>
            </a:r>
          </a:p>
          <a:p>
            <a:pPr>
              <a:spcBef>
                <a:spcPts val="600"/>
              </a:spcBef>
            </a:pPr>
            <a:r>
              <a:rPr lang="en-US" sz="2400" dirty="0" smtClean="0"/>
              <a:t>They are made available as part of http://www.datascience4all.org</a:t>
            </a:r>
            <a:endParaRPr lang="en-US" sz="2400" dirty="0"/>
          </a:p>
          <a:p>
            <a:pPr>
              <a:spcBef>
                <a:spcPts val="600"/>
              </a:spcBef>
            </a:pPr>
            <a:r>
              <a:rPr lang="en-US" sz="2400" dirty="0" smtClean="0"/>
              <a:t>The course materials benefitted from feedback from many students at USC</a:t>
            </a:r>
            <a:r>
              <a:rPr lang="en-US" sz="2400" dirty="0"/>
              <a:t> </a:t>
            </a:r>
            <a:r>
              <a:rPr lang="en-US" sz="2400" dirty="0" smtClean="0"/>
              <a:t>and student interns, particularly Taylor Alarcon (Brown University), Alyssa Deng (Carnegie Mellon University), and Kate </a:t>
            </a:r>
            <a:r>
              <a:rPr lang="en-US" sz="2400" dirty="0" err="1" smtClean="0"/>
              <a:t>Musen</a:t>
            </a:r>
            <a:r>
              <a:rPr lang="en-US" sz="2400" dirty="0" smtClean="0"/>
              <a:t> (Swarthmore College)</a:t>
            </a:r>
          </a:p>
          <a:p>
            <a:pPr>
              <a:spcBef>
                <a:spcPts val="600"/>
              </a:spcBef>
            </a:pPr>
            <a:r>
              <a:rPr lang="en-US" sz="2400" dirty="0" smtClean="0"/>
              <a:t>We welcome new contributions and suggestions</a:t>
            </a:r>
          </a:p>
        </p:txBody>
      </p:sp>
      <p:sp>
        <p:nvSpPr>
          <p:cNvPr id="5" name="TextBox 1"/>
          <p:cNvSpPr txBox="1">
            <a:spLocks noChangeArrowheads="1"/>
          </p:cNvSpPr>
          <p:nvPr/>
        </p:nvSpPr>
        <p:spPr bwMode="auto">
          <a:xfrm>
            <a:off x="7971827" y="1140062"/>
            <a:ext cx="91847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1000" dirty="0">
                <a:solidFill>
                  <a:schemeClr val="bg2">
                    <a:lumMod val="50000"/>
                  </a:schemeClr>
                </a:solidFill>
              </a:rPr>
              <a:t>ACI-1355475</a:t>
            </a:r>
          </a:p>
        </p:txBody>
      </p:sp>
      <p:pic>
        <p:nvPicPr>
          <p:cNvPr id="6" name="Picture 1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23083" y="992773"/>
            <a:ext cx="542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15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Imposed by Critical Paths</a:t>
            </a:r>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651" y="2327002"/>
            <a:ext cx="3653791" cy="4563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ight Brace 3"/>
          <p:cNvSpPr/>
          <p:nvPr/>
        </p:nvSpPr>
        <p:spPr>
          <a:xfrm>
            <a:off x="4821677" y="4875000"/>
            <a:ext cx="320753" cy="1799331"/>
          </a:xfrm>
          <a:prstGeom prst="rightBrac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a:off x="4725050" y="2588496"/>
            <a:ext cx="417380" cy="2081046"/>
          </a:xfrm>
          <a:prstGeom prst="rightBrace">
            <a:avLst/>
          </a:prstGeom>
          <a:ln>
            <a:solidFill>
              <a:srgbClr val="74A51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617577" y="3263042"/>
            <a:ext cx="804352" cy="646331"/>
          </a:xfrm>
          <a:prstGeom prst="rect">
            <a:avLst/>
          </a:prstGeom>
          <a:noFill/>
        </p:spPr>
        <p:txBody>
          <a:bodyPr wrap="none" rtlCol="0">
            <a:spAutoFit/>
          </a:bodyPr>
          <a:lstStyle/>
          <a:p>
            <a:r>
              <a:rPr lang="en-US" sz="3600" dirty="0" smtClean="0">
                <a:solidFill>
                  <a:schemeClr val="bg2">
                    <a:lumMod val="50000"/>
                  </a:schemeClr>
                </a:solidFill>
              </a:rPr>
              <a:t>t/2</a:t>
            </a:r>
            <a:endParaRPr lang="en-US" sz="3600" dirty="0">
              <a:solidFill>
                <a:schemeClr val="bg2">
                  <a:lumMod val="50000"/>
                </a:schemeClr>
              </a:solidFill>
            </a:endParaRPr>
          </a:p>
        </p:txBody>
      </p:sp>
      <p:sp>
        <p:nvSpPr>
          <p:cNvPr id="8" name="TextBox 7"/>
          <p:cNvSpPr txBox="1"/>
          <p:nvPr/>
        </p:nvSpPr>
        <p:spPr>
          <a:xfrm>
            <a:off x="5617577" y="5407779"/>
            <a:ext cx="804352" cy="646331"/>
          </a:xfrm>
          <a:prstGeom prst="rect">
            <a:avLst/>
          </a:prstGeom>
          <a:noFill/>
        </p:spPr>
        <p:txBody>
          <a:bodyPr wrap="none" rtlCol="0">
            <a:spAutoFit/>
          </a:bodyPr>
          <a:lstStyle/>
          <a:p>
            <a:r>
              <a:rPr lang="en-US" sz="3600" dirty="0" smtClean="0">
                <a:solidFill>
                  <a:srgbClr val="BF4D00"/>
                </a:solidFill>
              </a:rPr>
              <a:t>t/2</a:t>
            </a:r>
            <a:endParaRPr lang="en-US" sz="3600" dirty="0">
              <a:solidFill>
                <a:srgbClr val="BF4D00"/>
              </a:solidFill>
            </a:endParaRPr>
          </a:p>
        </p:txBody>
      </p:sp>
      <p:sp>
        <p:nvSpPr>
          <p:cNvPr id="7" name="TextBox 6"/>
          <p:cNvSpPr txBox="1"/>
          <p:nvPr/>
        </p:nvSpPr>
        <p:spPr>
          <a:xfrm>
            <a:off x="6794500" y="3315732"/>
            <a:ext cx="2227242" cy="523220"/>
          </a:xfrm>
          <a:prstGeom prst="rect">
            <a:avLst/>
          </a:prstGeom>
          <a:noFill/>
        </p:spPr>
        <p:txBody>
          <a:bodyPr wrap="none" rtlCol="0">
            <a:spAutoFit/>
          </a:bodyPr>
          <a:lstStyle/>
          <a:p>
            <a:r>
              <a:rPr lang="en-US" sz="2800" dirty="0">
                <a:solidFill>
                  <a:schemeClr val="bg2">
                    <a:lumMod val="50000"/>
                  </a:schemeClr>
                </a:solidFill>
              </a:rPr>
              <a:t>P</a:t>
            </a:r>
            <a:r>
              <a:rPr lang="en-US" sz="2800" dirty="0" smtClean="0">
                <a:solidFill>
                  <a:schemeClr val="bg2">
                    <a:lumMod val="50000"/>
                  </a:schemeClr>
                </a:solidFill>
              </a:rPr>
              <a:t>arallelizable</a:t>
            </a:r>
            <a:endParaRPr lang="en-US" sz="2800" dirty="0">
              <a:solidFill>
                <a:schemeClr val="bg2">
                  <a:lumMod val="50000"/>
                </a:schemeClr>
              </a:solidFill>
            </a:endParaRPr>
          </a:p>
        </p:txBody>
      </p:sp>
      <p:sp>
        <p:nvSpPr>
          <p:cNvPr id="9" name="TextBox 8"/>
          <p:cNvSpPr txBox="1"/>
          <p:nvPr/>
        </p:nvSpPr>
        <p:spPr>
          <a:xfrm>
            <a:off x="6794500" y="5471279"/>
            <a:ext cx="2078914" cy="523220"/>
          </a:xfrm>
          <a:prstGeom prst="rect">
            <a:avLst/>
          </a:prstGeom>
          <a:noFill/>
        </p:spPr>
        <p:txBody>
          <a:bodyPr wrap="none" rtlCol="0">
            <a:spAutoFit/>
          </a:bodyPr>
          <a:lstStyle/>
          <a:p>
            <a:r>
              <a:rPr lang="en-US" sz="2800" dirty="0" smtClean="0">
                <a:solidFill>
                  <a:srgbClr val="BF4D00"/>
                </a:solidFill>
              </a:rPr>
              <a:t>Critical path</a:t>
            </a:r>
            <a:endParaRPr lang="en-US" sz="2800" dirty="0">
              <a:solidFill>
                <a:srgbClr val="BF4D00"/>
              </a:solidFill>
            </a:endParaRPr>
          </a:p>
        </p:txBody>
      </p:sp>
      <p:sp>
        <p:nvSpPr>
          <p:cNvPr id="10" name="Slide Number Placeholder 9"/>
          <p:cNvSpPr>
            <a:spLocks noGrp="1"/>
          </p:cNvSpPr>
          <p:nvPr>
            <p:ph type="sldNum" sz="quarter" idx="12"/>
          </p:nvPr>
        </p:nvSpPr>
        <p:spPr/>
        <p:txBody>
          <a:bodyPr/>
          <a:lstStyle/>
          <a:p>
            <a:fld id="{9F2F5E10-5301-4EE6-90D2-A6C4A3F62BED}" type="slidenum">
              <a:rPr lang="en-US" smtClean="0"/>
              <a:t>40</a:t>
            </a:fld>
            <a:endParaRPr lang="en-US"/>
          </a:p>
        </p:txBody>
      </p:sp>
    </p:spTree>
    <p:extLst>
      <p:ext uri="{BB962C8B-B14F-4D97-AF65-F5344CB8AC3E}">
        <p14:creationId xmlns:p14="http://schemas.microsoft.com/office/powerpoint/2010/main" val="1794888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876"/>
          <a:stretch/>
        </p:blipFill>
        <p:spPr>
          <a:xfrm>
            <a:off x="1443575" y="2316599"/>
            <a:ext cx="6036725" cy="4216247"/>
          </a:xfrm>
          <a:prstGeom prst="rect">
            <a:avLst/>
          </a:prstGeom>
        </p:spPr>
      </p:pic>
      <p:sp>
        <p:nvSpPr>
          <p:cNvPr id="2" name="Title 1"/>
          <p:cNvSpPr>
            <a:spLocks noGrp="1"/>
          </p:cNvSpPr>
          <p:nvPr>
            <p:ph type="title"/>
          </p:nvPr>
        </p:nvSpPr>
        <p:spPr>
          <a:xfrm>
            <a:off x="457200" y="0"/>
            <a:ext cx="8229600" cy="762000"/>
          </a:xfrm>
          <a:noFill/>
        </p:spPr>
        <p:txBody>
          <a:bodyPr/>
          <a:lstStyle/>
          <a:p>
            <a:r>
              <a:rPr lang="en-US" dirty="0" smtClean="0">
                <a:solidFill>
                  <a:srgbClr val="FF0000"/>
                </a:solidFill>
              </a:rPr>
              <a:t>Amdahl’s Law</a:t>
            </a:r>
            <a:endParaRPr lang="en-US" dirty="0">
              <a:solidFill>
                <a:srgbClr val="FF0000"/>
              </a:solidFill>
            </a:endParaRPr>
          </a:p>
        </p:txBody>
      </p:sp>
      <p:sp>
        <p:nvSpPr>
          <p:cNvPr id="4" name="Content Placeholder 3"/>
          <p:cNvSpPr>
            <a:spLocks noGrp="1"/>
          </p:cNvSpPr>
          <p:nvPr>
            <p:ph idx="1"/>
          </p:nvPr>
        </p:nvSpPr>
        <p:spPr>
          <a:xfrm>
            <a:off x="95288" y="835308"/>
            <a:ext cx="8705812" cy="1321629"/>
          </a:xfrm>
          <a:solidFill>
            <a:schemeClr val="bg1">
              <a:lumMod val="95000"/>
            </a:schemeClr>
          </a:solidFill>
        </p:spPr>
        <p:txBody>
          <a:bodyPr>
            <a:normAutofit/>
          </a:bodyPr>
          <a:lstStyle/>
          <a:p>
            <a:pPr>
              <a:spcBef>
                <a:spcPts val="800"/>
              </a:spcBef>
            </a:pPr>
            <a:r>
              <a:rPr lang="en-US" dirty="0" smtClean="0"/>
              <a:t>The theoretical speedup in the execution of a task where</a:t>
            </a:r>
          </a:p>
          <a:p>
            <a:pPr marL="0" indent="0">
              <a:spcBef>
                <a:spcPts val="800"/>
              </a:spcBef>
              <a:buNone/>
            </a:pPr>
            <a:r>
              <a:rPr lang="en-US" dirty="0" smtClean="0"/>
              <a:t>      p is the percent (proportion) of the task that is parallelizable is</a:t>
            </a:r>
          </a:p>
          <a:p>
            <a:pPr marL="0" indent="0">
              <a:spcBef>
                <a:spcPts val="800"/>
              </a:spcBef>
              <a:buNone/>
            </a:pPr>
            <a:r>
              <a:rPr lang="en-US" dirty="0" smtClean="0"/>
              <a:t> </a:t>
            </a:r>
            <a:endParaRPr lang="en-US" dirty="0"/>
          </a:p>
        </p:txBody>
      </p:sp>
      <p:sp>
        <p:nvSpPr>
          <p:cNvPr id="6" name="TextBox 5"/>
          <p:cNvSpPr txBox="1"/>
          <p:nvPr/>
        </p:nvSpPr>
        <p:spPr>
          <a:xfrm>
            <a:off x="668874" y="6532847"/>
            <a:ext cx="7840608" cy="369332"/>
          </a:xfrm>
          <a:prstGeom prst="rect">
            <a:avLst/>
          </a:prstGeom>
          <a:noFill/>
        </p:spPr>
        <p:txBody>
          <a:bodyPr wrap="none" rtlCol="0">
            <a:spAutoFit/>
          </a:bodyPr>
          <a:lstStyle/>
          <a:p>
            <a:r>
              <a:rPr lang="en-US" sz="900" dirty="0">
                <a:solidFill>
                  <a:schemeClr val="bg1">
                    <a:lumMod val="50000"/>
                  </a:schemeClr>
                </a:solidFill>
              </a:rPr>
              <a:t>"</a:t>
            </a:r>
            <a:r>
              <a:rPr lang="en-US" sz="900" dirty="0" err="1">
                <a:solidFill>
                  <a:schemeClr val="bg1">
                    <a:lumMod val="50000"/>
                  </a:schemeClr>
                </a:solidFill>
              </a:rPr>
              <a:t>AmdahlsLaw</a:t>
            </a:r>
            <a:r>
              <a:rPr lang="en-US" sz="900" dirty="0">
                <a:solidFill>
                  <a:schemeClr val="bg1">
                    <a:lumMod val="50000"/>
                  </a:schemeClr>
                </a:solidFill>
              </a:rPr>
              <a:t>" by Daniels220 at English Wikipedia - Own work based on: </a:t>
            </a:r>
            <a:r>
              <a:rPr lang="en-US" sz="900" dirty="0" err="1">
                <a:solidFill>
                  <a:schemeClr val="bg1">
                    <a:lumMod val="50000"/>
                  </a:schemeClr>
                </a:solidFill>
              </a:rPr>
              <a:t>File:AmdahlsLaw.png</a:t>
            </a:r>
            <a:r>
              <a:rPr lang="en-US" sz="900" dirty="0">
                <a:solidFill>
                  <a:schemeClr val="bg1">
                    <a:lumMod val="50000"/>
                  </a:schemeClr>
                </a:solidFill>
              </a:rPr>
              <a:t>. Licensed under CC BY-SA 3.0 via Wikimedia Commons </a:t>
            </a:r>
            <a:r>
              <a:rPr lang="en-US" sz="900" dirty="0" smtClean="0">
                <a:solidFill>
                  <a:schemeClr val="bg1">
                    <a:lumMod val="50000"/>
                  </a:schemeClr>
                </a:solidFill>
              </a:rPr>
              <a:t>–</a:t>
            </a:r>
          </a:p>
          <a:p>
            <a:r>
              <a:rPr lang="en-US" sz="900" dirty="0">
                <a:solidFill>
                  <a:schemeClr val="bg1">
                    <a:lumMod val="50000"/>
                  </a:schemeClr>
                </a:solidFill>
              </a:rPr>
              <a:t> </a:t>
            </a:r>
            <a:r>
              <a:rPr lang="en-US" sz="900" dirty="0" smtClean="0">
                <a:solidFill>
                  <a:schemeClr val="bg1">
                    <a:lumMod val="50000"/>
                  </a:schemeClr>
                </a:solidFill>
              </a:rPr>
              <a:t>      </a:t>
            </a:r>
            <a:r>
              <a:rPr lang="en-US" sz="900" dirty="0">
                <a:solidFill>
                  <a:schemeClr val="bg1">
                    <a:lumMod val="50000"/>
                  </a:schemeClr>
                </a:solidFill>
              </a:rPr>
              <a:t>https://</a:t>
            </a:r>
            <a:r>
              <a:rPr lang="en-US" sz="900" dirty="0" err="1">
                <a:solidFill>
                  <a:schemeClr val="bg1">
                    <a:lumMod val="50000"/>
                  </a:schemeClr>
                </a:solidFill>
              </a:rPr>
              <a:t>commons.wikimedia.org</a:t>
            </a:r>
            <a:r>
              <a:rPr lang="en-US" sz="900" dirty="0">
                <a:solidFill>
                  <a:schemeClr val="bg1">
                    <a:lumMod val="50000"/>
                  </a:schemeClr>
                </a:solidFill>
              </a:rPr>
              <a:t>/wiki/</a:t>
            </a:r>
            <a:r>
              <a:rPr lang="en-US" sz="900" dirty="0" err="1">
                <a:solidFill>
                  <a:schemeClr val="bg1">
                    <a:lumMod val="50000"/>
                  </a:schemeClr>
                </a:solidFill>
              </a:rPr>
              <a:t>File:AmdahlsLaw.svg</a:t>
            </a:r>
            <a:r>
              <a:rPr lang="en-US" sz="900" dirty="0">
                <a:solidFill>
                  <a:schemeClr val="bg1">
                    <a:lumMod val="50000"/>
                  </a:schemeClr>
                </a:solidFill>
              </a:rPr>
              <a:t>#/media/</a:t>
            </a:r>
            <a:r>
              <a:rPr lang="en-US" sz="900" dirty="0" err="1">
                <a:solidFill>
                  <a:schemeClr val="bg1">
                    <a:lumMod val="50000"/>
                  </a:schemeClr>
                </a:solidFill>
              </a:rPr>
              <a:t>File:AmdahlsLaw.svg</a:t>
            </a:r>
            <a:endParaRPr lang="en-US" sz="900" dirty="0">
              <a:solidFill>
                <a:schemeClr val="bg1">
                  <a:lumMod val="50000"/>
                </a:schemeClr>
              </a:solidFill>
            </a:endParaRPr>
          </a:p>
        </p:txBody>
      </p:sp>
      <p:sp>
        <p:nvSpPr>
          <p:cNvPr id="3" name="TextBox 2"/>
          <p:cNvSpPr txBox="1"/>
          <p:nvPr/>
        </p:nvSpPr>
        <p:spPr>
          <a:xfrm>
            <a:off x="8126452" y="1039710"/>
            <a:ext cx="315411" cy="400110"/>
          </a:xfrm>
          <a:prstGeom prst="rect">
            <a:avLst/>
          </a:prstGeom>
          <a:noFill/>
        </p:spPr>
        <p:txBody>
          <a:bodyPr wrap="none" rtlCol="0">
            <a:spAutoFit/>
          </a:bodyPr>
          <a:lstStyle/>
          <a:p>
            <a:r>
              <a:rPr lang="en-US" sz="2000" dirty="0" smtClean="0">
                <a:solidFill>
                  <a:schemeClr val="tx1">
                    <a:lumMod val="65000"/>
                    <a:lumOff val="35000"/>
                  </a:schemeClr>
                </a:solidFill>
              </a:rPr>
              <a:t>1</a:t>
            </a:r>
          </a:p>
        </p:txBody>
      </p:sp>
      <p:sp>
        <p:nvSpPr>
          <p:cNvPr id="7" name="TextBox 6"/>
          <p:cNvSpPr txBox="1"/>
          <p:nvPr/>
        </p:nvSpPr>
        <p:spPr>
          <a:xfrm>
            <a:off x="7937714" y="1224376"/>
            <a:ext cx="697627" cy="707886"/>
          </a:xfrm>
          <a:prstGeom prst="rect">
            <a:avLst/>
          </a:prstGeom>
          <a:noFill/>
        </p:spPr>
        <p:txBody>
          <a:bodyPr wrap="none" rtlCol="0">
            <a:spAutoFit/>
          </a:bodyPr>
          <a:lstStyle/>
          <a:p>
            <a:r>
              <a:rPr lang="en-US" sz="2000" dirty="0" smtClean="0">
                <a:solidFill>
                  <a:schemeClr val="tx1">
                    <a:lumMod val="65000"/>
                    <a:lumOff val="35000"/>
                  </a:schemeClr>
                </a:solidFill>
              </a:rPr>
              <a:t>____</a:t>
            </a:r>
          </a:p>
          <a:p>
            <a:r>
              <a:rPr lang="en-US" sz="2000" dirty="0" smtClean="0">
                <a:solidFill>
                  <a:schemeClr val="tx1">
                    <a:lumMod val="65000"/>
                    <a:lumOff val="35000"/>
                  </a:schemeClr>
                </a:solidFill>
              </a:rPr>
              <a:t> 1-p</a:t>
            </a:r>
            <a:endParaRPr lang="en-US" sz="2000" dirty="0">
              <a:solidFill>
                <a:schemeClr val="tx1">
                  <a:lumMod val="65000"/>
                  <a:lumOff val="35000"/>
                </a:schemeClr>
              </a:solidFill>
            </a:endParaRPr>
          </a:p>
        </p:txBody>
      </p:sp>
      <p:sp>
        <p:nvSpPr>
          <p:cNvPr id="8" name="Slide Number Placeholder 7"/>
          <p:cNvSpPr>
            <a:spLocks noGrp="1"/>
          </p:cNvSpPr>
          <p:nvPr>
            <p:ph type="sldNum" sz="quarter" idx="12"/>
          </p:nvPr>
        </p:nvSpPr>
        <p:spPr/>
        <p:txBody>
          <a:bodyPr/>
          <a:lstStyle/>
          <a:p>
            <a:fld id="{9F2F5E10-5301-4EE6-90D2-A6C4A3F62BED}" type="slidenum">
              <a:rPr lang="en-US" smtClean="0"/>
              <a:t>41</a:t>
            </a:fld>
            <a:endParaRPr lang="en-US"/>
          </a:p>
        </p:txBody>
      </p:sp>
    </p:spTree>
    <p:extLst>
      <p:ext uri="{BB962C8B-B14F-4D97-AF65-F5344CB8AC3E}">
        <p14:creationId xmlns:p14="http://schemas.microsoft.com/office/powerpoint/2010/main" val="245972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Embarrassingly Parallel </a:t>
            </a:r>
            <a:r>
              <a:rPr lang="en-US" dirty="0" smtClean="0"/>
              <a:t>Computations</a:t>
            </a:r>
            <a:endParaRPr lang="en-US" dirty="0"/>
          </a:p>
        </p:txBody>
      </p:sp>
      <p:sp>
        <p:nvSpPr>
          <p:cNvPr id="3" name="Content Placeholder 2"/>
          <p:cNvSpPr>
            <a:spLocks noGrp="1"/>
          </p:cNvSpPr>
          <p:nvPr>
            <p:ph idx="1"/>
          </p:nvPr>
        </p:nvSpPr>
        <p:spPr>
          <a:xfrm>
            <a:off x="739775" y="2033814"/>
            <a:ext cx="7662864" cy="823686"/>
          </a:xfrm>
          <a:solidFill>
            <a:srgbClr val="F2F2F2"/>
          </a:solidFill>
          <a:ln>
            <a:solidFill>
              <a:schemeClr val="bg2">
                <a:lumMod val="50000"/>
              </a:schemeClr>
            </a:solidFill>
          </a:ln>
        </p:spPr>
        <p:txBody>
          <a:bodyPr>
            <a:normAutofit/>
          </a:bodyPr>
          <a:lstStyle/>
          <a:p>
            <a:r>
              <a:rPr lang="en-US" dirty="0" smtClean="0"/>
              <a:t>Embarrassingly parallel tasks are cleanly separable and can be carried out in parallel, typically with significant speedups</a:t>
            </a:r>
            <a:endParaRPr lang="en-US" dirty="0"/>
          </a:p>
        </p:txBody>
      </p:sp>
      <p:pic>
        <p:nvPicPr>
          <p:cNvPr id="5" name="Picture 3" descr="da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9959" y="3575509"/>
            <a:ext cx="5654675" cy="29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NGS-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01396"/>
            <a:ext cx="2315961" cy="3436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F2F5E10-5301-4EE6-90D2-A6C4A3F62BED}" type="slidenum">
              <a:rPr lang="en-US" smtClean="0"/>
              <a:t>42</a:t>
            </a:fld>
            <a:endParaRPr lang="en-US"/>
          </a:p>
        </p:txBody>
      </p:sp>
    </p:spTree>
    <p:extLst>
      <p:ext uri="{BB962C8B-B14F-4D97-AF65-F5344CB8AC3E}">
        <p14:creationId xmlns:p14="http://schemas.microsoft.com/office/powerpoint/2010/main" val="2285157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1425" y="292101"/>
            <a:ext cx="3635375" cy="2209800"/>
          </a:xfrm>
        </p:spPr>
        <p:txBody>
          <a:bodyPr/>
          <a:lstStyle/>
          <a:p>
            <a:r>
              <a:rPr lang="en-US" dirty="0" smtClean="0"/>
              <a:t>Analysis of Parallel Processing</a:t>
            </a:r>
            <a:endParaRPr lang="en-US" dirty="0"/>
          </a:p>
        </p:txBody>
      </p:sp>
      <p:sp>
        <p:nvSpPr>
          <p:cNvPr id="5" name="Text Placeholder 4"/>
          <p:cNvSpPr>
            <a:spLocks noGrp="1"/>
          </p:cNvSpPr>
          <p:nvPr>
            <p:ph type="body" sz="half" idx="2"/>
          </p:nvPr>
        </p:nvSpPr>
        <p:spPr>
          <a:xfrm>
            <a:off x="5051425" y="2768601"/>
            <a:ext cx="3635375" cy="3086099"/>
          </a:xfrm>
        </p:spPr>
        <p:txBody>
          <a:bodyPr>
            <a:noAutofit/>
          </a:bodyPr>
          <a:lstStyle/>
          <a:p>
            <a:pPr marL="457200" indent="-457200">
              <a:buFont typeface="+mj-lt"/>
              <a:buAutoNum type="arabicPeriod"/>
            </a:pPr>
            <a:r>
              <a:rPr lang="en-US" sz="2400" dirty="0" smtClean="0"/>
              <a:t>Speedup with parallel processing</a:t>
            </a:r>
          </a:p>
          <a:p>
            <a:pPr marL="457200" indent="-457200">
              <a:buFont typeface="+mj-lt"/>
              <a:buAutoNum type="arabicPeriod"/>
            </a:pPr>
            <a:r>
              <a:rPr lang="en-US" sz="2400" dirty="0" smtClean="0"/>
              <a:t>Critical path</a:t>
            </a:r>
          </a:p>
          <a:p>
            <a:pPr marL="457200" indent="-457200">
              <a:buFont typeface="+mj-lt"/>
              <a:buAutoNum type="arabicPeriod"/>
            </a:pPr>
            <a:r>
              <a:rPr lang="en-US" sz="2400" dirty="0" smtClean="0"/>
              <a:t>Amdahl’s law</a:t>
            </a:r>
          </a:p>
          <a:p>
            <a:pPr marL="457200" indent="-457200">
              <a:buFont typeface="+mj-lt"/>
              <a:buAutoNum type="arabicPeriod"/>
            </a:pPr>
            <a:r>
              <a:rPr lang="en-US" sz="2400" dirty="0" smtClean="0"/>
              <a:t>Embarrassingly parallel computations</a:t>
            </a:r>
          </a:p>
        </p:txBody>
      </p:sp>
      <p:pic>
        <p:nvPicPr>
          <p:cNvPr id="2" name="Picture Placeholder 1" descr="tmp.pdf"/>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068" r="16068"/>
          <a:stretch>
            <a:fillRect/>
          </a:stretch>
        </p:blipFill>
        <p:spPr/>
      </p:pic>
      <p:sp>
        <p:nvSpPr>
          <p:cNvPr id="8" name="TextBox 7"/>
          <p:cNvSpPr txBox="1"/>
          <p:nvPr/>
        </p:nvSpPr>
        <p:spPr>
          <a:xfrm>
            <a:off x="202675" y="6464572"/>
            <a:ext cx="8045792" cy="400110"/>
          </a:xfrm>
          <a:prstGeom prst="rect">
            <a:avLst/>
          </a:prstGeom>
          <a:noFill/>
        </p:spPr>
        <p:txBody>
          <a:bodyPr wrap="none" rtlCol="0">
            <a:spAutoFit/>
          </a:bodyPr>
          <a:lstStyle/>
          <a:p>
            <a:r>
              <a:rPr lang="en-US" sz="1000" dirty="0">
                <a:solidFill>
                  <a:srgbClr val="A6A6A6"/>
                </a:solidFill>
              </a:rPr>
              <a:t>"MEGWARE.CLIC" by MEGWARE Computer GmbH - http://</a:t>
            </a:r>
            <a:r>
              <a:rPr lang="en-US" sz="1000" dirty="0" err="1">
                <a:solidFill>
                  <a:srgbClr val="A6A6A6"/>
                </a:solidFill>
              </a:rPr>
              <a:t>www.megware.com</a:t>
            </a:r>
            <a:r>
              <a:rPr lang="en-US" sz="1000" dirty="0">
                <a:solidFill>
                  <a:srgbClr val="A6A6A6"/>
                </a:solidFill>
              </a:rPr>
              <a:t>. Licensed under CC BY-SA 3.0 via Wikimedia Commons </a:t>
            </a:r>
            <a:r>
              <a:rPr lang="en-US" sz="1000" dirty="0" smtClean="0">
                <a:solidFill>
                  <a:srgbClr val="A6A6A6"/>
                </a:solidFill>
              </a:rPr>
              <a:t>– </a:t>
            </a:r>
          </a:p>
          <a:p>
            <a:r>
              <a:rPr lang="en-US" sz="1000" dirty="0">
                <a:solidFill>
                  <a:srgbClr val="A6A6A6"/>
                </a:solidFill>
              </a:rPr>
              <a:t> </a:t>
            </a:r>
            <a:r>
              <a:rPr lang="en-US" sz="1000" dirty="0" smtClean="0">
                <a:solidFill>
                  <a:srgbClr val="A6A6A6"/>
                </a:solidFill>
              </a:rPr>
              <a:t>   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File:MEGWARE.CLIC.jpg</a:t>
            </a:r>
            <a:r>
              <a:rPr lang="en-US" sz="1000" dirty="0">
                <a:solidFill>
                  <a:srgbClr val="A6A6A6"/>
                </a:solidFill>
              </a:rPr>
              <a:t>#/media/</a:t>
            </a:r>
            <a:r>
              <a:rPr lang="en-US" sz="1000" dirty="0" err="1">
                <a:solidFill>
                  <a:srgbClr val="A6A6A6"/>
                </a:solidFill>
              </a:rPr>
              <a:t>File:MEGWARE.CLIC.jpg</a:t>
            </a:r>
            <a:endParaRPr lang="en-US" sz="1000" dirty="0">
              <a:solidFill>
                <a:srgbClr val="A6A6A6"/>
              </a:solidFill>
            </a:endParaRPr>
          </a:p>
        </p:txBody>
      </p:sp>
      <p:sp>
        <p:nvSpPr>
          <p:cNvPr id="3" name="Slide Number Placeholder 2"/>
          <p:cNvSpPr>
            <a:spLocks noGrp="1"/>
          </p:cNvSpPr>
          <p:nvPr>
            <p:ph type="sldNum" sz="quarter" idx="12"/>
          </p:nvPr>
        </p:nvSpPr>
        <p:spPr/>
        <p:txBody>
          <a:bodyPr/>
          <a:lstStyle/>
          <a:p>
            <a:fld id="{9F2F5E10-5301-4EE6-90D2-A6C4A3F62BED}" type="slidenum">
              <a:rPr lang="en-US" smtClean="0"/>
              <a:t>43</a:t>
            </a:fld>
            <a:endParaRPr lang="en-US"/>
          </a:p>
        </p:txBody>
      </p:sp>
    </p:spTree>
    <p:extLst>
      <p:ext uri="{BB962C8B-B14F-4D97-AF65-F5344CB8AC3E}">
        <p14:creationId xmlns:p14="http://schemas.microsoft.com/office/powerpoint/2010/main" val="4148406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a:xfrm>
            <a:off x="739775" y="2590800"/>
            <a:ext cx="7662864" cy="3965045"/>
          </a:xfrm>
          <a:solidFill>
            <a:schemeClr val="bg1"/>
          </a:solidFill>
          <a:ln>
            <a:solidFill>
              <a:srgbClr val="0000FF"/>
            </a:solidFill>
          </a:ln>
        </p:spPr>
        <p:txBody>
          <a:bodyPr>
            <a:noAutofit/>
          </a:bodyPr>
          <a:lstStyle/>
          <a:p>
            <a:pPr marL="514350" indent="-514350">
              <a:buFont typeface="+mj-lt"/>
              <a:buAutoNum type="arabicPeriod"/>
            </a:pPr>
            <a:r>
              <a:rPr lang="en-US" sz="2800" dirty="0" smtClean="0"/>
              <a:t>Estimating execution time</a:t>
            </a:r>
          </a:p>
          <a:p>
            <a:pPr marL="514350" indent="-514350">
              <a:buFont typeface="+mj-lt"/>
              <a:buAutoNum type="arabicPeriod"/>
            </a:pPr>
            <a:r>
              <a:rPr lang="en-US" sz="2800" dirty="0" smtClean="0"/>
              <a:t>Algorithmic complexity</a:t>
            </a:r>
          </a:p>
          <a:p>
            <a:pPr marL="514350" indent="-514350">
              <a:buFont typeface="+mj-lt"/>
              <a:buAutoNum type="arabicPeriod"/>
            </a:pPr>
            <a:r>
              <a:rPr lang="en-US" sz="2800" dirty="0" smtClean="0"/>
              <a:t>Processing several datasets with a workflow</a:t>
            </a:r>
          </a:p>
          <a:p>
            <a:pPr marL="514350" indent="-514350">
              <a:buFont typeface="+mj-lt"/>
              <a:buAutoNum type="arabicPeriod"/>
            </a:pPr>
            <a:r>
              <a:rPr lang="en-US" sz="2800" dirty="0" smtClean="0"/>
              <a:t>Processing data with a divide-and-conquer strategy</a:t>
            </a:r>
          </a:p>
          <a:p>
            <a:pPr marL="514350" indent="-514350">
              <a:buFont typeface="+mj-lt"/>
              <a:buAutoNum type="arabicPeriod"/>
            </a:pPr>
            <a:r>
              <a:rPr lang="en-US" sz="2800" dirty="0" smtClean="0"/>
              <a:t>Analysis of parallel processing</a:t>
            </a:r>
          </a:p>
          <a:p>
            <a:pPr marL="514350" indent="-514350">
              <a:buFont typeface="+mj-lt"/>
              <a:buAutoNum type="arabicPeriod"/>
            </a:pPr>
            <a:endParaRPr lang="en-US" sz="2800" dirty="0" smtClean="0"/>
          </a:p>
          <a:p>
            <a:pPr marL="800100" lvl="1" indent="-457200">
              <a:buFont typeface="+mj-lt"/>
              <a:buAutoNum type="arabicPeriod"/>
            </a:pPr>
            <a:endParaRPr lang="en-US" sz="2400" dirty="0" smtClean="0"/>
          </a:p>
        </p:txBody>
      </p:sp>
      <p:sp>
        <p:nvSpPr>
          <p:cNvPr id="5" name="Slide Number Placeholder 4"/>
          <p:cNvSpPr>
            <a:spLocks noGrp="1"/>
          </p:cNvSpPr>
          <p:nvPr>
            <p:ph type="sldNum" sz="quarter" idx="12"/>
          </p:nvPr>
        </p:nvSpPr>
        <p:spPr/>
        <p:txBody>
          <a:bodyPr/>
          <a:lstStyle/>
          <a:p>
            <a:fld id="{9F2F5E10-5301-4EE6-90D2-A6C4A3F62BED}" type="slidenum">
              <a:rPr lang="en-US" smtClean="0"/>
              <a:t>44</a:t>
            </a:fld>
            <a:endParaRPr lang="en-US"/>
          </a:p>
        </p:txBody>
      </p:sp>
    </p:spTree>
    <p:extLst>
      <p:ext uri="{BB962C8B-B14F-4D97-AF65-F5344CB8AC3E}">
        <p14:creationId xmlns:p14="http://schemas.microsoft.com/office/powerpoint/2010/main" val="974224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1562100"/>
            <a:ext cx="8228013" cy="2451100"/>
          </a:xfrm>
        </p:spPr>
        <p:txBody>
          <a:bodyPr>
            <a:noAutofit/>
          </a:bodyPr>
          <a:lstStyle/>
          <a:p>
            <a:r>
              <a:rPr lang="en-US" sz="4800" dirty="0" smtClean="0"/>
              <a:t>Parallel </a:t>
            </a:r>
            <a:r>
              <a:rPr lang="en-US" sz="4800" dirty="0" smtClean="0"/>
              <a:t>and Distributed Computing </a:t>
            </a:r>
            <a:r>
              <a:rPr lang="en-US" sz="4800" dirty="0" smtClean="0"/>
              <a:t>Platforms</a:t>
            </a:r>
          </a:p>
        </p:txBody>
      </p:sp>
      <p:sp>
        <p:nvSpPr>
          <p:cNvPr id="4" name="TextBox 3"/>
          <p:cNvSpPr txBox="1"/>
          <p:nvPr/>
        </p:nvSpPr>
        <p:spPr>
          <a:xfrm>
            <a:off x="0" y="4351870"/>
            <a:ext cx="9144000" cy="1015663"/>
          </a:xfrm>
          <a:prstGeom prst="rect">
            <a:avLst/>
          </a:prstGeom>
          <a:noFill/>
        </p:spPr>
        <p:txBody>
          <a:bodyPr wrap="square" rtlCol="0">
            <a:spAutoFit/>
          </a:bodyPr>
          <a:lstStyle/>
          <a:p>
            <a:pPr algn="ctr"/>
            <a:r>
              <a:rPr lang="en-US" sz="2400" i="1" dirty="0" smtClean="0">
                <a:solidFill>
                  <a:schemeClr val="bg1">
                    <a:lumMod val="95000"/>
                  </a:schemeClr>
                </a:solidFill>
              </a:rPr>
              <a:t>Introduction </a:t>
            </a:r>
            <a:r>
              <a:rPr lang="en-US" sz="2400" i="1" dirty="0">
                <a:solidFill>
                  <a:schemeClr val="bg1">
                    <a:lumMod val="95000"/>
                  </a:schemeClr>
                </a:solidFill>
              </a:rPr>
              <a:t>to </a:t>
            </a:r>
            <a:r>
              <a:rPr lang="en-US" sz="2400" i="1" dirty="0" smtClean="0">
                <a:solidFill>
                  <a:schemeClr val="bg1">
                    <a:lumMod val="95000"/>
                  </a:schemeClr>
                </a:solidFill>
              </a:rPr>
              <a:t>Computational </a:t>
            </a:r>
            <a:r>
              <a:rPr lang="en-US" sz="2400" i="1" dirty="0">
                <a:solidFill>
                  <a:schemeClr val="bg1">
                    <a:lumMod val="95000"/>
                  </a:schemeClr>
                </a:solidFill>
              </a:rPr>
              <a:t>Thinking and Data </a:t>
            </a:r>
            <a:r>
              <a:rPr lang="en-US" sz="2400" i="1" dirty="0" smtClean="0">
                <a:solidFill>
                  <a:schemeClr val="bg1">
                    <a:lumMod val="95000"/>
                  </a:schemeClr>
                </a:solidFill>
              </a:rPr>
              <a:t>Science</a:t>
            </a:r>
          </a:p>
          <a:p>
            <a:pPr algn="ctr"/>
            <a:endParaRPr lang="en-US" sz="1200" dirty="0" smtClean="0">
              <a:solidFill>
                <a:schemeClr val="bg2">
                  <a:lumMod val="75000"/>
                </a:schemeClr>
              </a:solidFill>
            </a:endParaRPr>
          </a:p>
          <a:p>
            <a:pPr algn="ctr"/>
            <a:r>
              <a:rPr lang="en-US" sz="2400" dirty="0" smtClean="0">
                <a:solidFill>
                  <a:schemeClr val="bg2">
                    <a:lumMod val="75000"/>
                  </a:schemeClr>
                </a:solidFill>
              </a:rPr>
              <a:t>Lecture 15</a:t>
            </a:r>
          </a:p>
        </p:txBody>
      </p:sp>
      <p:sp>
        <p:nvSpPr>
          <p:cNvPr id="5" name="TextBox 4"/>
          <p:cNvSpPr txBox="1"/>
          <p:nvPr/>
        </p:nvSpPr>
        <p:spPr>
          <a:xfrm>
            <a:off x="3645311" y="5960534"/>
            <a:ext cx="1851789" cy="830997"/>
          </a:xfrm>
          <a:prstGeom prst="rect">
            <a:avLst/>
          </a:prstGeom>
          <a:noFill/>
        </p:spPr>
        <p:txBody>
          <a:bodyPr wrap="none" rtlCol="0">
            <a:spAutoFit/>
          </a:bodyPr>
          <a:lstStyle/>
          <a:p>
            <a:pPr algn="ctr"/>
            <a:r>
              <a:rPr lang="en-US" sz="2400" b="1" dirty="0" smtClean="0">
                <a:solidFill>
                  <a:srgbClr val="265993"/>
                </a:solidFill>
              </a:rPr>
              <a:t>Yolanda Gil</a:t>
            </a:r>
          </a:p>
          <a:p>
            <a:pPr algn="ctr"/>
            <a:r>
              <a:rPr lang="en-US" sz="2400" dirty="0" err="1" smtClean="0">
                <a:solidFill>
                  <a:srgbClr val="265993"/>
                </a:solidFill>
              </a:rPr>
              <a:t>gil@isi.edu</a:t>
            </a:r>
            <a:endParaRPr lang="en-US" sz="2400" dirty="0">
              <a:solidFill>
                <a:srgbClr val="265993"/>
              </a:solidFill>
            </a:endParaRPr>
          </a:p>
        </p:txBody>
      </p:sp>
      <p:sp>
        <p:nvSpPr>
          <p:cNvPr id="6" name="TextBox 5"/>
          <p:cNvSpPr txBox="1"/>
          <p:nvPr/>
        </p:nvSpPr>
        <p:spPr>
          <a:xfrm>
            <a:off x="7429764" y="6327931"/>
            <a:ext cx="1090075" cy="369332"/>
          </a:xfrm>
          <a:prstGeom prst="rect">
            <a:avLst/>
          </a:prstGeom>
          <a:noFill/>
        </p:spPr>
        <p:txBody>
          <a:bodyPr wrap="none" rtlCol="0">
            <a:spAutoFit/>
          </a:bodyPr>
          <a:lstStyle/>
          <a:p>
            <a:pPr algn="ctr"/>
            <a:r>
              <a:rPr lang="en-US" dirty="0" smtClean="0">
                <a:solidFill>
                  <a:srgbClr val="265993"/>
                </a:solidFill>
              </a:rPr>
              <a:t>Fall 2016</a:t>
            </a:r>
            <a:endParaRPr lang="en-US" dirty="0">
              <a:solidFill>
                <a:srgbClr val="265993"/>
              </a:solidFill>
            </a:endParaRPr>
          </a:p>
        </p:txBody>
      </p:sp>
      <p:sp>
        <p:nvSpPr>
          <p:cNvPr id="8" name="Slide Number Placeholder 7"/>
          <p:cNvSpPr>
            <a:spLocks noGrp="1"/>
          </p:cNvSpPr>
          <p:nvPr>
            <p:ph type="sldNum" sz="quarter" idx="12"/>
          </p:nvPr>
        </p:nvSpPr>
        <p:spPr/>
        <p:txBody>
          <a:bodyPr/>
          <a:lstStyle/>
          <a:p>
            <a:fld id="{9F2F5E10-5301-4EE6-90D2-A6C4A3F62BED}" type="slidenum">
              <a:rPr lang="en-US" smtClean="0"/>
              <a:t>45</a:t>
            </a:fld>
            <a:endParaRPr lang="en-US"/>
          </a:p>
        </p:txBody>
      </p:sp>
    </p:spTree>
    <p:extLst>
      <p:ext uri="{BB962C8B-B14F-4D97-AF65-F5344CB8AC3E}">
        <p14:creationId xmlns:p14="http://schemas.microsoft.com/office/powerpoint/2010/main" val="623071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and Distributed Computing Platforms</a:t>
            </a:r>
            <a:endParaRPr lang="en-US" dirty="0"/>
          </a:p>
        </p:txBody>
      </p:sp>
      <p:sp>
        <p:nvSpPr>
          <p:cNvPr id="3" name="Content Placeholder 2"/>
          <p:cNvSpPr>
            <a:spLocks noGrp="1"/>
          </p:cNvSpPr>
          <p:nvPr>
            <p:ph idx="1"/>
          </p:nvPr>
        </p:nvSpPr>
        <p:spPr>
          <a:xfrm>
            <a:off x="739775" y="1954841"/>
            <a:ext cx="7662864" cy="4623131"/>
          </a:xfrm>
          <a:solidFill>
            <a:schemeClr val="bg1"/>
          </a:solidFill>
          <a:ln>
            <a:solidFill>
              <a:srgbClr val="0000FF"/>
            </a:solidFill>
          </a:ln>
        </p:spPr>
        <p:txBody>
          <a:bodyPr>
            <a:noAutofit/>
          </a:bodyPr>
          <a:lstStyle/>
          <a:p>
            <a:pPr marL="514350" indent="-514350">
              <a:buFont typeface="+mj-lt"/>
              <a:buAutoNum type="arabicPeriod"/>
            </a:pPr>
            <a:r>
              <a:rPr lang="en-US" sz="2800" dirty="0" smtClean="0"/>
              <a:t>Multi-core computing</a:t>
            </a:r>
          </a:p>
          <a:p>
            <a:pPr marL="514350" indent="-514350">
              <a:buFont typeface="+mj-lt"/>
              <a:buAutoNum type="arabicPeriod"/>
            </a:pPr>
            <a:r>
              <a:rPr lang="en-US" sz="2800" dirty="0" smtClean="0"/>
              <a:t>Supercomputers</a:t>
            </a:r>
          </a:p>
          <a:p>
            <a:pPr marL="514350" indent="-514350">
              <a:buFont typeface="+mj-lt"/>
              <a:buAutoNum type="arabicPeriod"/>
            </a:pPr>
            <a:r>
              <a:rPr lang="en-US" sz="2800" dirty="0" smtClean="0"/>
              <a:t>Distributed computation</a:t>
            </a:r>
            <a:endParaRPr lang="en-US" sz="2600" dirty="0" smtClean="0"/>
          </a:p>
          <a:p>
            <a:pPr marL="514350" indent="-514350">
              <a:buFont typeface="+mj-lt"/>
              <a:buAutoNum type="arabicPeriod"/>
            </a:pPr>
            <a:r>
              <a:rPr lang="en-US" sz="2800" dirty="0" smtClean="0"/>
              <a:t>Cloud computing</a:t>
            </a:r>
          </a:p>
          <a:p>
            <a:pPr marL="514350" indent="-514350">
              <a:buFont typeface="+mj-lt"/>
              <a:buAutoNum type="arabicPeriod"/>
            </a:pPr>
            <a:r>
              <a:rPr lang="en-US" sz="2800" dirty="0" smtClean="0"/>
              <a:t>Practical aspects of distributed computing</a:t>
            </a:r>
          </a:p>
          <a:p>
            <a:pPr marL="514350" indent="-514350">
              <a:buFont typeface="+mj-lt"/>
              <a:buAutoNum type="arabicPeriod"/>
            </a:pPr>
            <a:r>
              <a:rPr lang="en-US" sz="2800" dirty="0" smtClean="0"/>
              <a:t>Parallel programming</a:t>
            </a:r>
          </a:p>
          <a:p>
            <a:pPr marL="514350" indent="-514350">
              <a:buFont typeface="+mj-lt"/>
              <a:buAutoNum type="arabicPeriod"/>
            </a:pPr>
            <a:r>
              <a:rPr lang="en-US" sz="2800" dirty="0" smtClean="0"/>
              <a:t>Distributed computing @ USC</a:t>
            </a:r>
          </a:p>
          <a:p>
            <a:pPr marL="800100" lvl="1" indent="-457200">
              <a:buFont typeface="+mj-lt"/>
              <a:buAutoNum type="arabicPeriod"/>
            </a:pPr>
            <a:endParaRPr lang="en-US" sz="2400" dirty="0" smtClean="0"/>
          </a:p>
        </p:txBody>
      </p:sp>
      <p:sp>
        <p:nvSpPr>
          <p:cNvPr id="5" name="Slide Number Placeholder 4"/>
          <p:cNvSpPr>
            <a:spLocks noGrp="1"/>
          </p:cNvSpPr>
          <p:nvPr>
            <p:ph type="sldNum" sz="quarter" idx="12"/>
          </p:nvPr>
        </p:nvSpPr>
        <p:spPr/>
        <p:txBody>
          <a:bodyPr/>
          <a:lstStyle/>
          <a:p>
            <a:fld id="{9F2F5E10-5301-4EE6-90D2-A6C4A3F62BED}" type="slidenum">
              <a:rPr lang="en-US" smtClean="0"/>
              <a:t>46</a:t>
            </a:fld>
            <a:endParaRPr lang="en-US"/>
          </a:p>
        </p:txBody>
      </p:sp>
    </p:spTree>
    <p:extLst>
      <p:ext uri="{BB962C8B-B14F-4D97-AF65-F5344CB8AC3E}">
        <p14:creationId xmlns:p14="http://schemas.microsoft.com/office/powerpoint/2010/main" val="8362193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Multi-Core Computing</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47</a:t>
            </a:fld>
            <a:endParaRPr lang="en-US"/>
          </a:p>
        </p:txBody>
      </p:sp>
    </p:spTree>
    <p:extLst>
      <p:ext uri="{BB962C8B-B14F-4D97-AF65-F5344CB8AC3E}">
        <p14:creationId xmlns:p14="http://schemas.microsoft.com/office/powerpoint/2010/main" val="12048395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32668" y="2404775"/>
            <a:ext cx="5358712" cy="1810165"/>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Single Processor</a:t>
            </a:r>
            <a:endParaRPr lang="en-US" dirty="0"/>
          </a:p>
        </p:txBody>
      </p:sp>
      <p:sp>
        <p:nvSpPr>
          <p:cNvPr id="9" name="Rounded Rectangle 8"/>
          <p:cNvSpPr/>
          <p:nvPr/>
        </p:nvSpPr>
        <p:spPr>
          <a:xfrm>
            <a:off x="3827567" y="2931664"/>
            <a:ext cx="2084616" cy="83761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3">
                    <a:lumMod val="75000"/>
                  </a:schemeClr>
                </a:solidFill>
              </a:rPr>
              <a:t>Memory</a:t>
            </a:r>
            <a:endParaRPr lang="en-US" sz="3200" b="1" dirty="0">
              <a:solidFill>
                <a:schemeClr val="accent3">
                  <a:lumMod val="75000"/>
                </a:schemeClr>
              </a:solidFill>
            </a:endParaRPr>
          </a:p>
        </p:txBody>
      </p:sp>
      <p:sp>
        <p:nvSpPr>
          <p:cNvPr id="12" name="Rectangle 11"/>
          <p:cNvSpPr/>
          <p:nvPr/>
        </p:nvSpPr>
        <p:spPr>
          <a:xfrm>
            <a:off x="1341413" y="291815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cxnSp>
        <p:nvCxnSpPr>
          <p:cNvPr id="4" name="Straight Arrow Connector 3"/>
          <p:cNvCxnSpPr>
            <a:stCxn id="12" idx="3"/>
          </p:cNvCxnSpPr>
          <p:nvPr/>
        </p:nvCxnSpPr>
        <p:spPr>
          <a:xfrm flipV="1">
            <a:off x="3178995" y="3323453"/>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2F5E10-5301-4EE6-90D2-A6C4A3F62BED}" type="slidenum">
              <a:rPr lang="en-US" smtClean="0"/>
              <a:t>48</a:t>
            </a:fld>
            <a:endParaRPr lang="en-US"/>
          </a:p>
        </p:txBody>
      </p:sp>
    </p:spTree>
    <p:extLst>
      <p:ext uri="{BB962C8B-B14F-4D97-AF65-F5344CB8AC3E}">
        <p14:creationId xmlns:p14="http://schemas.microsoft.com/office/powerpoint/2010/main" val="1115059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981"/>
            <a:ext cx="8229600" cy="695127"/>
          </a:xfrm>
        </p:spPr>
        <p:txBody>
          <a:bodyPr/>
          <a:lstStyle/>
          <a:p>
            <a:r>
              <a:rPr lang="en-US" dirty="0" smtClean="0"/>
              <a:t>Single Processors</a:t>
            </a:r>
            <a:endParaRPr lang="en-US" dirty="0"/>
          </a:p>
        </p:txBody>
      </p:sp>
      <p:pic>
        <p:nvPicPr>
          <p:cNvPr id="4" name="Picture 3"/>
          <p:cNvPicPr>
            <a:picLocks noChangeAspect="1"/>
          </p:cNvPicPr>
          <p:nvPr/>
        </p:nvPicPr>
        <p:blipFill>
          <a:blip r:embed="rId2"/>
          <a:stretch>
            <a:fillRect/>
          </a:stretch>
        </p:blipFill>
        <p:spPr>
          <a:xfrm>
            <a:off x="43979" y="2991372"/>
            <a:ext cx="1962165" cy="825827"/>
          </a:xfrm>
          <a:prstGeom prst="rect">
            <a:avLst/>
          </a:prstGeom>
        </p:spPr>
      </p:pic>
      <p:pic>
        <p:nvPicPr>
          <p:cNvPr id="26" name="Picture 25"/>
          <p:cNvPicPr>
            <a:picLocks noChangeAspect="1"/>
          </p:cNvPicPr>
          <p:nvPr/>
        </p:nvPicPr>
        <p:blipFill>
          <a:blip r:embed="rId2"/>
          <a:stretch>
            <a:fillRect/>
          </a:stretch>
        </p:blipFill>
        <p:spPr>
          <a:xfrm>
            <a:off x="284539" y="4950872"/>
            <a:ext cx="1962165" cy="825827"/>
          </a:xfrm>
          <a:prstGeom prst="rect">
            <a:avLst/>
          </a:prstGeom>
        </p:spPr>
      </p:pic>
      <p:pic>
        <p:nvPicPr>
          <p:cNvPr id="5" name="Picture 4"/>
          <p:cNvPicPr>
            <a:picLocks noChangeAspect="1"/>
          </p:cNvPicPr>
          <p:nvPr/>
        </p:nvPicPr>
        <p:blipFill>
          <a:blip r:embed="rId3"/>
          <a:stretch>
            <a:fillRect/>
          </a:stretch>
        </p:blipFill>
        <p:spPr>
          <a:xfrm>
            <a:off x="7013328" y="2892582"/>
            <a:ext cx="1944885" cy="814749"/>
          </a:xfrm>
          <a:prstGeom prst="rect">
            <a:avLst/>
          </a:prstGeom>
        </p:spPr>
      </p:pic>
      <p:pic>
        <p:nvPicPr>
          <p:cNvPr id="29" name="Picture 28"/>
          <p:cNvPicPr>
            <a:picLocks noChangeAspect="1"/>
          </p:cNvPicPr>
          <p:nvPr/>
        </p:nvPicPr>
        <p:blipFill>
          <a:blip r:embed="rId3"/>
          <a:stretch>
            <a:fillRect/>
          </a:stretch>
        </p:blipFill>
        <p:spPr>
          <a:xfrm>
            <a:off x="6944595" y="4800316"/>
            <a:ext cx="1944885" cy="814749"/>
          </a:xfrm>
          <a:prstGeom prst="rect">
            <a:avLst/>
          </a:prstGeom>
        </p:spPr>
      </p:pic>
      <p:pic>
        <p:nvPicPr>
          <p:cNvPr id="30" name="Picture 29"/>
          <p:cNvPicPr>
            <a:picLocks noChangeAspect="1"/>
          </p:cNvPicPr>
          <p:nvPr/>
        </p:nvPicPr>
        <p:blipFill>
          <a:blip r:embed="rId4"/>
          <a:stretch>
            <a:fillRect/>
          </a:stretch>
        </p:blipFill>
        <p:spPr>
          <a:xfrm>
            <a:off x="5569518" y="4797505"/>
            <a:ext cx="1213835" cy="1213835"/>
          </a:xfrm>
          <a:prstGeom prst="rect">
            <a:avLst/>
          </a:prstGeom>
        </p:spPr>
      </p:pic>
      <p:sp>
        <p:nvSpPr>
          <p:cNvPr id="17" name="TextBox 16"/>
          <p:cNvSpPr txBox="1"/>
          <p:nvPr/>
        </p:nvSpPr>
        <p:spPr>
          <a:xfrm>
            <a:off x="43979" y="5949673"/>
            <a:ext cx="8917826" cy="954107"/>
          </a:xfrm>
          <a:prstGeom prst="rect">
            <a:avLst/>
          </a:prstGeom>
          <a:noFill/>
        </p:spPr>
        <p:txBody>
          <a:bodyPr wrap="none" rtlCol="0">
            <a:spAutoFit/>
          </a:bodyPr>
          <a:lstStyle/>
          <a:p>
            <a:r>
              <a:rPr lang="en-US" sz="800" dirty="0">
                <a:solidFill>
                  <a:srgbClr val="A6A6A6"/>
                </a:solidFill>
              </a:rPr>
              <a:t>https://</a:t>
            </a:r>
            <a:r>
              <a:rPr lang="en-US" sz="800" dirty="0" err="1">
                <a:solidFill>
                  <a:srgbClr val="A6A6A6"/>
                </a:solidFill>
              </a:rPr>
              <a:t>pixabay.com</a:t>
            </a:r>
            <a:r>
              <a:rPr lang="en-US" sz="800" dirty="0">
                <a:solidFill>
                  <a:srgbClr val="A6A6A6"/>
                </a:solidFill>
              </a:rPr>
              <a:t>/en/user-female-girl-anonymous-person-297566</a:t>
            </a:r>
            <a:r>
              <a:rPr lang="en-US" sz="800" dirty="0" smtClean="0">
                <a:solidFill>
                  <a:srgbClr val="A6A6A6"/>
                </a:solidFill>
              </a:rPr>
              <a:t>/</a:t>
            </a:r>
          </a:p>
          <a:p>
            <a:r>
              <a:rPr lang="en-US" sz="800" dirty="0">
                <a:solidFill>
                  <a:srgbClr val="A6A6A6"/>
                </a:solidFill>
              </a:rPr>
              <a:t>https://</a:t>
            </a:r>
            <a:r>
              <a:rPr lang="en-US" sz="800" dirty="0" err="1">
                <a:solidFill>
                  <a:srgbClr val="A6A6A6"/>
                </a:solidFill>
              </a:rPr>
              <a:t>pixabay.com</a:t>
            </a:r>
            <a:r>
              <a:rPr lang="en-US" sz="800" dirty="0">
                <a:solidFill>
                  <a:srgbClr val="A6A6A6"/>
                </a:solidFill>
              </a:rPr>
              <a:t>/en/user-avatar-female-blond-girl-310807/</a:t>
            </a:r>
          </a:p>
          <a:p>
            <a:r>
              <a:rPr lang="en-US" sz="800" dirty="0">
                <a:solidFill>
                  <a:srgbClr val="A6A6A6"/>
                </a:solidFill>
              </a:rPr>
              <a:t>https://</a:t>
            </a:r>
            <a:r>
              <a:rPr lang="en-US" sz="800" dirty="0" err="1">
                <a:solidFill>
                  <a:srgbClr val="A6A6A6"/>
                </a:solidFill>
              </a:rPr>
              <a:t>pixabay.com</a:t>
            </a:r>
            <a:r>
              <a:rPr lang="en-US" sz="800" dirty="0">
                <a:solidFill>
                  <a:srgbClr val="A6A6A6"/>
                </a:solidFill>
              </a:rPr>
              <a:t>/en/user-man-profile-male-face-gui-33638/</a:t>
            </a:r>
            <a:endParaRPr lang="en-US" sz="800" dirty="0" smtClean="0">
              <a:solidFill>
                <a:srgbClr val="A6A6A6"/>
              </a:solidFill>
            </a:endParaRPr>
          </a:p>
          <a:p>
            <a:r>
              <a:rPr lang="en-US" sz="800" dirty="0" smtClean="0">
                <a:solidFill>
                  <a:srgbClr val="A6A6A6"/>
                </a:solidFill>
              </a:rPr>
              <a:t>"</a:t>
            </a:r>
            <a:r>
              <a:rPr lang="en-US" sz="800" dirty="0">
                <a:solidFill>
                  <a:srgbClr val="A6A6A6"/>
                </a:solidFill>
              </a:rPr>
              <a:t>HP-HP9000-C110-Workstation 21" by Thomas </a:t>
            </a:r>
            <a:r>
              <a:rPr lang="en-US" sz="800" dirty="0" err="1">
                <a:solidFill>
                  <a:srgbClr val="A6A6A6"/>
                </a:solidFill>
              </a:rPr>
              <a:t>Schanz</a:t>
            </a:r>
            <a:r>
              <a:rPr lang="en-US" sz="800" dirty="0">
                <a:solidFill>
                  <a:srgbClr val="A6A6A6"/>
                </a:solidFill>
              </a:rPr>
              <a:t> - Own work. Licensed under CC BY-SA 3.0 via Wikimedia Commons </a:t>
            </a:r>
            <a:r>
              <a:rPr lang="en-US" sz="800" dirty="0" smtClean="0">
                <a:solidFill>
                  <a:srgbClr val="A6A6A6"/>
                </a:solidFill>
              </a:rPr>
              <a:t>– </a:t>
            </a:r>
          </a:p>
          <a:p>
            <a:r>
              <a:rPr lang="en-US" sz="800" dirty="0">
                <a:solidFill>
                  <a:srgbClr val="A6A6A6"/>
                </a:solidFill>
              </a:rPr>
              <a:t> </a:t>
            </a:r>
            <a:r>
              <a:rPr lang="en-US" sz="800" dirty="0" smtClean="0">
                <a:solidFill>
                  <a:srgbClr val="A6A6A6"/>
                </a:solidFill>
              </a:rPr>
              <a:t>   https</a:t>
            </a:r>
            <a:r>
              <a:rPr lang="en-US" sz="800" dirty="0">
                <a:solidFill>
                  <a:srgbClr val="A6A6A6"/>
                </a:solidFill>
              </a:rPr>
              <a:t>://</a:t>
            </a:r>
            <a:r>
              <a:rPr lang="en-US" sz="800" dirty="0" err="1">
                <a:solidFill>
                  <a:srgbClr val="A6A6A6"/>
                </a:solidFill>
              </a:rPr>
              <a:t>commons.wikimedia.org</a:t>
            </a:r>
            <a:r>
              <a:rPr lang="en-US" sz="800" dirty="0">
                <a:solidFill>
                  <a:srgbClr val="A6A6A6"/>
                </a:solidFill>
              </a:rPr>
              <a:t>/wiki/File:HP-HP9000-C110-Workstation_21.jpg#/media/File:HP-HP9000-C110-Workstation_21.</a:t>
            </a:r>
            <a:r>
              <a:rPr lang="en-US" sz="800" dirty="0" smtClean="0">
                <a:solidFill>
                  <a:srgbClr val="A6A6A6"/>
                </a:solidFill>
              </a:rPr>
              <a:t>jpg</a:t>
            </a:r>
          </a:p>
          <a:p>
            <a:r>
              <a:rPr lang="en-US" sz="800" dirty="0" smtClean="0">
                <a:solidFill>
                  <a:srgbClr val="A6A6A6"/>
                </a:solidFill>
              </a:rPr>
              <a:t>"</a:t>
            </a:r>
            <a:r>
              <a:rPr lang="en-US" sz="800" dirty="0">
                <a:solidFill>
                  <a:srgbClr val="A6A6A6"/>
                </a:solidFill>
              </a:rPr>
              <a:t>Macintosh </a:t>
            </a:r>
            <a:r>
              <a:rPr lang="en-US" sz="800" dirty="0" err="1">
                <a:solidFill>
                  <a:srgbClr val="A6A6A6"/>
                </a:solidFill>
              </a:rPr>
              <a:t>IIx</a:t>
            </a:r>
            <a:r>
              <a:rPr lang="en-US" sz="800" dirty="0">
                <a:solidFill>
                  <a:srgbClr val="A6A6A6"/>
                </a:solidFill>
              </a:rPr>
              <a:t>". Licensed under CC BY-SA 3.0 via Wikimedia Commons - https://</a:t>
            </a:r>
            <a:r>
              <a:rPr lang="en-US" sz="800" dirty="0" err="1">
                <a:solidFill>
                  <a:srgbClr val="A6A6A6"/>
                </a:solidFill>
              </a:rPr>
              <a:t>commons.wikimedia.org</a:t>
            </a:r>
            <a:r>
              <a:rPr lang="en-US" sz="800" dirty="0">
                <a:solidFill>
                  <a:srgbClr val="A6A6A6"/>
                </a:solidFill>
              </a:rPr>
              <a:t>/wiki/</a:t>
            </a:r>
            <a:r>
              <a:rPr lang="en-US" sz="800" dirty="0" err="1">
                <a:solidFill>
                  <a:srgbClr val="A6A6A6"/>
                </a:solidFill>
              </a:rPr>
              <a:t>File:Macintosh_IIx.jpg</a:t>
            </a:r>
            <a:r>
              <a:rPr lang="en-US" sz="800" dirty="0">
                <a:solidFill>
                  <a:srgbClr val="A6A6A6"/>
                </a:solidFill>
              </a:rPr>
              <a:t>#/media/</a:t>
            </a:r>
            <a:r>
              <a:rPr lang="en-US" sz="800" dirty="0" err="1" smtClean="0">
                <a:solidFill>
                  <a:srgbClr val="A6A6A6"/>
                </a:solidFill>
              </a:rPr>
              <a:t>File:Macintosh_IIx.jpg</a:t>
            </a:r>
            <a:endParaRPr lang="en-US" sz="800" dirty="0" smtClean="0">
              <a:solidFill>
                <a:srgbClr val="A6A6A6"/>
              </a:solidFill>
            </a:endParaRPr>
          </a:p>
          <a:p>
            <a:r>
              <a:rPr lang="en-US" sz="800" dirty="0" smtClean="0">
                <a:solidFill>
                  <a:srgbClr val="A6A6A6"/>
                </a:solidFill>
              </a:rPr>
              <a:t>"</a:t>
            </a:r>
            <a:r>
              <a:rPr lang="en-US" sz="800" dirty="0" err="1">
                <a:solidFill>
                  <a:srgbClr val="A6A6A6"/>
                </a:solidFill>
              </a:rPr>
              <a:t>Imac</a:t>
            </a:r>
            <a:r>
              <a:rPr lang="en-US" sz="800" dirty="0">
                <a:solidFill>
                  <a:srgbClr val="A6A6A6"/>
                </a:solidFill>
              </a:rPr>
              <a:t> 16-9" by </a:t>
            </a:r>
            <a:r>
              <a:rPr lang="en-US" sz="800" dirty="0" err="1">
                <a:solidFill>
                  <a:srgbClr val="A6A6A6"/>
                </a:solidFill>
              </a:rPr>
              <a:t>Matthieu</a:t>
            </a:r>
            <a:r>
              <a:rPr lang="en-US" sz="800" dirty="0">
                <a:solidFill>
                  <a:srgbClr val="A6A6A6"/>
                </a:solidFill>
              </a:rPr>
              <a:t> </a:t>
            </a:r>
            <a:r>
              <a:rPr lang="en-US" sz="800" dirty="0" err="1">
                <a:solidFill>
                  <a:srgbClr val="A6A6A6"/>
                </a:solidFill>
              </a:rPr>
              <a:t>Riegler</a:t>
            </a:r>
            <a:r>
              <a:rPr lang="en-US" sz="800" dirty="0">
                <a:solidFill>
                  <a:srgbClr val="A6A6A6"/>
                </a:solidFill>
              </a:rPr>
              <a:t>, Wikimedia Commons. Licensed under CC BY 3.0 via Wikimedia Commons - https://</a:t>
            </a:r>
            <a:r>
              <a:rPr lang="en-US" sz="800" dirty="0" err="1">
                <a:solidFill>
                  <a:srgbClr val="A6A6A6"/>
                </a:solidFill>
              </a:rPr>
              <a:t>commons.wikimedia.org</a:t>
            </a:r>
            <a:r>
              <a:rPr lang="en-US" sz="800" dirty="0">
                <a:solidFill>
                  <a:srgbClr val="A6A6A6"/>
                </a:solidFill>
              </a:rPr>
              <a:t>/wiki/File:Imac_16-9.png#/media/File:Imac_16-9.</a:t>
            </a:r>
            <a:r>
              <a:rPr lang="en-US" sz="800" dirty="0" smtClean="0">
                <a:solidFill>
                  <a:srgbClr val="A6A6A6"/>
                </a:solidFill>
              </a:rPr>
              <a:t>png</a:t>
            </a:r>
          </a:p>
        </p:txBody>
      </p:sp>
      <p:pic>
        <p:nvPicPr>
          <p:cNvPr id="18" name="Picture 17"/>
          <p:cNvPicPr>
            <a:picLocks noChangeAspect="1"/>
          </p:cNvPicPr>
          <p:nvPr/>
        </p:nvPicPr>
        <p:blipFill>
          <a:blip r:embed="rId5"/>
          <a:stretch>
            <a:fillRect/>
          </a:stretch>
        </p:blipFill>
        <p:spPr>
          <a:xfrm>
            <a:off x="5471833" y="2885534"/>
            <a:ext cx="1499030" cy="1152087"/>
          </a:xfrm>
          <a:prstGeom prst="rect">
            <a:avLst/>
          </a:prstGeom>
        </p:spPr>
      </p:pic>
      <p:pic>
        <p:nvPicPr>
          <p:cNvPr id="19" name="Picture 18"/>
          <p:cNvPicPr>
            <a:picLocks noChangeAspect="1"/>
          </p:cNvPicPr>
          <p:nvPr/>
        </p:nvPicPr>
        <p:blipFill>
          <a:blip r:embed="rId6"/>
          <a:stretch>
            <a:fillRect/>
          </a:stretch>
        </p:blipFill>
        <p:spPr>
          <a:xfrm>
            <a:off x="2299006" y="4894886"/>
            <a:ext cx="1388369" cy="1041277"/>
          </a:xfrm>
          <a:prstGeom prst="rect">
            <a:avLst/>
          </a:prstGeom>
        </p:spPr>
      </p:pic>
      <p:pic>
        <p:nvPicPr>
          <p:cNvPr id="21" name="Picture 20"/>
          <p:cNvPicPr>
            <a:picLocks noChangeAspect="1"/>
          </p:cNvPicPr>
          <p:nvPr/>
        </p:nvPicPr>
        <p:blipFill>
          <a:blip r:embed="rId7"/>
          <a:stretch>
            <a:fillRect/>
          </a:stretch>
        </p:blipFill>
        <p:spPr>
          <a:xfrm>
            <a:off x="2011267" y="2892275"/>
            <a:ext cx="1609852" cy="1207389"/>
          </a:xfrm>
          <a:prstGeom prst="rect">
            <a:avLst/>
          </a:prstGeom>
        </p:spPr>
      </p:pic>
      <p:sp>
        <p:nvSpPr>
          <p:cNvPr id="3" name="Slide Number Placeholder 2"/>
          <p:cNvSpPr>
            <a:spLocks noGrp="1"/>
          </p:cNvSpPr>
          <p:nvPr>
            <p:ph type="sldNum" sz="quarter" idx="12"/>
          </p:nvPr>
        </p:nvSpPr>
        <p:spPr/>
        <p:txBody>
          <a:bodyPr/>
          <a:lstStyle/>
          <a:p>
            <a:fld id="{9F2F5E10-5301-4EE6-90D2-A6C4A3F62BED}" type="slidenum">
              <a:rPr lang="en-US" smtClean="0"/>
              <a:t>49</a:t>
            </a:fld>
            <a:endParaRPr lang="en-US"/>
          </a:p>
        </p:txBody>
      </p:sp>
    </p:spTree>
    <p:extLst>
      <p:ext uri="{BB962C8B-B14F-4D97-AF65-F5344CB8AC3E}">
        <p14:creationId xmlns:p14="http://schemas.microsoft.com/office/powerpoint/2010/main" val="186620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857250" indent="-857250">
              <a:buAutoNum type="romanUcPeriod"/>
            </a:pPr>
            <a:r>
              <a:rPr lang="en-US" sz="3600" dirty="0" smtClean="0"/>
              <a:t>Parallel processing </a:t>
            </a:r>
            <a:endParaRPr lang="en-US" sz="3600" dirty="0" smtClean="0"/>
          </a:p>
          <a:p>
            <a:pPr marL="857250" indent="-857250">
              <a:buAutoNum type="romanUcPeriod"/>
            </a:pPr>
            <a:r>
              <a:rPr lang="en-US" sz="3600" dirty="0" smtClean="0"/>
              <a:t>Parallel processing and distributed computing platforms</a:t>
            </a:r>
            <a:endParaRPr lang="en-US" sz="3600" dirty="0" smtClean="0"/>
          </a:p>
        </p:txBody>
      </p:sp>
      <p:sp>
        <p:nvSpPr>
          <p:cNvPr id="4" name="Slide Number Placeholder 3"/>
          <p:cNvSpPr>
            <a:spLocks noGrp="1"/>
          </p:cNvSpPr>
          <p:nvPr>
            <p:ph type="sldNum" sz="quarter" idx="12"/>
          </p:nvPr>
        </p:nvSpPr>
        <p:spPr/>
        <p:txBody>
          <a:bodyPr/>
          <a:lstStyle/>
          <a:p>
            <a:fld id="{9F2F5E10-5301-4EE6-90D2-A6C4A3F62BED}" type="slidenum">
              <a:rPr lang="en-US" smtClean="0"/>
              <a:t>5</a:t>
            </a:fld>
            <a:endParaRPr lang="en-US"/>
          </a:p>
        </p:txBody>
      </p:sp>
    </p:spTree>
    <p:extLst>
      <p:ext uri="{BB962C8B-B14F-4D97-AF65-F5344CB8AC3E}">
        <p14:creationId xmlns:p14="http://schemas.microsoft.com/office/powerpoint/2010/main" val="8665986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161334"/>
            <a:ext cx="9144000" cy="329643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0000"/>
                </a:solidFill>
              </a:rPr>
              <a:t>Multi-Core Computing</a:t>
            </a:r>
            <a:endParaRPr lang="en-US" dirty="0">
              <a:solidFill>
                <a:srgbClr val="FF0000"/>
              </a:solidFill>
            </a:endParaRPr>
          </a:p>
        </p:txBody>
      </p:sp>
      <p:sp>
        <p:nvSpPr>
          <p:cNvPr id="5" name="Content Placeholder 4"/>
          <p:cNvSpPr>
            <a:spLocks noGrp="1"/>
          </p:cNvSpPr>
          <p:nvPr>
            <p:ph idx="1"/>
          </p:nvPr>
        </p:nvSpPr>
        <p:spPr>
          <a:xfrm>
            <a:off x="739775" y="2194651"/>
            <a:ext cx="7662864" cy="573517"/>
          </a:xfrm>
          <a:solidFill>
            <a:schemeClr val="bg1"/>
          </a:solidFill>
          <a:ln>
            <a:solidFill>
              <a:schemeClr val="bg2">
                <a:lumMod val="50000"/>
              </a:schemeClr>
            </a:solidFill>
          </a:ln>
        </p:spPr>
        <p:txBody>
          <a:bodyPr>
            <a:normAutofit/>
          </a:bodyPr>
          <a:lstStyle/>
          <a:p>
            <a:r>
              <a:rPr lang="en-US" sz="2400" dirty="0" smtClean="0"/>
              <a:t>Several processors (cores) in the same computer </a:t>
            </a:r>
            <a:endParaRPr lang="en-US" sz="2400" dirty="0"/>
          </a:p>
        </p:txBody>
      </p:sp>
      <p:sp>
        <p:nvSpPr>
          <p:cNvPr id="3" name="Slide Number Placeholder 2"/>
          <p:cNvSpPr>
            <a:spLocks noGrp="1"/>
          </p:cNvSpPr>
          <p:nvPr>
            <p:ph type="sldNum" sz="quarter" idx="12"/>
          </p:nvPr>
        </p:nvSpPr>
        <p:spPr/>
        <p:txBody>
          <a:bodyPr/>
          <a:lstStyle/>
          <a:p>
            <a:fld id="{9F2F5E10-5301-4EE6-90D2-A6C4A3F62BED}" type="slidenum">
              <a:rPr lang="en-US" smtClean="0"/>
              <a:t>50</a:t>
            </a:fld>
            <a:endParaRPr lang="en-US"/>
          </a:p>
        </p:txBody>
      </p:sp>
      <p:sp>
        <p:nvSpPr>
          <p:cNvPr id="6" name="Rectangle 5"/>
          <p:cNvSpPr/>
          <p:nvPr/>
        </p:nvSpPr>
        <p:spPr>
          <a:xfrm>
            <a:off x="5945132" y="505652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8" name="Rectangle 7"/>
          <p:cNvSpPr/>
          <p:nvPr/>
        </p:nvSpPr>
        <p:spPr>
          <a:xfrm>
            <a:off x="5945132" y="363418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10" name="Rectangle 9"/>
          <p:cNvSpPr/>
          <p:nvPr/>
        </p:nvSpPr>
        <p:spPr>
          <a:xfrm>
            <a:off x="1341413" y="505652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12" name="Rectangle 11"/>
          <p:cNvSpPr/>
          <p:nvPr/>
        </p:nvSpPr>
        <p:spPr>
          <a:xfrm>
            <a:off x="1341413" y="363418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Tree>
    <p:extLst>
      <p:ext uri="{BB962C8B-B14F-4D97-AF65-F5344CB8AC3E}">
        <p14:creationId xmlns:p14="http://schemas.microsoft.com/office/powerpoint/2010/main" val="1369847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161334"/>
            <a:ext cx="9144000" cy="329643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a:t>
            </a:r>
            <a:br>
              <a:rPr lang="en-US" dirty="0" smtClean="0"/>
            </a:br>
            <a:r>
              <a:rPr lang="en-US" dirty="0" smtClean="0"/>
              <a:t>1) </a:t>
            </a:r>
            <a:r>
              <a:rPr lang="en-US" dirty="0" smtClean="0">
                <a:solidFill>
                  <a:srgbClr val="FF0000"/>
                </a:solidFill>
              </a:rPr>
              <a:t>Shared Memory</a:t>
            </a:r>
            <a:endParaRPr lang="en-US" dirty="0">
              <a:solidFill>
                <a:srgbClr val="FF0000"/>
              </a:solidFill>
            </a:endParaRPr>
          </a:p>
        </p:txBody>
      </p:sp>
      <p:sp>
        <p:nvSpPr>
          <p:cNvPr id="6" name="Rectangle 5"/>
          <p:cNvSpPr/>
          <p:nvPr/>
        </p:nvSpPr>
        <p:spPr>
          <a:xfrm>
            <a:off x="5945132" y="505652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8" name="Rectangle 7"/>
          <p:cNvSpPr/>
          <p:nvPr/>
        </p:nvSpPr>
        <p:spPr>
          <a:xfrm>
            <a:off x="5945132" y="363418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9" name="Rounded Rectangle 8"/>
          <p:cNvSpPr/>
          <p:nvPr/>
        </p:nvSpPr>
        <p:spPr>
          <a:xfrm>
            <a:off x="3827567" y="3620674"/>
            <a:ext cx="1428460" cy="2232936"/>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0" name="Rectangle 9"/>
          <p:cNvSpPr/>
          <p:nvPr/>
        </p:nvSpPr>
        <p:spPr>
          <a:xfrm>
            <a:off x="1341413" y="505652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12" name="Rectangle 11"/>
          <p:cNvSpPr/>
          <p:nvPr/>
        </p:nvSpPr>
        <p:spPr>
          <a:xfrm>
            <a:off x="1341413" y="363418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cxnSp>
        <p:nvCxnSpPr>
          <p:cNvPr id="4" name="Straight Arrow Connector 3"/>
          <p:cNvCxnSpPr>
            <a:stCxn id="12" idx="3"/>
          </p:cNvCxnSpPr>
          <p:nvPr/>
        </p:nvCxnSpPr>
        <p:spPr>
          <a:xfrm flipV="1">
            <a:off x="3178995" y="4039483"/>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178995" y="5461820"/>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263611" y="4056783"/>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263611" y="5479120"/>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2F5E10-5301-4EE6-90D2-A6C4A3F62BED}" type="slidenum">
              <a:rPr lang="en-US" smtClean="0"/>
              <a:t>51</a:t>
            </a:fld>
            <a:endParaRPr lang="en-US"/>
          </a:p>
        </p:txBody>
      </p:sp>
    </p:spTree>
    <p:extLst>
      <p:ext uri="{BB962C8B-B14F-4D97-AF65-F5344CB8AC3E}">
        <p14:creationId xmlns:p14="http://schemas.microsoft.com/office/powerpoint/2010/main" val="1997244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161334"/>
            <a:ext cx="9144000" cy="329643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a:t>
            </a:r>
            <a:br>
              <a:rPr lang="en-US" dirty="0" smtClean="0"/>
            </a:br>
            <a:r>
              <a:rPr lang="en-US" dirty="0" smtClean="0"/>
              <a:t>Shared Memory Example</a:t>
            </a:r>
            <a:endParaRPr lang="en-US" dirty="0"/>
          </a:p>
        </p:txBody>
      </p:sp>
      <p:sp>
        <p:nvSpPr>
          <p:cNvPr id="6" name="Rectangle 5"/>
          <p:cNvSpPr/>
          <p:nvPr/>
        </p:nvSpPr>
        <p:spPr>
          <a:xfrm>
            <a:off x="5945132" y="5056522"/>
            <a:ext cx="1837582" cy="10229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8" name="Rectangle 7"/>
          <p:cNvSpPr/>
          <p:nvPr/>
        </p:nvSpPr>
        <p:spPr>
          <a:xfrm>
            <a:off x="5945132" y="3634184"/>
            <a:ext cx="1837582" cy="10229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9" name="Rounded Rectangle 8"/>
          <p:cNvSpPr/>
          <p:nvPr/>
        </p:nvSpPr>
        <p:spPr>
          <a:xfrm>
            <a:off x="3827567" y="3620674"/>
            <a:ext cx="1428460" cy="2232936"/>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0" name="Rectangle 9"/>
          <p:cNvSpPr/>
          <p:nvPr/>
        </p:nvSpPr>
        <p:spPr>
          <a:xfrm>
            <a:off x="1341413" y="5056522"/>
            <a:ext cx="1837582" cy="10229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12" name="Rectangle 11"/>
          <p:cNvSpPr/>
          <p:nvPr/>
        </p:nvSpPr>
        <p:spPr>
          <a:xfrm>
            <a:off x="1341413" y="3634184"/>
            <a:ext cx="1837582" cy="10229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cxnSp>
        <p:nvCxnSpPr>
          <p:cNvPr id="4" name="Straight Arrow Connector 3"/>
          <p:cNvCxnSpPr>
            <a:stCxn id="12" idx="3"/>
          </p:cNvCxnSpPr>
          <p:nvPr/>
        </p:nvCxnSpPr>
        <p:spPr>
          <a:xfrm>
            <a:off x="3178995" y="4145667"/>
            <a:ext cx="648572"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178995" y="5461820"/>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263611" y="4124333"/>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263611" y="5479120"/>
            <a:ext cx="648572" cy="675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908639" y="4995771"/>
            <a:ext cx="1236236" cy="461665"/>
          </a:xfrm>
          <a:prstGeom prst="rect">
            <a:avLst/>
          </a:prstGeom>
          <a:solidFill>
            <a:srgbClr val="FFFF00"/>
          </a:solidFill>
        </p:spPr>
        <p:txBody>
          <a:bodyPr wrap="none" rtlCol="0">
            <a:spAutoFit/>
          </a:bodyPr>
          <a:lstStyle/>
          <a:p>
            <a:r>
              <a:rPr lang="en-US" sz="2400" b="1" dirty="0" smtClean="0"/>
              <a:t>Dataset</a:t>
            </a:r>
            <a:endParaRPr lang="en-US" sz="2400" b="1" dirty="0"/>
          </a:p>
        </p:txBody>
      </p:sp>
      <p:sp>
        <p:nvSpPr>
          <p:cNvPr id="17" name="TextBox 16"/>
          <p:cNvSpPr txBox="1"/>
          <p:nvPr/>
        </p:nvSpPr>
        <p:spPr>
          <a:xfrm>
            <a:off x="1520848" y="4186929"/>
            <a:ext cx="1531188" cy="461665"/>
          </a:xfrm>
          <a:prstGeom prst="rect">
            <a:avLst/>
          </a:prstGeom>
          <a:solidFill>
            <a:srgbClr val="FFFF00"/>
          </a:solidFill>
        </p:spPr>
        <p:txBody>
          <a:bodyPr wrap="none" rtlCol="0">
            <a:spAutoFit/>
          </a:bodyPr>
          <a:lstStyle/>
          <a:p>
            <a:r>
              <a:rPr lang="en-US" sz="2400" b="1" dirty="0" smtClean="0"/>
              <a:t>Calc. </a:t>
            </a:r>
            <a:r>
              <a:rPr lang="en-US" sz="2400" b="1" dirty="0" err="1" smtClean="0"/>
              <a:t>Avg</a:t>
            </a:r>
            <a:endParaRPr lang="en-US" sz="2400" b="1" dirty="0"/>
          </a:p>
        </p:txBody>
      </p:sp>
      <p:sp>
        <p:nvSpPr>
          <p:cNvPr id="18" name="TextBox 17"/>
          <p:cNvSpPr txBox="1"/>
          <p:nvPr/>
        </p:nvSpPr>
        <p:spPr>
          <a:xfrm>
            <a:off x="1439776" y="5617823"/>
            <a:ext cx="1762021" cy="461665"/>
          </a:xfrm>
          <a:prstGeom prst="rect">
            <a:avLst/>
          </a:prstGeom>
          <a:solidFill>
            <a:srgbClr val="FFFF00"/>
          </a:solidFill>
        </p:spPr>
        <p:txBody>
          <a:bodyPr wrap="none" rtlCol="0">
            <a:spAutoFit/>
          </a:bodyPr>
          <a:lstStyle/>
          <a:p>
            <a:r>
              <a:rPr lang="en-US" sz="2400" b="1" dirty="0" smtClean="0"/>
              <a:t>Calc. Mean</a:t>
            </a:r>
            <a:endParaRPr lang="en-US" sz="2400" b="1" dirty="0"/>
          </a:p>
        </p:txBody>
      </p:sp>
      <p:sp>
        <p:nvSpPr>
          <p:cNvPr id="19" name="TextBox 18"/>
          <p:cNvSpPr txBox="1"/>
          <p:nvPr/>
        </p:nvSpPr>
        <p:spPr>
          <a:xfrm>
            <a:off x="6101765" y="4147132"/>
            <a:ext cx="1599717" cy="461665"/>
          </a:xfrm>
          <a:prstGeom prst="rect">
            <a:avLst/>
          </a:prstGeom>
          <a:solidFill>
            <a:srgbClr val="FFFF00"/>
          </a:solidFill>
        </p:spPr>
        <p:txBody>
          <a:bodyPr wrap="none" rtlCol="0">
            <a:spAutoFit/>
          </a:bodyPr>
          <a:lstStyle/>
          <a:p>
            <a:r>
              <a:rPr lang="en-US" sz="2400" b="1" dirty="0" smtClean="0"/>
              <a:t>Calc. Max</a:t>
            </a:r>
            <a:endParaRPr lang="en-US" sz="2400" b="1" dirty="0"/>
          </a:p>
        </p:txBody>
      </p:sp>
      <p:sp>
        <p:nvSpPr>
          <p:cNvPr id="20" name="TextBox 19"/>
          <p:cNvSpPr txBox="1"/>
          <p:nvPr/>
        </p:nvSpPr>
        <p:spPr>
          <a:xfrm>
            <a:off x="6020693" y="5578026"/>
            <a:ext cx="1556836" cy="461665"/>
          </a:xfrm>
          <a:prstGeom prst="rect">
            <a:avLst/>
          </a:prstGeom>
          <a:solidFill>
            <a:srgbClr val="FFFF00"/>
          </a:solidFill>
        </p:spPr>
        <p:txBody>
          <a:bodyPr wrap="none" rtlCol="0">
            <a:spAutoFit/>
          </a:bodyPr>
          <a:lstStyle/>
          <a:p>
            <a:r>
              <a:rPr lang="en-US" sz="2400" b="1" dirty="0" smtClean="0"/>
              <a:t>Calc. Min</a:t>
            </a:r>
            <a:endParaRPr lang="en-US" sz="2400" b="1" dirty="0"/>
          </a:p>
        </p:txBody>
      </p:sp>
      <p:sp>
        <p:nvSpPr>
          <p:cNvPr id="5" name="Slide Number Placeholder 4"/>
          <p:cNvSpPr>
            <a:spLocks noGrp="1"/>
          </p:cNvSpPr>
          <p:nvPr>
            <p:ph type="sldNum" sz="quarter" idx="12"/>
          </p:nvPr>
        </p:nvSpPr>
        <p:spPr/>
        <p:txBody>
          <a:bodyPr/>
          <a:lstStyle/>
          <a:p>
            <a:fld id="{9F2F5E10-5301-4EE6-90D2-A6C4A3F62BED}" type="slidenum">
              <a:rPr lang="en-US" smtClean="0"/>
              <a:t>52</a:t>
            </a:fld>
            <a:endParaRPr lang="en-US"/>
          </a:p>
        </p:txBody>
      </p:sp>
    </p:spTree>
    <p:extLst>
      <p:ext uri="{BB962C8B-B14F-4D97-AF65-F5344CB8AC3E}">
        <p14:creationId xmlns:p14="http://schemas.microsoft.com/office/powerpoint/2010/main" val="379509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458553"/>
            <a:ext cx="9144000" cy="3026235"/>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 </a:t>
            </a:r>
            <a:br>
              <a:rPr lang="en-US" dirty="0" smtClean="0"/>
            </a:br>
            <a:r>
              <a:rPr lang="en-US" dirty="0" smtClean="0"/>
              <a:t>2)</a:t>
            </a:r>
            <a:r>
              <a:rPr lang="en-US" dirty="0"/>
              <a:t> </a:t>
            </a:r>
            <a:r>
              <a:rPr lang="en-US" dirty="0" smtClean="0">
                <a:solidFill>
                  <a:srgbClr val="FF0000"/>
                </a:solidFill>
              </a:rPr>
              <a:t>Distributed Memory</a:t>
            </a:r>
            <a:endParaRPr lang="en-US" dirty="0">
              <a:solidFill>
                <a:srgbClr val="FF0000"/>
              </a:solidFill>
            </a:endParaRPr>
          </a:p>
        </p:txBody>
      </p:sp>
      <p:sp>
        <p:nvSpPr>
          <p:cNvPr id="5" name="Rounded Rectangle 4"/>
          <p:cNvSpPr/>
          <p:nvPr/>
        </p:nvSpPr>
        <p:spPr>
          <a:xfrm>
            <a:off x="7769195" y="389087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6" name="Rectangle 5"/>
          <p:cNvSpPr/>
          <p:nvPr/>
        </p:nvSpPr>
        <p:spPr>
          <a:xfrm>
            <a:off x="5445188" y="531321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7" name="Rounded Rectangle 6"/>
          <p:cNvSpPr/>
          <p:nvPr/>
        </p:nvSpPr>
        <p:spPr>
          <a:xfrm>
            <a:off x="7769195" y="531321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8" name="Rectangle 7"/>
          <p:cNvSpPr/>
          <p:nvPr/>
        </p:nvSpPr>
        <p:spPr>
          <a:xfrm>
            <a:off x="5445188" y="389087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9" name="Rounded Rectangle 8"/>
          <p:cNvSpPr/>
          <p:nvPr/>
        </p:nvSpPr>
        <p:spPr>
          <a:xfrm>
            <a:off x="233472" y="386385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0" name="Rectangle 9"/>
          <p:cNvSpPr/>
          <p:nvPr/>
        </p:nvSpPr>
        <p:spPr>
          <a:xfrm>
            <a:off x="2017013" y="531321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sp>
        <p:nvSpPr>
          <p:cNvPr id="11" name="Rounded Rectangle 10"/>
          <p:cNvSpPr/>
          <p:nvPr/>
        </p:nvSpPr>
        <p:spPr>
          <a:xfrm>
            <a:off x="233472" y="528619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2" name="Rectangle 11"/>
          <p:cNvSpPr/>
          <p:nvPr/>
        </p:nvSpPr>
        <p:spPr>
          <a:xfrm>
            <a:off x="2017013" y="389087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endParaRPr lang="en-US" sz="2800" b="1" dirty="0">
              <a:solidFill>
                <a:srgbClr val="B30202"/>
              </a:solidFill>
            </a:endParaRPr>
          </a:p>
        </p:txBody>
      </p:sp>
      <p:cxnSp>
        <p:nvCxnSpPr>
          <p:cNvPr id="14" name="Straight Arrow Connector 13"/>
          <p:cNvCxnSpPr/>
          <p:nvPr/>
        </p:nvCxnSpPr>
        <p:spPr>
          <a:xfrm flipV="1">
            <a:off x="1463031" y="4296173"/>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63031" y="5718511"/>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273039" y="4296171"/>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273039" y="5718509"/>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2F5E10-5301-4EE6-90D2-A6C4A3F62BED}" type="slidenum">
              <a:rPr lang="en-US" smtClean="0"/>
              <a:t>53</a:t>
            </a:fld>
            <a:endParaRPr lang="en-US"/>
          </a:p>
        </p:txBody>
      </p:sp>
    </p:spTree>
    <p:extLst>
      <p:ext uri="{BB962C8B-B14F-4D97-AF65-F5344CB8AC3E}">
        <p14:creationId xmlns:p14="http://schemas.microsoft.com/office/powerpoint/2010/main" val="388222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458553"/>
            <a:ext cx="9144000" cy="3026235"/>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a:t>
            </a:r>
            <a:br>
              <a:rPr lang="en-US" dirty="0" smtClean="0"/>
            </a:br>
            <a:r>
              <a:rPr lang="en-US" dirty="0" smtClean="0"/>
              <a:t>Distributed Memory</a:t>
            </a:r>
            <a:endParaRPr lang="en-US" dirty="0"/>
          </a:p>
        </p:txBody>
      </p:sp>
      <p:sp>
        <p:nvSpPr>
          <p:cNvPr id="5" name="Rounded Rectangle 4"/>
          <p:cNvSpPr/>
          <p:nvPr/>
        </p:nvSpPr>
        <p:spPr>
          <a:xfrm>
            <a:off x="7769195" y="389087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p>
          <a:p>
            <a:pPr algn="ctr"/>
            <a:endParaRPr lang="en-US" sz="2000" b="1" dirty="0">
              <a:solidFill>
                <a:schemeClr val="accent3">
                  <a:lumMod val="75000"/>
                </a:schemeClr>
              </a:solidFill>
            </a:endParaRPr>
          </a:p>
        </p:txBody>
      </p:sp>
      <p:sp>
        <p:nvSpPr>
          <p:cNvPr id="6" name="Rectangle 5"/>
          <p:cNvSpPr/>
          <p:nvPr/>
        </p:nvSpPr>
        <p:spPr>
          <a:xfrm>
            <a:off x="5445188" y="531321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7" name="Rounded Rectangle 6"/>
          <p:cNvSpPr/>
          <p:nvPr/>
        </p:nvSpPr>
        <p:spPr>
          <a:xfrm>
            <a:off x="7769195" y="531321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p>
          <a:p>
            <a:pPr algn="ctr"/>
            <a:endParaRPr lang="en-US" sz="2000" b="1" dirty="0">
              <a:solidFill>
                <a:schemeClr val="accent3">
                  <a:lumMod val="75000"/>
                </a:schemeClr>
              </a:solidFill>
            </a:endParaRPr>
          </a:p>
        </p:txBody>
      </p:sp>
      <p:sp>
        <p:nvSpPr>
          <p:cNvPr id="8" name="Rectangle 7"/>
          <p:cNvSpPr/>
          <p:nvPr/>
        </p:nvSpPr>
        <p:spPr>
          <a:xfrm>
            <a:off x="5445188" y="389087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9" name="Rounded Rectangle 8"/>
          <p:cNvSpPr/>
          <p:nvPr/>
        </p:nvSpPr>
        <p:spPr>
          <a:xfrm>
            <a:off x="233472" y="386385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p>
          <a:p>
            <a:pPr algn="ctr"/>
            <a:endParaRPr lang="en-US" sz="2000" b="1" dirty="0">
              <a:solidFill>
                <a:schemeClr val="accent3">
                  <a:lumMod val="75000"/>
                </a:schemeClr>
              </a:solidFill>
            </a:endParaRPr>
          </a:p>
        </p:txBody>
      </p:sp>
      <p:sp>
        <p:nvSpPr>
          <p:cNvPr id="10" name="Rectangle 9"/>
          <p:cNvSpPr/>
          <p:nvPr/>
        </p:nvSpPr>
        <p:spPr>
          <a:xfrm>
            <a:off x="2017013" y="5313212"/>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sp>
        <p:nvSpPr>
          <p:cNvPr id="11" name="Rounded Rectangle 10"/>
          <p:cNvSpPr/>
          <p:nvPr/>
        </p:nvSpPr>
        <p:spPr>
          <a:xfrm>
            <a:off x="233472" y="528619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p>
          <a:p>
            <a:pPr algn="ctr"/>
            <a:endParaRPr lang="en-US" sz="2000" b="1" dirty="0">
              <a:solidFill>
                <a:schemeClr val="accent3">
                  <a:lumMod val="75000"/>
                </a:schemeClr>
              </a:solidFill>
            </a:endParaRPr>
          </a:p>
        </p:txBody>
      </p:sp>
      <p:sp>
        <p:nvSpPr>
          <p:cNvPr id="12" name="Rectangle 11"/>
          <p:cNvSpPr/>
          <p:nvPr/>
        </p:nvSpPr>
        <p:spPr>
          <a:xfrm>
            <a:off x="2017013" y="3890874"/>
            <a:ext cx="1837582"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30202"/>
                </a:solidFill>
              </a:rPr>
              <a:t>Processor</a:t>
            </a:r>
          </a:p>
          <a:p>
            <a:pPr algn="ctr"/>
            <a:endParaRPr lang="en-US" sz="2800" b="1" dirty="0">
              <a:solidFill>
                <a:srgbClr val="B30202"/>
              </a:solidFill>
            </a:endParaRPr>
          </a:p>
        </p:txBody>
      </p:sp>
      <p:cxnSp>
        <p:nvCxnSpPr>
          <p:cNvPr id="14" name="Straight Arrow Connector 13"/>
          <p:cNvCxnSpPr/>
          <p:nvPr/>
        </p:nvCxnSpPr>
        <p:spPr>
          <a:xfrm flipV="1">
            <a:off x="1463031" y="4296173"/>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63031" y="5718511"/>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273039" y="4296171"/>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273039" y="5718509"/>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68592" y="4322029"/>
            <a:ext cx="1049160" cy="369332"/>
          </a:xfrm>
          <a:prstGeom prst="rect">
            <a:avLst/>
          </a:prstGeom>
          <a:solidFill>
            <a:srgbClr val="FFFF00"/>
          </a:solidFill>
        </p:spPr>
        <p:txBody>
          <a:bodyPr wrap="none" rtlCol="0">
            <a:spAutoFit/>
          </a:bodyPr>
          <a:lstStyle/>
          <a:p>
            <a:r>
              <a:rPr lang="en-US" b="1" dirty="0" smtClean="0"/>
              <a:t>Data Q1</a:t>
            </a:r>
            <a:endParaRPr lang="en-US" b="1" dirty="0"/>
          </a:p>
        </p:txBody>
      </p:sp>
      <p:sp>
        <p:nvSpPr>
          <p:cNvPr id="17" name="TextBox 16"/>
          <p:cNvSpPr txBox="1"/>
          <p:nvPr/>
        </p:nvSpPr>
        <p:spPr>
          <a:xfrm>
            <a:off x="328056" y="5718509"/>
            <a:ext cx="1049160" cy="369332"/>
          </a:xfrm>
          <a:prstGeom prst="rect">
            <a:avLst/>
          </a:prstGeom>
          <a:solidFill>
            <a:srgbClr val="FFFF00"/>
          </a:solidFill>
        </p:spPr>
        <p:txBody>
          <a:bodyPr wrap="none" rtlCol="0">
            <a:spAutoFit/>
          </a:bodyPr>
          <a:lstStyle/>
          <a:p>
            <a:r>
              <a:rPr lang="en-US" b="1" dirty="0" smtClean="0"/>
              <a:t>Data Q2</a:t>
            </a:r>
            <a:endParaRPr lang="en-US" b="1" dirty="0"/>
          </a:p>
        </p:txBody>
      </p:sp>
      <p:sp>
        <p:nvSpPr>
          <p:cNvPr id="18" name="TextBox 17"/>
          <p:cNvSpPr txBox="1"/>
          <p:nvPr/>
        </p:nvSpPr>
        <p:spPr>
          <a:xfrm>
            <a:off x="7904315" y="4322029"/>
            <a:ext cx="1049160" cy="369332"/>
          </a:xfrm>
          <a:prstGeom prst="rect">
            <a:avLst/>
          </a:prstGeom>
          <a:solidFill>
            <a:srgbClr val="FFFF00"/>
          </a:solidFill>
        </p:spPr>
        <p:txBody>
          <a:bodyPr wrap="none" rtlCol="0">
            <a:spAutoFit/>
          </a:bodyPr>
          <a:lstStyle/>
          <a:p>
            <a:r>
              <a:rPr lang="en-US" b="1" dirty="0" smtClean="0"/>
              <a:t>Data Q3</a:t>
            </a:r>
            <a:endParaRPr lang="en-US" b="1" dirty="0"/>
          </a:p>
        </p:txBody>
      </p:sp>
      <p:sp>
        <p:nvSpPr>
          <p:cNvPr id="19" name="TextBox 18"/>
          <p:cNvSpPr txBox="1"/>
          <p:nvPr/>
        </p:nvSpPr>
        <p:spPr>
          <a:xfrm>
            <a:off x="7863779" y="5718509"/>
            <a:ext cx="1049160" cy="369332"/>
          </a:xfrm>
          <a:prstGeom prst="rect">
            <a:avLst/>
          </a:prstGeom>
          <a:solidFill>
            <a:srgbClr val="FFFF00"/>
          </a:solidFill>
        </p:spPr>
        <p:txBody>
          <a:bodyPr wrap="none" rtlCol="0">
            <a:spAutoFit/>
          </a:bodyPr>
          <a:lstStyle/>
          <a:p>
            <a:r>
              <a:rPr lang="en-US" b="1" dirty="0" smtClean="0"/>
              <a:t>Data Q4</a:t>
            </a:r>
            <a:endParaRPr lang="en-US" b="1" dirty="0"/>
          </a:p>
        </p:txBody>
      </p:sp>
      <p:sp>
        <p:nvSpPr>
          <p:cNvPr id="3" name="Slide Number Placeholder 2"/>
          <p:cNvSpPr>
            <a:spLocks noGrp="1"/>
          </p:cNvSpPr>
          <p:nvPr>
            <p:ph type="sldNum" sz="quarter" idx="12"/>
          </p:nvPr>
        </p:nvSpPr>
        <p:spPr/>
        <p:txBody>
          <a:bodyPr/>
          <a:lstStyle/>
          <a:p>
            <a:fld id="{9F2F5E10-5301-4EE6-90D2-A6C4A3F62BED}" type="slidenum">
              <a:rPr lang="en-US" smtClean="0"/>
              <a:t>54</a:t>
            </a:fld>
            <a:endParaRPr lang="en-US"/>
          </a:p>
        </p:txBody>
      </p:sp>
    </p:spTree>
    <p:extLst>
      <p:ext uri="{BB962C8B-B14F-4D97-AF65-F5344CB8AC3E}">
        <p14:creationId xmlns:p14="http://schemas.microsoft.com/office/powerpoint/2010/main" val="796540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404775"/>
            <a:ext cx="9144000" cy="3620673"/>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 </a:t>
            </a:r>
            <a:br>
              <a:rPr lang="en-US" dirty="0" smtClean="0"/>
            </a:br>
            <a:r>
              <a:rPr lang="en-US" dirty="0" smtClean="0"/>
              <a:t>3)</a:t>
            </a:r>
            <a:r>
              <a:rPr lang="en-US" dirty="0"/>
              <a:t> </a:t>
            </a:r>
            <a:r>
              <a:rPr lang="en-US" dirty="0" smtClean="0">
                <a:solidFill>
                  <a:srgbClr val="FF0000"/>
                </a:solidFill>
              </a:rPr>
              <a:t>Mixed-Memory Architecture</a:t>
            </a:r>
            <a:endParaRPr lang="en-US" dirty="0">
              <a:solidFill>
                <a:srgbClr val="FF0000"/>
              </a:solidFill>
            </a:endParaRPr>
          </a:p>
        </p:txBody>
      </p:sp>
      <p:sp>
        <p:nvSpPr>
          <p:cNvPr id="5" name="Rounded Rectangle 4"/>
          <p:cNvSpPr/>
          <p:nvPr/>
        </p:nvSpPr>
        <p:spPr>
          <a:xfrm>
            <a:off x="7769195" y="291815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6" name="Rectangle 5"/>
          <p:cNvSpPr/>
          <p:nvPr/>
        </p:nvSpPr>
        <p:spPr>
          <a:xfrm>
            <a:off x="5566796" y="4340492"/>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7" name="Rounded Rectangle 6"/>
          <p:cNvSpPr/>
          <p:nvPr/>
        </p:nvSpPr>
        <p:spPr>
          <a:xfrm>
            <a:off x="7769195" y="434049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8" name="Rectangle 7"/>
          <p:cNvSpPr/>
          <p:nvPr/>
        </p:nvSpPr>
        <p:spPr>
          <a:xfrm>
            <a:off x="5566796" y="2918154"/>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9" name="Rounded Rectangle 8"/>
          <p:cNvSpPr/>
          <p:nvPr/>
        </p:nvSpPr>
        <p:spPr>
          <a:xfrm>
            <a:off x="233472" y="289113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0" name="Rectangle 9"/>
          <p:cNvSpPr/>
          <p:nvPr/>
        </p:nvSpPr>
        <p:spPr>
          <a:xfrm>
            <a:off x="2017013" y="4340492"/>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11" name="Rounded Rectangle 10"/>
          <p:cNvSpPr/>
          <p:nvPr/>
        </p:nvSpPr>
        <p:spPr>
          <a:xfrm>
            <a:off x="233472" y="431347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2" name="Rectangle 11"/>
          <p:cNvSpPr/>
          <p:nvPr/>
        </p:nvSpPr>
        <p:spPr>
          <a:xfrm>
            <a:off x="2017013" y="2918154"/>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cxnSp>
        <p:nvCxnSpPr>
          <p:cNvPr id="14" name="Straight Arrow Connector 13"/>
          <p:cNvCxnSpPr/>
          <p:nvPr/>
        </p:nvCxnSpPr>
        <p:spPr>
          <a:xfrm flipV="1">
            <a:off x="1463031" y="3323453"/>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63031" y="4745791"/>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273039" y="3323451"/>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273039" y="4745789"/>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4202119" y="2729015"/>
            <a:ext cx="868521" cy="289113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4229141" y="3142472"/>
            <a:ext cx="216187" cy="1938992"/>
          </a:xfrm>
          <a:prstGeom prst="rect">
            <a:avLst/>
          </a:prstGeom>
          <a:noFill/>
        </p:spPr>
        <p:txBody>
          <a:bodyPr wrap="square" rtlCol="0">
            <a:spAutoFit/>
          </a:bodyPr>
          <a:lstStyle/>
          <a:p>
            <a:pPr algn="ctr"/>
            <a:r>
              <a:rPr lang="en-US" sz="2000" b="1" dirty="0" smtClean="0">
                <a:solidFill>
                  <a:srgbClr val="BF4D00"/>
                </a:solidFill>
              </a:rPr>
              <a:t>SHARED</a:t>
            </a:r>
            <a:endParaRPr lang="en-US" sz="2000" b="1" dirty="0">
              <a:solidFill>
                <a:srgbClr val="BF4D00"/>
              </a:solidFill>
            </a:endParaRPr>
          </a:p>
        </p:txBody>
      </p:sp>
      <p:sp>
        <p:nvSpPr>
          <p:cNvPr id="18" name="TextBox 17"/>
          <p:cNvSpPr txBox="1"/>
          <p:nvPr/>
        </p:nvSpPr>
        <p:spPr>
          <a:xfrm>
            <a:off x="4651772" y="3142472"/>
            <a:ext cx="216187" cy="1938992"/>
          </a:xfrm>
          <a:prstGeom prst="rect">
            <a:avLst/>
          </a:prstGeom>
          <a:noFill/>
        </p:spPr>
        <p:txBody>
          <a:bodyPr wrap="square" rtlCol="0">
            <a:spAutoFit/>
          </a:bodyPr>
          <a:lstStyle/>
          <a:p>
            <a:pPr algn="ctr"/>
            <a:r>
              <a:rPr lang="en-US" sz="2000" b="1" dirty="0" smtClean="0">
                <a:solidFill>
                  <a:srgbClr val="BF4D00"/>
                </a:solidFill>
              </a:rPr>
              <a:t>MEMORY</a:t>
            </a:r>
            <a:endParaRPr lang="en-US" sz="2000" b="1" dirty="0">
              <a:solidFill>
                <a:srgbClr val="BF4D00"/>
              </a:solidFill>
            </a:endParaRPr>
          </a:p>
        </p:txBody>
      </p:sp>
      <p:cxnSp>
        <p:nvCxnSpPr>
          <p:cNvPr id="19" name="Straight Arrow Connector 18"/>
          <p:cNvCxnSpPr/>
          <p:nvPr/>
        </p:nvCxnSpPr>
        <p:spPr>
          <a:xfrm flipV="1">
            <a:off x="3705963" y="3323449"/>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705963" y="4745787"/>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070640" y="3323447"/>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070640" y="4745785"/>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p:txBody>
          <a:bodyPr/>
          <a:lstStyle/>
          <a:p>
            <a:fld id="{9F2F5E10-5301-4EE6-90D2-A6C4A3F62BED}" type="slidenum">
              <a:rPr lang="en-US" smtClean="0"/>
              <a:t>55</a:t>
            </a:fld>
            <a:endParaRPr lang="en-US"/>
          </a:p>
        </p:txBody>
      </p:sp>
    </p:spTree>
    <p:extLst>
      <p:ext uri="{BB962C8B-B14F-4D97-AF65-F5344CB8AC3E}">
        <p14:creationId xmlns:p14="http://schemas.microsoft.com/office/powerpoint/2010/main" val="41010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364245"/>
            <a:ext cx="9144000" cy="4309682"/>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Multi-Core Computing</a:t>
            </a:r>
            <a:endParaRPr lang="en-US" dirty="0"/>
          </a:p>
        </p:txBody>
      </p:sp>
      <p:sp>
        <p:nvSpPr>
          <p:cNvPr id="5" name="Rounded Rectangle 4"/>
          <p:cNvSpPr/>
          <p:nvPr/>
        </p:nvSpPr>
        <p:spPr>
          <a:xfrm>
            <a:off x="7769195" y="253987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6" name="Rectangle 5"/>
          <p:cNvSpPr/>
          <p:nvPr/>
        </p:nvSpPr>
        <p:spPr>
          <a:xfrm>
            <a:off x="5566796" y="3610952"/>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7" name="Rounded Rectangle 6"/>
          <p:cNvSpPr/>
          <p:nvPr/>
        </p:nvSpPr>
        <p:spPr>
          <a:xfrm>
            <a:off x="7769195" y="361095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8" name="Rectangle 7"/>
          <p:cNvSpPr/>
          <p:nvPr/>
        </p:nvSpPr>
        <p:spPr>
          <a:xfrm>
            <a:off x="5566796" y="2539874"/>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9" name="Rounded Rectangle 8"/>
          <p:cNvSpPr/>
          <p:nvPr/>
        </p:nvSpPr>
        <p:spPr>
          <a:xfrm>
            <a:off x="233472" y="2512854"/>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0" name="Rectangle 9"/>
          <p:cNvSpPr/>
          <p:nvPr/>
        </p:nvSpPr>
        <p:spPr>
          <a:xfrm>
            <a:off x="2017013" y="3583932"/>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11" name="Rounded Rectangle 10"/>
          <p:cNvSpPr/>
          <p:nvPr/>
        </p:nvSpPr>
        <p:spPr>
          <a:xfrm>
            <a:off x="233472" y="3556912"/>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12" name="Rectangle 11"/>
          <p:cNvSpPr/>
          <p:nvPr/>
        </p:nvSpPr>
        <p:spPr>
          <a:xfrm>
            <a:off x="2017013" y="2539874"/>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cxnSp>
        <p:nvCxnSpPr>
          <p:cNvPr id="14" name="Straight Arrow Connector 13"/>
          <p:cNvCxnSpPr/>
          <p:nvPr/>
        </p:nvCxnSpPr>
        <p:spPr>
          <a:xfrm flipV="1">
            <a:off x="1463031" y="2945173"/>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63031" y="3989231"/>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273039" y="2945171"/>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273039" y="4016249"/>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4202119" y="2729015"/>
            <a:ext cx="868521" cy="3566632"/>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4229141" y="3547772"/>
            <a:ext cx="216187" cy="1938992"/>
          </a:xfrm>
          <a:prstGeom prst="rect">
            <a:avLst/>
          </a:prstGeom>
          <a:noFill/>
        </p:spPr>
        <p:txBody>
          <a:bodyPr wrap="square" rtlCol="0">
            <a:spAutoFit/>
          </a:bodyPr>
          <a:lstStyle/>
          <a:p>
            <a:pPr algn="ctr"/>
            <a:r>
              <a:rPr lang="en-US" sz="2000" b="1" dirty="0" smtClean="0">
                <a:solidFill>
                  <a:srgbClr val="BF4D00"/>
                </a:solidFill>
              </a:rPr>
              <a:t>SHARED</a:t>
            </a:r>
            <a:endParaRPr lang="en-US" sz="2000" b="1" dirty="0">
              <a:solidFill>
                <a:srgbClr val="BF4D00"/>
              </a:solidFill>
            </a:endParaRPr>
          </a:p>
        </p:txBody>
      </p:sp>
      <p:sp>
        <p:nvSpPr>
          <p:cNvPr id="18" name="TextBox 17"/>
          <p:cNvSpPr txBox="1"/>
          <p:nvPr/>
        </p:nvSpPr>
        <p:spPr>
          <a:xfrm>
            <a:off x="4651772" y="3547772"/>
            <a:ext cx="216187" cy="1938992"/>
          </a:xfrm>
          <a:prstGeom prst="rect">
            <a:avLst/>
          </a:prstGeom>
          <a:noFill/>
        </p:spPr>
        <p:txBody>
          <a:bodyPr wrap="square" rtlCol="0">
            <a:spAutoFit/>
          </a:bodyPr>
          <a:lstStyle/>
          <a:p>
            <a:pPr algn="ctr"/>
            <a:r>
              <a:rPr lang="en-US" sz="2000" b="1" dirty="0" smtClean="0">
                <a:solidFill>
                  <a:srgbClr val="BF4D00"/>
                </a:solidFill>
              </a:rPr>
              <a:t>MEMORY</a:t>
            </a:r>
            <a:endParaRPr lang="en-US" sz="2000" b="1" dirty="0">
              <a:solidFill>
                <a:srgbClr val="BF4D00"/>
              </a:solidFill>
            </a:endParaRPr>
          </a:p>
        </p:txBody>
      </p:sp>
      <p:cxnSp>
        <p:nvCxnSpPr>
          <p:cNvPr id="19" name="Straight Arrow Connector 18"/>
          <p:cNvCxnSpPr/>
          <p:nvPr/>
        </p:nvCxnSpPr>
        <p:spPr>
          <a:xfrm flipV="1">
            <a:off x="3705963" y="2945169"/>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705963" y="3989227"/>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070640" y="2945167"/>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070640" y="4016245"/>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233472" y="4587460"/>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26" name="Rectangle 25"/>
          <p:cNvSpPr/>
          <p:nvPr/>
        </p:nvSpPr>
        <p:spPr>
          <a:xfrm>
            <a:off x="2017013" y="5658538"/>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27" name="Rounded Rectangle 26"/>
          <p:cNvSpPr/>
          <p:nvPr/>
        </p:nvSpPr>
        <p:spPr>
          <a:xfrm>
            <a:off x="233472" y="5631518"/>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28" name="Rectangle 27"/>
          <p:cNvSpPr/>
          <p:nvPr/>
        </p:nvSpPr>
        <p:spPr>
          <a:xfrm>
            <a:off x="2017013" y="4614480"/>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cxnSp>
        <p:nvCxnSpPr>
          <p:cNvPr id="29" name="Straight Arrow Connector 28"/>
          <p:cNvCxnSpPr/>
          <p:nvPr/>
        </p:nvCxnSpPr>
        <p:spPr>
          <a:xfrm flipV="1">
            <a:off x="1463031" y="5019779"/>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463031" y="6063837"/>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705963" y="5019775"/>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705963" y="6063833"/>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7769195" y="4604759"/>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34" name="Rectangle 33"/>
          <p:cNvSpPr/>
          <p:nvPr/>
        </p:nvSpPr>
        <p:spPr>
          <a:xfrm>
            <a:off x="5566796" y="5675837"/>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sp>
        <p:nvSpPr>
          <p:cNvPr id="35" name="Rounded Rectangle 34"/>
          <p:cNvSpPr/>
          <p:nvPr/>
        </p:nvSpPr>
        <p:spPr>
          <a:xfrm>
            <a:off x="7769195" y="5675837"/>
            <a:ext cx="1229559"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3">
                    <a:lumMod val="75000"/>
                  </a:schemeClr>
                </a:solidFill>
              </a:rPr>
              <a:t>Memory</a:t>
            </a:r>
            <a:endParaRPr lang="en-US" sz="2000" b="1" dirty="0">
              <a:solidFill>
                <a:schemeClr val="accent3">
                  <a:lumMod val="75000"/>
                </a:schemeClr>
              </a:solidFill>
            </a:endParaRPr>
          </a:p>
        </p:txBody>
      </p:sp>
      <p:sp>
        <p:nvSpPr>
          <p:cNvPr id="36" name="Rectangle 35"/>
          <p:cNvSpPr/>
          <p:nvPr/>
        </p:nvSpPr>
        <p:spPr>
          <a:xfrm>
            <a:off x="5566796" y="4604759"/>
            <a:ext cx="1688950"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B30202"/>
                </a:solidFill>
              </a:rPr>
              <a:t>Processor</a:t>
            </a:r>
            <a:endParaRPr lang="en-US" sz="2400" b="1" dirty="0">
              <a:solidFill>
                <a:srgbClr val="B30202"/>
              </a:solidFill>
            </a:endParaRPr>
          </a:p>
        </p:txBody>
      </p:sp>
      <p:cxnSp>
        <p:nvCxnSpPr>
          <p:cNvPr id="37" name="Straight Arrow Connector 36"/>
          <p:cNvCxnSpPr/>
          <p:nvPr/>
        </p:nvCxnSpPr>
        <p:spPr>
          <a:xfrm flipV="1">
            <a:off x="7273039" y="5010056"/>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273039" y="6081134"/>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5070640" y="5010052"/>
            <a:ext cx="496156"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070640" y="6081130"/>
            <a:ext cx="49615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p:txBody>
          <a:bodyPr/>
          <a:lstStyle/>
          <a:p>
            <a:fld id="{9F2F5E10-5301-4EE6-90D2-A6C4A3F62BED}" type="slidenum">
              <a:rPr lang="en-US" smtClean="0"/>
              <a:t>56</a:t>
            </a:fld>
            <a:endParaRPr lang="en-US"/>
          </a:p>
        </p:txBody>
      </p:sp>
    </p:spTree>
    <p:extLst>
      <p:ext uri="{BB962C8B-B14F-4D97-AF65-F5344CB8AC3E}">
        <p14:creationId xmlns:p14="http://schemas.microsoft.com/office/powerpoint/2010/main" val="2067361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Multi-Core Chips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5174197" y="2624269"/>
            <a:ext cx="3187700" cy="3149600"/>
          </a:xfrm>
          <a:prstGeom prst="rect">
            <a:avLst/>
          </a:prstGeom>
        </p:spPr>
      </p:pic>
      <p:sp>
        <p:nvSpPr>
          <p:cNvPr id="5" name="TextBox 4"/>
          <p:cNvSpPr txBox="1"/>
          <p:nvPr/>
        </p:nvSpPr>
        <p:spPr>
          <a:xfrm>
            <a:off x="3553574" y="6427347"/>
            <a:ext cx="5404043" cy="276999"/>
          </a:xfrm>
          <a:prstGeom prst="rect">
            <a:avLst/>
          </a:prstGeom>
          <a:noFill/>
        </p:spPr>
        <p:txBody>
          <a:bodyPr wrap="none" rtlCol="0">
            <a:spAutoFit/>
          </a:bodyPr>
          <a:lstStyle/>
          <a:p>
            <a:r>
              <a:rPr lang="en-US" sz="1200" dirty="0" smtClean="0">
                <a:solidFill>
                  <a:schemeClr val="bg1">
                    <a:lumMod val="65000"/>
                  </a:schemeClr>
                </a:solidFill>
              </a:rPr>
              <a:t>From </a:t>
            </a:r>
            <a:r>
              <a:rPr lang="en-US" sz="1200" dirty="0">
                <a:solidFill>
                  <a:schemeClr val="bg1">
                    <a:lumMod val="65000"/>
                  </a:schemeClr>
                </a:solidFill>
              </a:rPr>
              <a:t>[Navarro et al 2014] http://</a:t>
            </a:r>
            <a:r>
              <a:rPr lang="en-US" sz="1200" dirty="0" err="1">
                <a:solidFill>
                  <a:schemeClr val="bg1">
                    <a:lumMod val="65000"/>
                  </a:schemeClr>
                </a:solidFill>
              </a:rPr>
              <a:t>www.global-sci.com</a:t>
            </a:r>
            <a:r>
              <a:rPr lang="en-US" sz="1200" dirty="0">
                <a:solidFill>
                  <a:schemeClr val="bg1">
                    <a:lumMod val="65000"/>
                  </a:schemeClr>
                </a:solidFill>
              </a:rPr>
              <a:t>/</a:t>
            </a:r>
            <a:r>
              <a:rPr lang="en-US" sz="1200" dirty="0" err="1">
                <a:solidFill>
                  <a:schemeClr val="bg1">
                    <a:lumMod val="65000"/>
                  </a:schemeClr>
                </a:solidFill>
              </a:rPr>
              <a:t>openaccess</a:t>
            </a:r>
            <a:r>
              <a:rPr lang="en-US" sz="1200" dirty="0">
                <a:solidFill>
                  <a:schemeClr val="bg1">
                    <a:lumMod val="65000"/>
                  </a:schemeClr>
                </a:solidFill>
              </a:rPr>
              <a:t>/v15_285.pdf</a:t>
            </a:r>
          </a:p>
        </p:txBody>
      </p:sp>
      <p:pic>
        <p:nvPicPr>
          <p:cNvPr id="7" name="Picture 6"/>
          <p:cNvPicPr>
            <a:picLocks noChangeAspect="1"/>
          </p:cNvPicPr>
          <p:nvPr/>
        </p:nvPicPr>
        <p:blipFill>
          <a:blip r:embed="rId3"/>
          <a:stretch>
            <a:fillRect/>
          </a:stretch>
        </p:blipFill>
        <p:spPr>
          <a:xfrm>
            <a:off x="608024" y="2556718"/>
            <a:ext cx="3594095" cy="3320119"/>
          </a:xfrm>
          <a:prstGeom prst="rect">
            <a:avLst/>
          </a:prstGeom>
        </p:spPr>
      </p:pic>
      <p:sp>
        <p:nvSpPr>
          <p:cNvPr id="3" name="Slide Number Placeholder 2"/>
          <p:cNvSpPr>
            <a:spLocks noGrp="1"/>
          </p:cNvSpPr>
          <p:nvPr>
            <p:ph type="sldNum" sz="quarter" idx="12"/>
          </p:nvPr>
        </p:nvSpPr>
        <p:spPr/>
        <p:txBody>
          <a:bodyPr/>
          <a:lstStyle/>
          <a:p>
            <a:fld id="{9F2F5E10-5301-4EE6-90D2-A6C4A3F62BED}" type="slidenum">
              <a:rPr lang="en-US" smtClean="0"/>
              <a:t>57</a:t>
            </a:fld>
            <a:endParaRPr lang="en-US"/>
          </a:p>
        </p:txBody>
      </p:sp>
    </p:spTree>
    <p:extLst>
      <p:ext uri="{BB962C8B-B14F-4D97-AF65-F5344CB8AC3E}">
        <p14:creationId xmlns:p14="http://schemas.microsoft.com/office/powerpoint/2010/main" val="2013528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Multi-Core Chips</a:t>
            </a:r>
            <a:endParaRPr lang="en-US" dirty="0"/>
          </a:p>
        </p:txBody>
      </p:sp>
      <p:pic>
        <p:nvPicPr>
          <p:cNvPr id="4" name="Picture 3"/>
          <p:cNvPicPr>
            <a:picLocks noChangeAspect="1"/>
          </p:cNvPicPr>
          <p:nvPr/>
        </p:nvPicPr>
        <p:blipFill>
          <a:blip r:embed="rId2"/>
          <a:stretch>
            <a:fillRect/>
          </a:stretch>
        </p:blipFill>
        <p:spPr>
          <a:xfrm>
            <a:off x="5174197" y="2624269"/>
            <a:ext cx="3187700" cy="3149600"/>
          </a:xfrm>
          <a:prstGeom prst="rect">
            <a:avLst/>
          </a:prstGeom>
        </p:spPr>
      </p:pic>
      <p:sp>
        <p:nvSpPr>
          <p:cNvPr id="5" name="TextBox 4"/>
          <p:cNvSpPr txBox="1"/>
          <p:nvPr/>
        </p:nvSpPr>
        <p:spPr>
          <a:xfrm>
            <a:off x="3553574" y="6427347"/>
            <a:ext cx="5404043" cy="276999"/>
          </a:xfrm>
          <a:prstGeom prst="rect">
            <a:avLst/>
          </a:prstGeom>
          <a:noFill/>
        </p:spPr>
        <p:txBody>
          <a:bodyPr wrap="none" rtlCol="0">
            <a:spAutoFit/>
          </a:bodyPr>
          <a:lstStyle/>
          <a:p>
            <a:r>
              <a:rPr lang="en-US" sz="1200" dirty="0" smtClean="0">
                <a:solidFill>
                  <a:schemeClr val="bg1">
                    <a:lumMod val="65000"/>
                  </a:schemeClr>
                </a:solidFill>
              </a:rPr>
              <a:t>From </a:t>
            </a:r>
            <a:r>
              <a:rPr lang="en-US" sz="1200" dirty="0">
                <a:solidFill>
                  <a:schemeClr val="bg1">
                    <a:lumMod val="65000"/>
                  </a:schemeClr>
                </a:solidFill>
              </a:rPr>
              <a:t>[Navarro et al 2014] http://</a:t>
            </a:r>
            <a:r>
              <a:rPr lang="en-US" sz="1200" dirty="0" err="1">
                <a:solidFill>
                  <a:schemeClr val="bg1">
                    <a:lumMod val="65000"/>
                  </a:schemeClr>
                </a:solidFill>
              </a:rPr>
              <a:t>www.global-sci.com</a:t>
            </a:r>
            <a:r>
              <a:rPr lang="en-US" sz="1200" dirty="0">
                <a:solidFill>
                  <a:schemeClr val="bg1">
                    <a:lumMod val="65000"/>
                  </a:schemeClr>
                </a:solidFill>
              </a:rPr>
              <a:t>/</a:t>
            </a:r>
            <a:r>
              <a:rPr lang="en-US" sz="1200" dirty="0" err="1">
                <a:solidFill>
                  <a:schemeClr val="bg1">
                    <a:lumMod val="65000"/>
                  </a:schemeClr>
                </a:solidFill>
              </a:rPr>
              <a:t>openaccess</a:t>
            </a:r>
            <a:r>
              <a:rPr lang="en-US" sz="1200" dirty="0">
                <a:solidFill>
                  <a:schemeClr val="bg1">
                    <a:lumMod val="65000"/>
                  </a:schemeClr>
                </a:solidFill>
              </a:rPr>
              <a:t>/v15_285.pdf</a:t>
            </a:r>
          </a:p>
        </p:txBody>
      </p:sp>
      <p:sp>
        <p:nvSpPr>
          <p:cNvPr id="6" name="Rounded Rectangle 5"/>
          <p:cNvSpPr/>
          <p:nvPr/>
        </p:nvSpPr>
        <p:spPr>
          <a:xfrm>
            <a:off x="6085104" y="3084924"/>
            <a:ext cx="1332786" cy="2029426"/>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9F2F5E10-5301-4EE6-90D2-A6C4A3F62BED}" type="slidenum">
              <a:rPr lang="en-US" smtClean="0"/>
              <a:t>58</a:t>
            </a:fld>
            <a:endParaRPr lang="en-US"/>
          </a:p>
        </p:txBody>
      </p:sp>
      <p:pic>
        <p:nvPicPr>
          <p:cNvPr id="8" name="Picture 7"/>
          <p:cNvPicPr>
            <a:picLocks noChangeAspect="1"/>
          </p:cNvPicPr>
          <p:nvPr/>
        </p:nvPicPr>
        <p:blipFill>
          <a:blip r:embed="rId3"/>
          <a:stretch>
            <a:fillRect/>
          </a:stretch>
        </p:blipFill>
        <p:spPr>
          <a:xfrm>
            <a:off x="608024" y="2556718"/>
            <a:ext cx="3594095" cy="3320119"/>
          </a:xfrm>
          <a:prstGeom prst="rect">
            <a:avLst/>
          </a:prstGeom>
        </p:spPr>
      </p:pic>
    </p:spTree>
    <p:extLst>
      <p:ext uri="{BB962C8B-B14F-4D97-AF65-F5344CB8AC3E}">
        <p14:creationId xmlns:p14="http://schemas.microsoft.com/office/powerpoint/2010/main" val="1325971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Multi-Core Chips</a:t>
            </a:r>
            <a:endParaRPr lang="en-US" dirty="0"/>
          </a:p>
        </p:txBody>
      </p:sp>
      <p:pic>
        <p:nvPicPr>
          <p:cNvPr id="4" name="Picture 3"/>
          <p:cNvPicPr>
            <a:picLocks noChangeAspect="1"/>
          </p:cNvPicPr>
          <p:nvPr/>
        </p:nvPicPr>
        <p:blipFill>
          <a:blip r:embed="rId2"/>
          <a:stretch>
            <a:fillRect/>
          </a:stretch>
        </p:blipFill>
        <p:spPr>
          <a:xfrm>
            <a:off x="5174197" y="2624269"/>
            <a:ext cx="3187700" cy="3149600"/>
          </a:xfrm>
          <a:prstGeom prst="rect">
            <a:avLst/>
          </a:prstGeom>
        </p:spPr>
      </p:pic>
      <p:sp>
        <p:nvSpPr>
          <p:cNvPr id="5" name="TextBox 4"/>
          <p:cNvSpPr txBox="1"/>
          <p:nvPr/>
        </p:nvSpPr>
        <p:spPr>
          <a:xfrm>
            <a:off x="3553574" y="6427347"/>
            <a:ext cx="5404043" cy="276999"/>
          </a:xfrm>
          <a:prstGeom prst="rect">
            <a:avLst/>
          </a:prstGeom>
          <a:noFill/>
        </p:spPr>
        <p:txBody>
          <a:bodyPr wrap="none" rtlCol="0">
            <a:spAutoFit/>
          </a:bodyPr>
          <a:lstStyle/>
          <a:p>
            <a:r>
              <a:rPr lang="en-US" sz="1200" dirty="0" smtClean="0">
                <a:solidFill>
                  <a:schemeClr val="bg1">
                    <a:lumMod val="65000"/>
                  </a:schemeClr>
                </a:solidFill>
              </a:rPr>
              <a:t>From </a:t>
            </a:r>
            <a:r>
              <a:rPr lang="en-US" sz="1200" dirty="0">
                <a:solidFill>
                  <a:schemeClr val="bg1">
                    <a:lumMod val="65000"/>
                  </a:schemeClr>
                </a:solidFill>
              </a:rPr>
              <a:t>[Navarro et al 2014] http://</a:t>
            </a:r>
            <a:r>
              <a:rPr lang="en-US" sz="1200" dirty="0" err="1">
                <a:solidFill>
                  <a:schemeClr val="bg1">
                    <a:lumMod val="65000"/>
                  </a:schemeClr>
                </a:solidFill>
              </a:rPr>
              <a:t>www.global-sci.com</a:t>
            </a:r>
            <a:r>
              <a:rPr lang="en-US" sz="1200" dirty="0">
                <a:solidFill>
                  <a:schemeClr val="bg1">
                    <a:lumMod val="65000"/>
                  </a:schemeClr>
                </a:solidFill>
              </a:rPr>
              <a:t>/</a:t>
            </a:r>
            <a:r>
              <a:rPr lang="en-US" sz="1200" dirty="0" err="1">
                <a:solidFill>
                  <a:schemeClr val="bg1">
                    <a:lumMod val="65000"/>
                  </a:schemeClr>
                </a:solidFill>
              </a:rPr>
              <a:t>openaccess</a:t>
            </a:r>
            <a:r>
              <a:rPr lang="en-US" sz="1200" dirty="0">
                <a:solidFill>
                  <a:schemeClr val="bg1">
                    <a:lumMod val="65000"/>
                  </a:schemeClr>
                </a:solidFill>
              </a:rPr>
              <a:t>/v15_285.pdf</a:t>
            </a:r>
          </a:p>
        </p:txBody>
      </p:sp>
      <p:sp>
        <p:nvSpPr>
          <p:cNvPr id="9" name="Rectangle 8"/>
          <p:cNvSpPr/>
          <p:nvPr/>
        </p:nvSpPr>
        <p:spPr>
          <a:xfrm>
            <a:off x="5174196" y="3053253"/>
            <a:ext cx="355837" cy="577852"/>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10" name="Rounded Rectangle 9"/>
          <p:cNvSpPr/>
          <p:nvPr/>
        </p:nvSpPr>
        <p:spPr>
          <a:xfrm>
            <a:off x="5555959" y="3078058"/>
            <a:ext cx="529145" cy="553047"/>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174197" y="3688221"/>
            <a:ext cx="355837" cy="526025"/>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14" name="Rectangle 13"/>
          <p:cNvSpPr/>
          <p:nvPr/>
        </p:nvSpPr>
        <p:spPr>
          <a:xfrm>
            <a:off x="5195254" y="4241268"/>
            <a:ext cx="355837" cy="457481"/>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15" name="Rectangle 14"/>
          <p:cNvSpPr/>
          <p:nvPr/>
        </p:nvSpPr>
        <p:spPr>
          <a:xfrm>
            <a:off x="5195254" y="4698749"/>
            <a:ext cx="355837" cy="465851"/>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16" name="Rounded Rectangle 15"/>
          <p:cNvSpPr/>
          <p:nvPr/>
        </p:nvSpPr>
        <p:spPr>
          <a:xfrm>
            <a:off x="5555959" y="3631105"/>
            <a:ext cx="529145" cy="553048"/>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555959" y="4158345"/>
            <a:ext cx="529145" cy="540404"/>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555959" y="4698748"/>
            <a:ext cx="529145" cy="465851"/>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7985002" y="3003003"/>
            <a:ext cx="355837" cy="577852"/>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20" name="Rectangle 19"/>
          <p:cNvSpPr/>
          <p:nvPr/>
        </p:nvSpPr>
        <p:spPr>
          <a:xfrm>
            <a:off x="7985003" y="3637971"/>
            <a:ext cx="355837" cy="526025"/>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21" name="Rectangle 20"/>
          <p:cNvSpPr/>
          <p:nvPr/>
        </p:nvSpPr>
        <p:spPr>
          <a:xfrm>
            <a:off x="8006060" y="4191018"/>
            <a:ext cx="355837" cy="457481"/>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22" name="Rectangle 21"/>
          <p:cNvSpPr/>
          <p:nvPr/>
        </p:nvSpPr>
        <p:spPr>
          <a:xfrm>
            <a:off x="8006060" y="4648499"/>
            <a:ext cx="355837" cy="465851"/>
          </a:xfrm>
          <a:prstGeom prst="rect">
            <a:avLst/>
          </a:prstGeom>
          <a:no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rgbClr val="B30202"/>
              </a:solidFill>
            </a:endParaRPr>
          </a:p>
        </p:txBody>
      </p:sp>
      <p:sp>
        <p:nvSpPr>
          <p:cNvPr id="23" name="Rounded Rectangle 22"/>
          <p:cNvSpPr/>
          <p:nvPr/>
        </p:nvSpPr>
        <p:spPr>
          <a:xfrm>
            <a:off x="7476915" y="3084924"/>
            <a:ext cx="529145" cy="553047"/>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7476915" y="3637971"/>
            <a:ext cx="529145" cy="553048"/>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7476915" y="4165211"/>
            <a:ext cx="529145" cy="540404"/>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7476915" y="4705614"/>
            <a:ext cx="529145" cy="465851"/>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ed Rectangle 27"/>
          <p:cNvSpPr/>
          <p:nvPr/>
        </p:nvSpPr>
        <p:spPr>
          <a:xfrm>
            <a:off x="6085104" y="3084924"/>
            <a:ext cx="1332786" cy="2029426"/>
          </a:xfrm>
          <a:prstGeom prst="roundRect">
            <a:avLst/>
          </a:prstGeom>
          <a:noFill/>
          <a:ln w="57150" cmpd="sng">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9F2F5E10-5301-4EE6-90D2-A6C4A3F62BED}" type="slidenum">
              <a:rPr lang="en-US" smtClean="0"/>
              <a:t>59</a:t>
            </a:fld>
            <a:endParaRPr lang="en-US"/>
          </a:p>
        </p:txBody>
      </p:sp>
      <p:pic>
        <p:nvPicPr>
          <p:cNvPr id="27" name="Picture 26"/>
          <p:cNvPicPr>
            <a:picLocks noChangeAspect="1"/>
          </p:cNvPicPr>
          <p:nvPr/>
        </p:nvPicPr>
        <p:blipFill>
          <a:blip r:embed="rId3"/>
          <a:stretch>
            <a:fillRect/>
          </a:stretch>
        </p:blipFill>
        <p:spPr>
          <a:xfrm>
            <a:off x="608024" y="2556718"/>
            <a:ext cx="3594095" cy="3320119"/>
          </a:xfrm>
          <a:prstGeom prst="rect">
            <a:avLst/>
          </a:prstGeom>
        </p:spPr>
      </p:pic>
    </p:spTree>
    <p:extLst>
      <p:ext uri="{BB962C8B-B14F-4D97-AF65-F5344CB8AC3E}">
        <p14:creationId xmlns:p14="http://schemas.microsoft.com/office/powerpoint/2010/main" val="116659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3841"/>
            <a:ext cx="8229600" cy="1143000"/>
          </a:xfrm>
        </p:spPr>
        <p:txBody>
          <a:bodyPr/>
          <a:lstStyle/>
          <a:p>
            <a:r>
              <a:rPr lang="en-US" dirty="0" smtClean="0"/>
              <a:t>When Datasets Are Large</a:t>
            </a:r>
            <a:endParaRPr lang="en-US" dirty="0"/>
          </a:p>
        </p:txBody>
      </p:sp>
      <p:pic>
        <p:nvPicPr>
          <p:cNvPr id="6" name="Picture 5"/>
          <p:cNvPicPr>
            <a:picLocks noChangeAspect="1"/>
          </p:cNvPicPr>
          <p:nvPr/>
        </p:nvPicPr>
        <p:blipFill>
          <a:blip r:embed="rId2"/>
          <a:stretch>
            <a:fillRect/>
          </a:stretch>
        </p:blipFill>
        <p:spPr>
          <a:xfrm>
            <a:off x="126475" y="1925460"/>
            <a:ext cx="6275418" cy="4259440"/>
          </a:xfrm>
          <a:prstGeom prst="rect">
            <a:avLst/>
          </a:prstGeom>
        </p:spPr>
      </p:pic>
      <p:sp>
        <p:nvSpPr>
          <p:cNvPr id="7" name="TextBox 6"/>
          <p:cNvSpPr txBox="1"/>
          <p:nvPr/>
        </p:nvSpPr>
        <p:spPr>
          <a:xfrm>
            <a:off x="202675" y="6264517"/>
            <a:ext cx="8071440" cy="553998"/>
          </a:xfrm>
          <a:prstGeom prst="rect">
            <a:avLst/>
          </a:prstGeom>
          <a:noFill/>
        </p:spPr>
        <p:txBody>
          <a:bodyPr wrap="none" rtlCol="0">
            <a:spAutoFit/>
          </a:bodyPr>
          <a:lstStyle/>
          <a:p>
            <a:r>
              <a:rPr lang="en-US" sz="1000" dirty="0">
                <a:solidFill>
                  <a:srgbClr val="A6A6A6"/>
                </a:solidFill>
              </a:rPr>
              <a:t>"MEGWARE.CLIC" by MEGWARE Computer GmbH - http://</a:t>
            </a:r>
            <a:r>
              <a:rPr lang="en-US" sz="1000" dirty="0" err="1">
                <a:solidFill>
                  <a:srgbClr val="A6A6A6"/>
                </a:solidFill>
              </a:rPr>
              <a:t>www.megware.com</a:t>
            </a:r>
            <a:r>
              <a:rPr lang="en-US" sz="1000" dirty="0">
                <a:solidFill>
                  <a:srgbClr val="A6A6A6"/>
                </a:solidFill>
              </a:rPr>
              <a:t>. Licensed under CC BY-SA 3.0 via Wikimedia Commons </a:t>
            </a:r>
            <a:r>
              <a:rPr lang="en-US" sz="1000" dirty="0" smtClean="0">
                <a:solidFill>
                  <a:srgbClr val="A6A6A6"/>
                </a:solidFill>
              </a:rPr>
              <a:t>– </a:t>
            </a:r>
          </a:p>
          <a:p>
            <a:r>
              <a:rPr lang="en-US" sz="1000" dirty="0">
                <a:solidFill>
                  <a:srgbClr val="A6A6A6"/>
                </a:solidFill>
              </a:rPr>
              <a:t> </a:t>
            </a:r>
            <a:r>
              <a:rPr lang="en-US" sz="1000" dirty="0" smtClean="0">
                <a:solidFill>
                  <a:srgbClr val="A6A6A6"/>
                </a:solidFill>
              </a:rPr>
              <a:t>   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File:MEGWARE.CLIC.jpg</a:t>
            </a:r>
            <a:r>
              <a:rPr lang="en-US" sz="1000" dirty="0">
                <a:solidFill>
                  <a:srgbClr val="A6A6A6"/>
                </a:solidFill>
              </a:rPr>
              <a:t>#/media/</a:t>
            </a:r>
            <a:r>
              <a:rPr lang="en-US" sz="1000" dirty="0" err="1" smtClean="0">
                <a:solidFill>
                  <a:srgbClr val="A6A6A6"/>
                </a:solidFill>
              </a:rPr>
              <a:t>File:MEGWARE.CLIC.jpg</a:t>
            </a:r>
            <a:endParaRPr lang="en-US" sz="1000" dirty="0" smtClean="0">
              <a:solidFill>
                <a:srgbClr val="A6A6A6"/>
              </a:solidFill>
            </a:endParaRPr>
          </a:p>
          <a:p>
            <a:r>
              <a:rPr lang="en-US" sz="1000" dirty="0">
                <a:solidFill>
                  <a:srgbClr val="A6A6A6"/>
                </a:solidFill>
              </a:rPr>
              <a:t>https://</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File:Blue_Waters_Rack.jpg</a:t>
            </a:r>
            <a:endParaRPr lang="en-US" sz="1000" dirty="0">
              <a:solidFill>
                <a:srgbClr val="A6A6A6"/>
              </a:solidFill>
            </a:endParaRPr>
          </a:p>
        </p:txBody>
      </p:sp>
      <p:pic>
        <p:nvPicPr>
          <p:cNvPr id="2" name="Picture 1"/>
          <p:cNvPicPr>
            <a:picLocks noChangeAspect="1"/>
          </p:cNvPicPr>
          <p:nvPr/>
        </p:nvPicPr>
        <p:blipFill rotWithShape="1">
          <a:blip r:embed="rId3"/>
          <a:srcRect l="8078" t="5555"/>
          <a:stretch/>
        </p:blipFill>
        <p:spPr>
          <a:xfrm>
            <a:off x="6553720" y="1849260"/>
            <a:ext cx="2539480" cy="4377875"/>
          </a:xfrm>
          <a:prstGeom prst="rect">
            <a:avLst/>
          </a:prstGeom>
        </p:spPr>
      </p:pic>
      <p:sp>
        <p:nvSpPr>
          <p:cNvPr id="3" name="Slide Number Placeholder 2"/>
          <p:cNvSpPr>
            <a:spLocks noGrp="1"/>
          </p:cNvSpPr>
          <p:nvPr>
            <p:ph type="sldNum" sz="quarter" idx="12"/>
          </p:nvPr>
        </p:nvSpPr>
        <p:spPr/>
        <p:txBody>
          <a:bodyPr/>
          <a:lstStyle/>
          <a:p>
            <a:fld id="{9F2F5E10-5301-4EE6-90D2-A6C4A3F62BED}" type="slidenum">
              <a:rPr lang="en-US" smtClean="0"/>
              <a:t>6</a:t>
            </a:fld>
            <a:endParaRPr lang="en-US"/>
          </a:p>
        </p:txBody>
      </p:sp>
    </p:spTree>
    <p:extLst>
      <p:ext uri="{BB962C8B-B14F-4D97-AF65-F5344CB8AC3E}">
        <p14:creationId xmlns:p14="http://schemas.microsoft.com/office/powerpoint/2010/main" val="26493961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Graphical Processing Units (GPUs)</a:t>
            </a:r>
            <a:endParaRPr lang="en-US" dirty="0">
              <a:solidFill>
                <a:srgbClr val="FF0000"/>
              </a:solidFill>
            </a:endParaRPr>
          </a:p>
        </p:txBody>
      </p:sp>
      <p:sp>
        <p:nvSpPr>
          <p:cNvPr id="8" name="Content Placeholder 7"/>
          <p:cNvSpPr>
            <a:spLocks noGrp="1"/>
          </p:cNvSpPr>
          <p:nvPr>
            <p:ph idx="1"/>
          </p:nvPr>
        </p:nvSpPr>
        <p:spPr>
          <a:xfrm>
            <a:off x="347361" y="2021061"/>
            <a:ext cx="8466918" cy="1192185"/>
          </a:xfrm>
          <a:solidFill>
            <a:srgbClr val="FFFFFF"/>
          </a:solidFill>
          <a:ln>
            <a:solidFill>
              <a:schemeClr val="bg2">
                <a:lumMod val="50000"/>
              </a:schemeClr>
            </a:solidFill>
          </a:ln>
        </p:spPr>
        <p:txBody>
          <a:bodyPr>
            <a:noAutofit/>
          </a:bodyPr>
          <a:lstStyle/>
          <a:p>
            <a:r>
              <a:rPr lang="en-US" sz="2000" dirty="0" smtClean="0"/>
              <a:t>Graphical processing units (GPUs) are designed to do simple computations to display graphics and are very cheap</a:t>
            </a:r>
          </a:p>
          <a:p>
            <a:pPr lvl="1"/>
            <a:r>
              <a:rPr lang="en-US" dirty="0" smtClean="0"/>
              <a:t>They turn out to be very useful to do simple computations in parallel </a:t>
            </a:r>
            <a:endParaRPr lang="en-US" dirty="0"/>
          </a:p>
        </p:txBody>
      </p:sp>
      <p:sp>
        <p:nvSpPr>
          <p:cNvPr id="6" name="Slide Number Placeholder 5"/>
          <p:cNvSpPr>
            <a:spLocks noGrp="1"/>
          </p:cNvSpPr>
          <p:nvPr>
            <p:ph type="sldNum" sz="quarter" idx="12"/>
          </p:nvPr>
        </p:nvSpPr>
        <p:spPr/>
        <p:txBody>
          <a:bodyPr/>
          <a:lstStyle/>
          <a:p>
            <a:fld id="{9F2F5E10-5301-4EE6-90D2-A6C4A3F62BED}" type="slidenum">
              <a:rPr lang="en-US" smtClean="0"/>
              <a:t>60</a:t>
            </a:fld>
            <a:endParaRPr lang="en-US"/>
          </a:p>
        </p:txBody>
      </p:sp>
      <p:pic>
        <p:nvPicPr>
          <p:cNvPr id="3" name="Picture 2"/>
          <p:cNvPicPr>
            <a:picLocks noChangeAspect="1"/>
          </p:cNvPicPr>
          <p:nvPr/>
        </p:nvPicPr>
        <p:blipFill>
          <a:blip r:embed="rId2"/>
          <a:stretch>
            <a:fillRect/>
          </a:stretch>
        </p:blipFill>
        <p:spPr>
          <a:xfrm>
            <a:off x="959983" y="3318915"/>
            <a:ext cx="6903902" cy="2722359"/>
          </a:xfrm>
          <a:prstGeom prst="rect">
            <a:avLst/>
          </a:prstGeom>
        </p:spPr>
      </p:pic>
      <p:sp>
        <p:nvSpPr>
          <p:cNvPr id="5" name="TextBox 4"/>
          <p:cNvSpPr txBox="1"/>
          <p:nvPr/>
        </p:nvSpPr>
        <p:spPr>
          <a:xfrm>
            <a:off x="0" y="6602074"/>
            <a:ext cx="5404043" cy="276999"/>
          </a:xfrm>
          <a:prstGeom prst="rect">
            <a:avLst/>
          </a:prstGeom>
          <a:noFill/>
        </p:spPr>
        <p:txBody>
          <a:bodyPr wrap="none" rtlCol="0">
            <a:spAutoFit/>
          </a:bodyPr>
          <a:lstStyle/>
          <a:p>
            <a:r>
              <a:rPr lang="en-US" sz="1200" dirty="0" smtClean="0">
                <a:solidFill>
                  <a:schemeClr val="bg1">
                    <a:lumMod val="65000"/>
                  </a:schemeClr>
                </a:solidFill>
              </a:rPr>
              <a:t>From </a:t>
            </a:r>
            <a:r>
              <a:rPr lang="en-US" sz="1200" dirty="0">
                <a:solidFill>
                  <a:schemeClr val="bg1">
                    <a:lumMod val="65000"/>
                  </a:schemeClr>
                </a:solidFill>
              </a:rPr>
              <a:t>[Navarro et al 2014] http://</a:t>
            </a:r>
            <a:r>
              <a:rPr lang="en-US" sz="1200" dirty="0" err="1">
                <a:solidFill>
                  <a:schemeClr val="bg1">
                    <a:lumMod val="65000"/>
                  </a:schemeClr>
                </a:solidFill>
              </a:rPr>
              <a:t>www.global-sci.com</a:t>
            </a:r>
            <a:r>
              <a:rPr lang="en-US" sz="1200" dirty="0">
                <a:solidFill>
                  <a:schemeClr val="bg1">
                    <a:lumMod val="65000"/>
                  </a:schemeClr>
                </a:solidFill>
              </a:rPr>
              <a:t>/</a:t>
            </a:r>
            <a:r>
              <a:rPr lang="en-US" sz="1200" dirty="0" err="1">
                <a:solidFill>
                  <a:schemeClr val="bg1">
                    <a:lumMod val="65000"/>
                  </a:schemeClr>
                </a:solidFill>
              </a:rPr>
              <a:t>openaccess</a:t>
            </a:r>
            <a:r>
              <a:rPr lang="en-US" sz="1200" dirty="0">
                <a:solidFill>
                  <a:schemeClr val="bg1">
                    <a:lumMod val="65000"/>
                  </a:schemeClr>
                </a:solidFill>
              </a:rPr>
              <a:t>/v15_285.pdf</a:t>
            </a:r>
          </a:p>
        </p:txBody>
      </p:sp>
      <p:sp>
        <p:nvSpPr>
          <p:cNvPr id="7" name="TextBox 6"/>
          <p:cNvSpPr txBox="1"/>
          <p:nvPr/>
        </p:nvSpPr>
        <p:spPr>
          <a:xfrm>
            <a:off x="3310783" y="6086129"/>
            <a:ext cx="3647152" cy="461665"/>
          </a:xfrm>
          <a:prstGeom prst="rect">
            <a:avLst/>
          </a:prstGeom>
          <a:noFill/>
        </p:spPr>
        <p:txBody>
          <a:bodyPr wrap="none" rtlCol="0">
            <a:spAutoFit/>
          </a:bodyPr>
          <a:lstStyle/>
          <a:p>
            <a:r>
              <a:rPr lang="en-US" sz="2400" dirty="0" err="1"/>
              <a:t>Nvidia’s</a:t>
            </a:r>
            <a:r>
              <a:rPr lang="en-US" sz="2400" dirty="0"/>
              <a:t> Tesla K20X GPU</a:t>
            </a:r>
          </a:p>
        </p:txBody>
      </p:sp>
    </p:spTree>
    <p:extLst>
      <p:ext uri="{BB962C8B-B14F-4D97-AF65-F5344CB8AC3E}">
        <p14:creationId xmlns:p14="http://schemas.microsoft.com/office/powerpoint/2010/main" val="361878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Supercomputers</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61</a:t>
            </a:fld>
            <a:endParaRPr lang="en-US"/>
          </a:p>
        </p:txBody>
      </p:sp>
    </p:spTree>
    <p:extLst>
      <p:ext uri="{BB962C8B-B14F-4D97-AF65-F5344CB8AC3E}">
        <p14:creationId xmlns:p14="http://schemas.microsoft.com/office/powerpoint/2010/main" val="4169838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Supercomputers in the 1980s</a:t>
            </a:r>
            <a:endParaRPr lang="en-US" dirty="0"/>
          </a:p>
        </p:txBody>
      </p:sp>
      <p:pic>
        <p:nvPicPr>
          <p:cNvPr id="3" name="Picture 2"/>
          <p:cNvPicPr>
            <a:picLocks noChangeAspect="1"/>
          </p:cNvPicPr>
          <p:nvPr/>
        </p:nvPicPr>
        <p:blipFill>
          <a:blip r:embed="rId3"/>
          <a:stretch>
            <a:fillRect/>
          </a:stretch>
        </p:blipFill>
        <p:spPr>
          <a:xfrm>
            <a:off x="4323542" y="2560817"/>
            <a:ext cx="4711700" cy="3136900"/>
          </a:xfrm>
          <a:prstGeom prst="rect">
            <a:avLst/>
          </a:prstGeom>
        </p:spPr>
      </p:pic>
      <p:sp>
        <p:nvSpPr>
          <p:cNvPr id="4" name="TextBox 3"/>
          <p:cNvSpPr txBox="1"/>
          <p:nvPr/>
        </p:nvSpPr>
        <p:spPr>
          <a:xfrm>
            <a:off x="0" y="6073170"/>
            <a:ext cx="7212231" cy="784830"/>
          </a:xfrm>
          <a:prstGeom prst="rect">
            <a:avLst/>
          </a:prstGeom>
          <a:noFill/>
        </p:spPr>
        <p:txBody>
          <a:bodyPr wrap="none" rtlCol="0">
            <a:spAutoFit/>
          </a:bodyPr>
          <a:lstStyle/>
          <a:p>
            <a:r>
              <a:rPr lang="en-US" sz="900" dirty="0">
                <a:solidFill>
                  <a:srgbClr val="A6A6A6"/>
                </a:solidFill>
              </a:rPr>
              <a:t>"Cray2" by NASA - http://gimp-</a:t>
            </a:r>
            <a:r>
              <a:rPr lang="en-US" sz="900" dirty="0" err="1">
                <a:solidFill>
                  <a:srgbClr val="A6A6A6"/>
                </a:solidFill>
              </a:rPr>
              <a:t>savvy.com</a:t>
            </a:r>
            <a:r>
              <a:rPr lang="en-US" sz="900" dirty="0">
                <a:solidFill>
                  <a:srgbClr val="A6A6A6"/>
                </a:solidFill>
              </a:rPr>
              <a:t>/</a:t>
            </a:r>
            <a:r>
              <a:rPr lang="en-US" sz="900" dirty="0" err="1">
                <a:solidFill>
                  <a:srgbClr val="A6A6A6"/>
                </a:solidFill>
              </a:rPr>
              <a:t>cgi</a:t>
            </a:r>
            <a:r>
              <a:rPr lang="en-US" sz="900" dirty="0">
                <a:solidFill>
                  <a:srgbClr val="A6A6A6"/>
                </a:solidFill>
              </a:rPr>
              <a:t>-bin/img.cgi?ailswE7kkmL1216740. Licensed under Public Domain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/wiki/File:Cray2.jpeg#/media/File:Cray2.</a:t>
            </a:r>
            <a:r>
              <a:rPr lang="en-US" sz="900" dirty="0" smtClean="0">
                <a:solidFill>
                  <a:srgbClr val="A6A6A6"/>
                </a:solidFill>
              </a:rPr>
              <a:t>jpeg</a:t>
            </a:r>
          </a:p>
          <a:p>
            <a:r>
              <a:rPr lang="en-US" sz="900" dirty="0">
                <a:solidFill>
                  <a:srgbClr val="A6A6A6"/>
                </a:solidFill>
              </a:rPr>
              <a:t>"EPFL CRAY-I 1 clean" by Rama - Own work. Licensed under CC BY-SA 2.0 </a:t>
            </a:r>
            <a:r>
              <a:rPr lang="en-US" sz="900" dirty="0" err="1">
                <a:solidFill>
                  <a:srgbClr val="A6A6A6"/>
                </a:solidFill>
              </a:rPr>
              <a:t>fr</a:t>
            </a:r>
            <a:r>
              <a:rPr lang="en-US" sz="900" dirty="0">
                <a:solidFill>
                  <a:srgbClr val="A6A6A6"/>
                </a:solidFill>
              </a:rPr>
              <a:t>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/wiki/File:EPFL_CRAY-I_1_clean.jpg#/media/File:EPFL_CRAY-</a:t>
            </a:r>
            <a:r>
              <a:rPr lang="en-US" sz="900" dirty="0" smtClean="0">
                <a:solidFill>
                  <a:srgbClr val="A6A6A6"/>
                </a:solidFill>
              </a:rPr>
              <a:t>I_1_clean.jpg</a:t>
            </a:r>
          </a:p>
          <a:p>
            <a:r>
              <a:rPr lang="en-US" sz="900" dirty="0">
                <a:solidFill>
                  <a:srgbClr val="A6A6A6"/>
                </a:solidFill>
              </a:rPr>
              <a:t>https://</a:t>
            </a:r>
            <a:r>
              <a:rPr lang="en-US" sz="900" dirty="0" err="1">
                <a:solidFill>
                  <a:srgbClr val="A6A6A6"/>
                </a:solidFill>
              </a:rPr>
              <a:t>www.youtube.com</a:t>
            </a:r>
            <a:r>
              <a:rPr lang="en-US" sz="900" dirty="0">
                <a:solidFill>
                  <a:srgbClr val="A6A6A6"/>
                </a:solidFill>
              </a:rPr>
              <a:t>/</a:t>
            </a:r>
            <a:r>
              <a:rPr lang="en-US" sz="900" dirty="0" err="1">
                <a:solidFill>
                  <a:srgbClr val="A6A6A6"/>
                </a:solidFill>
              </a:rPr>
              <a:t>watch?v</a:t>
            </a:r>
            <a:r>
              <a:rPr lang="en-US" sz="900" dirty="0">
                <a:solidFill>
                  <a:srgbClr val="A6A6A6"/>
                </a:solidFill>
              </a:rPr>
              <a:t>=</a:t>
            </a:r>
            <a:r>
              <a:rPr lang="en-US" sz="900" dirty="0" err="1">
                <a:solidFill>
                  <a:srgbClr val="A6A6A6"/>
                </a:solidFill>
              </a:rPr>
              <a:t>atIKUEfW-Vw</a:t>
            </a:r>
            <a:endParaRPr lang="en-US" sz="900" dirty="0">
              <a:solidFill>
                <a:srgbClr val="A6A6A6"/>
              </a:solidFill>
            </a:endParaRPr>
          </a:p>
        </p:txBody>
      </p:sp>
      <p:pic>
        <p:nvPicPr>
          <p:cNvPr id="5" name="Picture 4"/>
          <p:cNvPicPr>
            <a:picLocks noChangeAspect="1"/>
          </p:cNvPicPr>
          <p:nvPr/>
        </p:nvPicPr>
        <p:blipFill>
          <a:blip r:embed="rId4"/>
          <a:stretch>
            <a:fillRect/>
          </a:stretch>
        </p:blipFill>
        <p:spPr>
          <a:xfrm>
            <a:off x="121523" y="2163107"/>
            <a:ext cx="3796177" cy="3910063"/>
          </a:xfrm>
          <a:prstGeom prst="rect">
            <a:avLst/>
          </a:prstGeom>
        </p:spPr>
      </p:pic>
      <p:sp>
        <p:nvSpPr>
          <p:cNvPr id="6" name="TextBox 5"/>
          <p:cNvSpPr txBox="1"/>
          <p:nvPr/>
        </p:nvSpPr>
        <p:spPr>
          <a:xfrm>
            <a:off x="4387560" y="2115148"/>
            <a:ext cx="2818350" cy="400110"/>
          </a:xfrm>
          <a:prstGeom prst="rect">
            <a:avLst/>
          </a:prstGeom>
          <a:solidFill>
            <a:srgbClr val="FFFFFF"/>
          </a:solidFill>
        </p:spPr>
        <p:txBody>
          <a:bodyPr wrap="none" rtlCol="0">
            <a:spAutoFit/>
          </a:bodyPr>
          <a:lstStyle/>
          <a:p>
            <a:r>
              <a:rPr lang="en-US" sz="2000" b="1" dirty="0" smtClean="0"/>
              <a:t>Cray-2 @ NASA (1985)</a:t>
            </a:r>
            <a:endParaRPr lang="en-US" sz="2000" b="1" dirty="0"/>
          </a:p>
        </p:txBody>
      </p:sp>
      <p:sp>
        <p:nvSpPr>
          <p:cNvPr id="7" name="TextBox 6"/>
          <p:cNvSpPr txBox="1"/>
          <p:nvPr/>
        </p:nvSpPr>
        <p:spPr>
          <a:xfrm>
            <a:off x="121523" y="1894493"/>
            <a:ext cx="3796177" cy="400110"/>
          </a:xfrm>
          <a:prstGeom prst="rect">
            <a:avLst/>
          </a:prstGeom>
          <a:solidFill>
            <a:srgbClr val="FFFFFF"/>
          </a:solidFill>
        </p:spPr>
        <p:txBody>
          <a:bodyPr wrap="square" rtlCol="0">
            <a:spAutoFit/>
          </a:bodyPr>
          <a:lstStyle/>
          <a:p>
            <a:r>
              <a:rPr lang="en-US" sz="2000" b="1" dirty="0" smtClean="0"/>
              <a:t>Cray X-MP @ EPFL (1982)</a:t>
            </a:r>
            <a:endParaRPr lang="en-US" sz="2000" b="1" dirty="0"/>
          </a:p>
        </p:txBody>
      </p:sp>
      <p:sp>
        <p:nvSpPr>
          <p:cNvPr id="8" name="Slide Number Placeholder 7"/>
          <p:cNvSpPr>
            <a:spLocks noGrp="1"/>
          </p:cNvSpPr>
          <p:nvPr>
            <p:ph type="sldNum" sz="quarter" idx="12"/>
          </p:nvPr>
        </p:nvSpPr>
        <p:spPr/>
        <p:txBody>
          <a:bodyPr/>
          <a:lstStyle/>
          <a:p>
            <a:fld id="{9F2F5E10-5301-4EE6-90D2-A6C4A3F62BED}" type="slidenum">
              <a:rPr lang="en-US" smtClean="0"/>
              <a:t>62</a:t>
            </a:fld>
            <a:endParaRPr lang="en-US"/>
          </a:p>
        </p:txBody>
      </p:sp>
    </p:spTree>
    <p:extLst>
      <p:ext uri="{BB962C8B-B14F-4D97-AF65-F5344CB8AC3E}">
        <p14:creationId xmlns:p14="http://schemas.microsoft.com/office/powerpoint/2010/main" val="1008662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F2F5E10-5301-4EE6-90D2-A6C4A3F62BED}" type="slidenum">
              <a:rPr lang="en-US" smtClean="0"/>
              <a:t>63</a:t>
            </a:fld>
            <a:endParaRPr lang="en-US"/>
          </a:p>
        </p:txBody>
      </p:sp>
      <p:pic>
        <p:nvPicPr>
          <p:cNvPr id="4" name="Picture 3"/>
          <p:cNvPicPr>
            <a:picLocks noChangeAspect="1"/>
          </p:cNvPicPr>
          <p:nvPr/>
        </p:nvPicPr>
        <p:blipFill rotWithShape="1">
          <a:blip r:embed="rId2"/>
          <a:srcRect l="18361" t="18360" r="27615" b="33465"/>
          <a:stretch/>
        </p:blipFill>
        <p:spPr>
          <a:xfrm>
            <a:off x="-1" y="0"/>
            <a:ext cx="9123599" cy="6101979"/>
          </a:xfrm>
          <a:prstGeom prst="rect">
            <a:avLst/>
          </a:prstGeom>
        </p:spPr>
      </p:pic>
      <p:pic>
        <p:nvPicPr>
          <p:cNvPr id="6" name="Picture 5"/>
          <p:cNvPicPr>
            <a:picLocks noChangeAspect="1"/>
          </p:cNvPicPr>
          <p:nvPr/>
        </p:nvPicPr>
        <p:blipFill>
          <a:blip r:embed="rId3"/>
          <a:stretch>
            <a:fillRect/>
          </a:stretch>
        </p:blipFill>
        <p:spPr>
          <a:xfrm>
            <a:off x="4850899" y="4549897"/>
            <a:ext cx="3429135" cy="2283009"/>
          </a:xfrm>
          <a:prstGeom prst="rect">
            <a:avLst/>
          </a:prstGeom>
        </p:spPr>
      </p:pic>
      <p:sp>
        <p:nvSpPr>
          <p:cNvPr id="7" name="TextBox 6"/>
          <p:cNvSpPr txBox="1"/>
          <p:nvPr/>
        </p:nvSpPr>
        <p:spPr>
          <a:xfrm>
            <a:off x="0" y="6615764"/>
            <a:ext cx="3916983" cy="230832"/>
          </a:xfrm>
          <a:prstGeom prst="rect">
            <a:avLst/>
          </a:prstGeom>
          <a:noFill/>
        </p:spPr>
        <p:txBody>
          <a:bodyPr wrap="none" rtlCol="0">
            <a:spAutoFit/>
          </a:bodyPr>
          <a:lstStyle/>
          <a:p>
            <a:r>
              <a:rPr lang="en-US" sz="900" dirty="0" smtClean="0">
                <a:solidFill>
                  <a:srgbClr val="A6A6A6"/>
                </a:solidFill>
              </a:rPr>
              <a:t>https</a:t>
            </a:r>
            <a:r>
              <a:rPr lang="en-US" sz="900" dirty="0">
                <a:solidFill>
                  <a:srgbClr val="A6A6A6"/>
                </a:solidFill>
              </a:rPr>
              <a:t>://</a:t>
            </a:r>
            <a:r>
              <a:rPr lang="en-US" sz="900" dirty="0" err="1">
                <a:solidFill>
                  <a:srgbClr val="A6A6A6"/>
                </a:solidFill>
              </a:rPr>
              <a:t>en.wikipedia.org</a:t>
            </a:r>
            <a:r>
              <a:rPr lang="en-US" sz="900" dirty="0">
                <a:solidFill>
                  <a:srgbClr val="A6A6A6"/>
                </a:solidFill>
              </a:rPr>
              <a:t>/wiki/Cray-2#/media/File:EPFL_CRAY-II_2.</a:t>
            </a:r>
            <a:r>
              <a:rPr lang="en-US" sz="900" dirty="0" smtClean="0">
                <a:solidFill>
                  <a:srgbClr val="A6A6A6"/>
                </a:solidFill>
              </a:rPr>
              <a:t>jpg</a:t>
            </a:r>
            <a:endParaRPr lang="en-US" sz="900" dirty="0">
              <a:solidFill>
                <a:srgbClr val="A6A6A6"/>
              </a:solidFill>
            </a:endParaRPr>
          </a:p>
        </p:txBody>
      </p:sp>
    </p:spTree>
    <p:extLst>
      <p:ext uri="{BB962C8B-B14F-4D97-AF65-F5344CB8AC3E}">
        <p14:creationId xmlns:p14="http://schemas.microsoft.com/office/powerpoint/2010/main" val="1949592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Floating Point Operations per Second (FLOPS)</a:t>
            </a:r>
            <a:endParaRPr lang="en-US" dirty="0">
              <a:solidFill>
                <a:srgbClr val="FF0000"/>
              </a:solidFill>
            </a:endParaRPr>
          </a:p>
        </p:txBody>
      </p:sp>
      <p:sp>
        <p:nvSpPr>
          <p:cNvPr id="3" name="TextBox 2"/>
          <p:cNvSpPr txBox="1"/>
          <p:nvPr/>
        </p:nvSpPr>
        <p:spPr>
          <a:xfrm>
            <a:off x="1980985" y="2587302"/>
            <a:ext cx="5249333" cy="4031873"/>
          </a:xfrm>
          <a:prstGeom prst="rect">
            <a:avLst/>
          </a:prstGeom>
          <a:noFill/>
        </p:spPr>
        <p:txBody>
          <a:bodyPr wrap="square" rtlCol="0">
            <a:spAutoFit/>
          </a:bodyPr>
          <a:lstStyle/>
          <a:p>
            <a:pPr>
              <a:spcBef>
                <a:spcPts val="600"/>
              </a:spcBef>
            </a:pPr>
            <a:r>
              <a:rPr lang="en-US" sz="2400" b="1" dirty="0"/>
              <a:t>Name 	</a:t>
            </a:r>
            <a:r>
              <a:rPr lang="en-US" sz="2400" b="1" dirty="0" smtClean="0"/>
              <a:t>            Abbreviation   FLOPS</a:t>
            </a:r>
            <a:endParaRPr lang="en-US" sz="2400" b="1" dirty="0"/>
          </a:p>
          <a:p>
            <a:pPr>
              <a:spcBef>
                <a:spcPts val="600"/>
              </a:spcBef>
            </a:pPr>
            <a:r>
              <a:rPr lang="en-US" sz="2400" dirty="0" err="1"/>
              <a:t>kiloFLOPS</a:t>
            </a:r>
            <a:r>
              <a:rPr lang="en-US" sz="2400" dirty="0"/>
              <a:t> 	</a:t>
            </a:r>
            <a:r>
              <a:rPr lang="en-US" sz="2400" dirty="0" err="1" smtClean="0"/>
              <a:t>kFLOPS</a:t>
            </a:r>
            <a:r>
              <a:rPr lang="en-US" sz="2400" dirty="0" smtClean="0"/>
              <a:t> </a:t>
            </a:r>
            <a:r>
              <a:rPr lang="en-US" sz="2400" dirty="0"/>
              <a:t>	</a:t>
            </a:r>
            <a:r>
              <a:rPr lang="en-US" sz="2400" dirty="0" smtClean="0"/>
              <a:t>  10</a:t>
            </a:r>
            <a:r>
              <a:rPr lang="en-US" sz="2400" baseline="30000" dirty="0" smtClean="0"/>
              <a:t>3</a:t>
            </a:r>
            <a:endParaRPr lang="en-US" sz="2400" baseline="30000" dirty="0"/>
          </a:p>
          <a:p>
            <a:pPr>
              <a:spcBef>
                <a:spcPts val="600"/>
              </a:spcBef>
            </a:pPr>
            <a:r>
              <a:rPr lang="en-US" sz="2400" dirty="0" err="1"/>
              <a:t>megaFLOPS</a:t>
            </a:r>
            <a:r>
              <a:rPr lang="en-US" sz="2400" dirty="0"/>
              <a:t> 	MFLOPS 	</a:t>
            </a:r>
            <a:r>
              <a:rPr lang="en-US" sz="2400" dirty="0" smtClean="0"/>
              <a:t>  10</a:t>
            </a:r>
            <a:r>
              <a:rPr lang="en-US" sz="2400" baseline="30000" dirty="0" smtClean="0"/>
              <a:t>6</a:t>
            </a:r>
            <a:endParaRPr lang="en-US" sz="2400" baseline="30000" dirty="0"/>
          </a:p>
          <a:p>
            <a:pPr>
              <a:spcBef>
                <a:spcPts val="600"/>
              </a:spcBef>
            </a:pPr>
            <a:r>
              <a:rPr lang="en-US" sz="2400" dirty="0" err="1"/>
              <a:t>gigaFLOPS</a:t>
            </a:r>
            <a:r>
              <a:rPr lang="en-US" sz="2400" dirty="0"/>
              <a:t> 	GFLOPS 	</a:t>
            </a:r>
            <a:r>
              <a:rPr lang="en-US" sz="2400" dirty="0" smtClean="0"/>
              <a:t>  10</a:t>
            </a:r>
            <a:r>
              <a:rPr lang="en-US" sz="2400" baseline="30000" dirty="0" smtClean="0"/>
              <a:t>9</a:t>
            </a:r>
            <a:endParaRPr lang="en-US" sz="2400" baseline="30000" dirty="0"/>
          </a:p>
          <a:p>
            <a:pPr>
              <a:spcBef>
                <a:spcPts val="600"/>
              </a:spcBef>
            </a:pPr>
            <a:r>
              <a:rPr lang="en-US" sz="2400" dirty="0" err="1"/>
              <a:t>teraFLOPS</a:t>
            </a:r>
            <a:r>
              <a:rPr lang="en-US" sz="2400" dirty="0"/>
              <a:t> 	TFLOPS 	</a:t>
            </a:r>
            <a:r>
              <a:rPr lang="en-US" sz="2400" dirty="0" smtClean="0"/>
              <a:t>  10</a:t>
            </a:r>
            <a:r>
              <a:rPr lang="en-US" sz="2400" baseline="30000" dirty="0" smtClean="0"/>
              <a:t>12</a:t>
            </a:r>
            <a:endParaRPr lang="en-US" sz="2400" baseline="30000" dirty="0"/>
          </a:p>
          <a:p>
            <a:pPr>
              <a:spcBef>
                <a:spcPts val="600"/>
              </a:spcBef>
            </a:pPr>
            <a:r>
              <a:rPr lang="en-US" sz="2400" dirty="0" err="1"/>
              <a:t>petaFLOPS</a:t>
            </a:r>
            <a:r>
              <a:rPr lang="en-US" sz="2400" dirty="0"/>
              <a:t> 	PFLOPS 	</a:t>
            </a:r>
            <a:r>
              <a:rPr lang="en-US" sz="2400" dirty="0" smtClean="0"/>
              <a:t>  10</a:t>
            </a:r>
            <a:r>
              <a:rPr lang="en-US" sz="2400" baseline="30000" dirty="0" smtClean="0"/>
              <a:t>15</a:t>
            </a:r>
            <a:endParaRPr lang="en-US" sz="2400" baseline="30000" dirty="0"/>
          </a:p>
          <a:p>
            <a:pPr>
              <a:spcBef>
                <a:spcPts val="600"/>
              </a:spcBef>
            </a:pPr>
            <a:r>
              <a:rPr lang="en-US" sz="2400" dirty="0" err="1"/>
              <a:t>exaFLOPS</a:t>
            </a:r>
            <a:r>
              <a:rPr lang="en-US" sz="2400" dirty="0"/>
              <a:t> 	EFLOPS 	</a:t>
            </a:r>
            <a:r>
              <a:rPr lang="en-US" sz="2400" dirty="0" smtClean="0"/>
              <a:t>  10</a:t>
            </a:r>
            <a:r>
              <a:rPr lang="en-US" sz="2400" baseline="30000" dirty="0" smtClean="0"/>
              <a:t>18</a:t>
            </a:r>
            <a:endParaRPr lang="en-US" sz="2400" baseline="30000" dirty="0"/>
          </a:p>
          <a:p>
            <a:pPr>
              <a:spcBef>
                <a:spcPts val="600"/>
              </a:spcBef>
            </a:pPr>
            <a:r>
              <a:rPr lang="en-US" sz="2400" dirty="0" err="1"/>
              <a:t>zettaFLOPS</a:t>
            </a:r>
            <a:r>
              <a:rPr lang="en-US" sz="2400" dirty="0"/>
              <a:t> 	ZFLOPS 	</a:t>
            </a:r>
            <a:r>
              <a:rPr lang="en-US" sz="2400" dirty="0" smtClean="0"/>
              <a:t>  10</a:t>
            </a:r>
            <a:r>
              <a:rPr lang="en-US" sz="2400" baseline="30000" dirty="0" smtClean="0"/>
              <a:t>21</a:t>
            </a:r>
            <a:endParaRPr lang="en-US" sz="2400" baseline="30000" dirty="0"/>
          </a:p>
          <a:p>
            <a:pPr>
              <a:spcBef>
                <a:spcPts val="600"/>
              </a:spcBef>
            </a:pPr>
            <a:r>
              <a:rPr lang="en-US" sz="2400" dirty="0" err="1"/>
              <a:t>yottaFLOPS</a:t>
            </a:r>
            <a:r>
              <a:rPr lang="en-US" sz="2400" dirty="0"/>
              <a:t> 	YFLOPS 	</a:t>
            </a:r>
            <a:r>
              <a:rPr lang="en-US" sz="2400" dirty="0" smtClean="0"/>
              <a:t>  10</a:t>
            </a:r>
            <a:r>
              <a:rPr lang="en-US" sz="2400" baseline="30000" dirty="0" smtClean="0"/>
              <a:t>24</a:t>
            </a:r>
            <a:endParaRPr lang="en-US" sz="2400" baseline="30000" dirty="0"/>
          </a:p>
        </p:txBody>
      </p:sp>
      <p:sp>
        <p:nvSpPr>
          <p:cNvPr id="4" name="Slide Number Placeholder 3"/>
          <p:cNvSpPr>
            <a:spLocks noGrp="1"/>
          </p:cNvSpPr>
          <p:nvPr>
            <p:ph type="sldNum" sz="quarter" idx="12"/>
          </p:nvPr>
        </p:nvSpPr>
        <p:spPr/>
        <p:txBody>
          <a:bodyPr/>
          <a:lstStyle/>
          <a:p>
            <a:fld id="{9F2F5E10-5301-4EE6-90D2-A6C4A3F62BED}" type="slidenum">
              <a:rPr lang="en-US" smtClean="0"/>
              <a:t>64</a:t>
            </a:fld>
            <a:endParaRPr lang="en-US"/>
          </a:p>
        </p:txBody>
      </p:sp>
    </p:spTree>
    <p:extLst>
      <p:ext uri="{BB962C8B-B14F-4D97-AF65-F5344CB8AC3E}">
        <p14:creationId xmlns:p14="http://schemas.microsoft.com/office/powerpoint/2010/main" val="501544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Supercomputers in the 1980s</a:t>
            </a:r>
            <a:endParaRPr lang="en-US" dirty="0"/>
          </a:p>
        </p:txBody>
      </p:sp>
      <p:pic>
        <p:nvPicPr>
          <p:cNvPr id="3" name="Picture 2"/>
          <p:cNvPicPr>
            <a:picLocks noChangeAspect="1"/>
          </p:cNvPicPr>
          <p:nvPr/>
        </p:nvPicPr>
        <p:blipFill>
          <a:blip r:embed="rId3"/>
          <a:stretch>
            <a:fillRect/>
          </a:stretch>
        </p:blipFill>
        <p:spPr>
          <a:xfrm>
            <a:off x="4332086" y="2882909"/>
            <a:ext cx="4711700" cy="3136900"/>
          </a:xfrm>
          <a:prstGeom prst="rect">
            <a:avLst/>
          </a:prstGeom>
        </p:spPr>
      </p:pic>
      <p:sp>
        <p:nvSpPr>
          <p:cNvPr id="4" name="TextBox 3"/>
          <p:cNvSpPr txBox="1"/>
          <p:nvPr/>
        </p:nvSpPr>
        <p:spPr>
          <a:xfrm>
            <a:off x="457200" y="6147038"/>
            <a:ext cx="7212231" cy="646331"/>
          </a:xfrm>
          <a:prstGeom prst="rect">
            <a:avLst/>
          </a:prstGeom>
          <a:noFill/>
        </p:spPr>
        <p:txBody>
          <a:bodyPr wrap="none" rtlCol="0">
            <a:spAutoFit/>
          </a:bodyPr>
          <a:lstStyle/>
          <a:p>
            <a:r>
              <a:rPr lang="en-US" sz="900" dirty="0">
                <a:solidFill>
                  <a:srgbClr val="A6A6A6"/>
                </a:solidFill>
              </a:rPr>
              <a:t>"Cray2" by NASA - http://gimp-</a:t>
            </a:r>
            <a:r>
              <a:rPr lang="en-US" sz="900" dirty="0" err="1">
                <a:solidFill>
                  <a:srgbClr val="A6A6A6"/>
                </a:solidFill>
              </a:rPr>
              <a:t>savvy.com</a:t>
            </a:r>
            <a:r>
              <a:rPr lang="en-US" sz="900" dirty="0">
                <a:solidFill>
                  <a:srgbClr val="A6A6A6"/>
                </a:solidFill>
              </a:rPr>
              <a:t>/</a:t>
            </a:r>
            <a:r>
              <a:rPr lang="en-US" sz="900" dirty="0" err="1">
                <a:solidFill>
                  <a:srgbClr val="A6A6A6"/>
                </a:solidFill>
              </a:rPr>
              <a:t>cgi</a:t>
            </a:r>
            <a:r>
              <a:rPr lang="en-US" sz="900" dirty="0">
                <a:solidFill>
                  <a:srgbClr val="A6A6A6"/>
                </a:solidFill>
              </a:rPr>
              <a:t>-bin/img.cgi?ailswE7kkmL1216740. Licensed under Public Domain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/wiki/File:Cray2.jpeg#/media/File:Cray2.</a:t>
            </a:r>
            <a:r>
              <a:rPr lang="en-US" sz="900" dirty="0" smtClean="0">
                <a:solidFill>
                  <a:srgbClr val="A6A6A6"/>
                </a:solidFill>
              </a:rPr>
              <a:t>jpeg</a:t>
            </a:r>
          </a:p>
          <a:p>
            <a:r>
              <a:rPr lang="en-US" sz="900" dirty="0">
                <a:solidFill>
                  <a:srgbClr val="A6A6A6"/>
                </a:solidFill>
              </a:rPr>
              <a:t>"EPFL CRAY-I 1 clean" by Rama - Own work. Licensed under CC BY-SA 2.0 </a:t>
            </a:r>
            <a:r>
              <a:rPr lang="en-US" sz="900" dirty="0" err="1">
                <a:solidFill>
                  <a:srgbClr val="A6A6A6"/>
                </a:solidFill>
              </a:rPr>
              <a:t>fr</a:t>
            </a:r>
            <a:r>
              <a:rPr lang="en-US" sz="900" dirty="0">
                <a:solidFill>
                  <a:srgbClr val="A6A6A6"/>
                </a:solidFill>
              </a:rPr>
              <a:t>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/wiki/File:EPFL_CRAY-I_1_clean.jpg#/media/File:EPFL_CRAY-I_1_clean.jpg</a:t>
            </a:r>
          </a:p>
        </p:txBody>
      </p:sp>
      <p:pic>
        <p:nvPicPr>
          <p:cNvPr id="5" name="Picture 4"/>
          <p:cNvPicPr>
            <a:picLocks noChangeAspect="1"/>
          </p:cNvPicPr>
          <p:nvPr/>
        </p:nvPicPr>
        <p:blipFill>
          <a:blip r:embed="rId4"/>
          <a:stretch>
            <a:fillRect/>
          </a:stretch>
        </p:blipFill>
        <p:spPr>
          <a:xfrm>
            <a:off x="84278" y="2150088"/>
            <a:ext cx="3796177" cy="3910063"/>
          </a:xfrm>
          <a:prstGeom prst="rect">
            <a:avLst/>
          </a:prstGeom>
        </p:spPr>
      </p:pic>
      <p:sp>
        <p:nvSpPr>
          <p:cNvPr id="6" name="TextBox 5"/>
          <p:cNvSpPr txBox="1"/>
          <p:nvPr/>
        </p:nvSpPr>
        <p:spPr>
          <a:xfrm>
            <a:off x="4332086" y="2209793"/>
            <a:ext cx="1785665" cy="707886"/>
          </a:xfrm>
          <a:prstGeom prst="rect">
            <a:avLst/>
          </a:prstGeom>
          <a:solidFill>
            <a:schemeClr val="bg1"/>
          </a:solidFill>
        </p:spPr>
        <p:txBody>
          <a:bodyPr wrap="none" rtlCol="0">
            <a:spAutoFit/>
          </a:bodyPr>
          <a:lstStyle/>
          <a:p>
            <a:r>
              <a:rPr lang="en-US" sz="2000" b="1" dirty="0" smtClean="0"/>
              <a:t>Cray-2 (1985)</a:t>
            </a:r>
          </a:p>
          <a:p>
            <a:r>
              <a:rPr lang="en-US" sz="2000" b="1" dirty="0" smtClean="0"/>
              <a:t>1.59 GFLOPS</a:t>
            </a:r>
            <a:endParaRPr lang="en-US" sz="2000" b="1" dirty="0"/>
          </a:p>
        </p:txBody>
      </p:sp>
      <p:sp>
        <p:nvSpPr>
          <p:cNvPr id="7" name="TextBox 6"/>
          <p:cNvSpPr txBox="1"/>
          <p:nvPr/>
        </p:nvSpPr>
        <p:spPr>
          <a:xfrm>
            <a:off x="457200" y="1715687"/>
            <a:ext cx="2255295" cy="707886"/>
          </a:xfrm>
          <a:prstGeom prst="rect">
            <a:avLst/>
          </a:prstGeom>
          <a:solidFill>
            <a:srgbClr val="FFFFFF"/>
          </a:solidFill>
        </p:spPr>
        <p:txBody>
          <a:bodyPr wrap="none" rtlCol="0">
            <a:spAutoFit/>
          </a:bodyPr>
          <a:lstStyle/>
          <a:p>
            <a:r>
              <a:rPr lang="en-US" sz="2000" b="1" dirty="0" smtClean="0"/>
              <a:t>Cray X-MP (1982) </a:t>
            </a:r>
          </a:p>
          <a:p>
            <a:r>
              <a:rPr lang="en-US" sz="2000" b="1" dirty="0" smtClean="0"/>
              <a:t>400 MFLOPS</a:t>
            </a:r>
            <a:endParaRPr lang="en-US" sz="2000" b="1" dirty="0"/>
          </a:p>
        </p:txBody>
      </p:sp>
      <p:sp>
        <p:nvSpPr>
          <p:cNvPr id="8" name="Slide Number Placeholder 7"/>
          <p:cNvSpPr>
            <a:spLocks noGrp="1"/>
          </p:cNvSpPr>
          <p:nvPr>
            <p:ph type="sldNum" sz="quarter" idx="12"/>
          </p:nvPr>
        </p:nvSpPr>
        <p:spPr/>
        <p:txBody>
          <a:bodyPr/>
          <a:lstStyle/>
          <a:p>
            <a:fld id="{9F2F5E10-5301-4EE6-90D2-A6C4A3F62BED}" type="slidenum">
              <a:rPr lang="en-US" smtClean="0"/>
              <a:t>65</a:t>
            </a:fld>
            <a:endParaRPr lang="en-US"/>
          </a:p>
        </p:txBody>
      </p:sp>
    </p:spTree>
    <p:extLst>
      <p:ext uri="{BB962C8B-B14F-4D97-AF65-F5344CB8AC3E}">
        <p14:creationId xmlns:p14="http://schemas.microsoft.com/office/powerpoint/2010/main" val="577096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Supercomputers in the 1980s</a:t>
            </a:r>
            <a:endParaRPr lang="en-US" dirty="0"/>
          </a:p>
        </p:txBody>
      </p:sp>
      <p:pic>
        <p:nvPicPr>
          <p:cNvPr id="3" name="Picture 2"/>
          <p:cNvPicPr>
            <a:picLocks noChangeAspect="1"/>
          </p:cNvPicPr>
          <p:nvPr/>
        </p:nvPicPr>
        <p:blipFill>
          <a:blip r:embed="rId3"/>
          <a:stretch>
            <a:fillRect/>
          </a:stretch>
        </p:blipFill>
        <p:spPr>
          <a:xfrm>
            <a:off x="1232516" y="2882909"/>
            <a:ext cx="4711700" cy="3136900"/>
          </a:xfrm>
          <a:prstGeom prst="rect">
            <a:avLst/>
          </a:prstGeom>
        </p:spPr>
      </p:pic>
      <p:sp>
        <p:nvSpPr>
          <p:cNvPr id="4" name="TextBox 3"/>
          <p:cNvSpPr txBox="1"/>
          <p:nvPr/>
        </p:nvSpPr>
        <p:spPr>
          <a:xfrm>
            <a:off x="457200" y="6147038"/>
            <a:ext cx="7212231" cy="646331"/>
          </a:xfrm>
          <a:prstGeom prst="rect">
            <a:avLst/>
          </a:prstGeom>
          <a:noFill/>
        </p:spPr>
        <p:txBody>
          <a:bodyPr wrap="none" rtlCol="0">
            <a:spAutoFit/>
          </a:bodyPr>
          <a:lstStyle/>
          <a:p>
            <a:r>
              <a:rPr lang="en-US" sz="900" dirty="0">
                <a:solidFill>
                  <a:srgbClr val="A6A6A6"/>
                </a:solidFill>
              </a:rPr>
              <a:t>"Cray2" by NASA - http://gimp-</a:t>
            </a:r>
            <a:r>
              <a:rPr lang="en-US" sz="900" dirty="0" err="1">
                <a:solidFill>
                  <a:srgbClr val="A6A6A6"/>
                </a:solidFill>
              </a:rPr>
              <a:t>savvy.com</a:t>
            </a:r>
            <a:r>
              <a:rPr lang="en-US" sz="900" dirty="0">
                <a:solidFill>
                  <a:srgbClr val="A6A6A6"/>
                </a:solidFill>
              </a:rPr>
              <a:t>/</a:t>
            </a:r>
            <a:r>
              <a:rPr lang="en-US" sz="900" dirty="0" err="1">
                <a:solidFill>
                  <a:srgbClr val="A6A6A6"/>
                </a:solidFill>
              </a:rPr>
              <a:t>cgi</a:t>
            </a:r>
            <a:r>
              <a:rPr lang="en-US" sz="900" dirty="0">
                <a:solidFill>
                  <a:srgbClr val="A6A6A6"/>
                </a:solidFill>
              </a:rPr>
              <a:t>-bin/img.cgi?ailswE7kkmL1216740. Licensed under Public Domain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/wiki/File:Cray2.jpeg#/media/File:Cray2.</a:t>
            </a:r>
            <a:r>
              <a:rPr lang="en-US" sz="900" dirty="0" smtClean="0">
                <a:solidFill>
                  <a:srgbClr val="A6A6A6"/>
                </a:solidFill>
              </a:rPr>
              <a:t>jpeg</a:t>
            </a:r>
          </a:p>
          <a:p>
            <a:r>
              <a:rPr lang="en-US" sz="900" dirty="0">
                <a:solidFill>
                  <a:srgbClr val="A6A6A6"/>
                </a:solidFill>
              </a:rPr>
              <a:t>"EPFL CRAY-I 1 clean" by Rama - Own work. Licensed under CC BY-SA 2.0 </a:t>
            </a:r>
            <a:r>
              <a:rPr lang="en-US" sz="900" dirty="0" err="1">
                <a:solidFill>
                  <a:srgbClr val="A6A6A6"/>
                </a:solidFill>
              </a:rPr>
              <a:t>fr</a:t>
            </a:r>
            <a:r>
              <a:rPr lang="en-US" sz="900" dirty="0">
                <a:solidFill>
                  <a:srgbClr val="A6A6A6"/>
                </a:solidFill>
              </a:rPr>
              <a:t>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/wiki/File:EPFL_CRAY-I_1_clean.jpg#/media/File:EPFL_CRAY-I_1_clean.jpg</a:t>
            </a:r>
          </a:p>
        </p:txBody>
      </p:sp>
      <p:sp>
        <p:nvSpPr>
          <p:cNvPr id="6" name="TextBox 5"/>
          <p:cNvSpPr txBox="1"/>
          <p:nvPr/>
        </p:nvSpPr>
        <p:spPr>
          <a:xfrm>
            <a:off x="1232516" y="1983794"/>
            <a:ext cx="2818350" cy="707886"/>
          </a:xfrm>
          <a:prstGeom prst="rect">
            <a:avLst/>
          </a:prstGeom>
          <a:solidFill>
            <a:schemeClr val="bg1"/>
          </a:solidFill>
        </p:spPr>
        <p:txBody>
          <a:bodyPr wrap="none" rtlCol="0">
            <a:spAutoFit/>
          </a:bodyPr>
          <a:lstStyle/>
          <a:p>
            <a:r>
              <a:rPr lang="en-US" sz="2000" b="1" dirty="0" smtClean="0"/>
              <a:t>Cray-2 @ NASA (1985)</a:t>
            </a:r>
          </a:p>
          <a:p>
            <a:r>
              <a:rPr lang="en-US" sz="2000" b="1" dirty="0" smtClean="0"/>
              <a:t>1.59 GFLOPS</a:t>
            </a:r>
            <a:endParaRPr lang="en-US" sz="2000" b="1" dirty="0"/>
          </a:p>
        </p:txBody>
      </p:sp>
      <p:sp>
        <p:nvSpPr>
          <p:cNvPr id="8" name="Slide Number Placeholder 7"/>
          <p:cNvSpPr>
            <a:spLocks noGrp="1"/>
          </p:cNvSpPr>
          <p:nvPr>
            <p:ph type="sldNum" sz="quarter" idx="12"/>
          </p:nvPr>
        </p:nvSpPr>
        <p:spPr/>
        <p:txBody>
          <a:bodyPr/>
          <a:lstStyle/>
          <a:p>
            <a:fld id="{9F2F5E10-5301-4EE6-90D2-A6C4A3F62BED}" type="slidenum">
              <a:rPr lang="en-US" smtClean="0"/>
              <a:t>66</a:t>
            </a:fld>
            <a:endParaRPr lang="en-US"/>
          </a:p>
        </p:txBody>
      </p:sp>
      <p:pic>
        <p:nvPicPr>
          <p:cNvPr id="11" name="Picture 10"/>
          <p:cNvPicPr>
            <a:picLocks noChangeAspect="1"/>
          </p:cNvPicPr>
          <p:nvPr/>
        </p:nvPicPr>
        <p:blipFill>
          <a:blip r:embed="rId4"/>
          <a:stretch>
            <a:fillRect/>
          </a:stretch>
        </p:blipFill>
        <p:spPr>
          <a:xfrm>
            <a:off x="6457436" y="1983793"/>
            <a:ext cx="2246731" cy="1604807"/>
          </a:xfrm>
          <a:prstGeom prst="rect">
            <a:avLst/>
          </a:prstGeom>
          <a:ln w="57150" cmpd="sng">
            <a:solidFill>
              <a:srgbClr val="FF0000"/>
            </a:solidFill>
          </a:ln>
        </p:spPr>
      </p:pic>
    </p:spTree>
    <p:extLst>
      <p:ext uri="{BB962C8B-B14F-4D97-AF65-F5344CB8AC3E}">
        <p14:creationId xmlns:p14="http://schemas.microsoft.com/office/powerpoint/2010/main" val="1824316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94"/>
            <a:ext cx="8229600" cy="806379"/>
          </a:xfrm>
        </p:spPr>
        <p:txBody>
          <a:bodyPr/>
          <a:lstStyle/>
          <a:p>
            <a:r>
              <a:rPr lang="en-US" dirty="0" smtClean="0"/>
              <a:t>Supercomputers in the 1980s</a:t>
            </a:r>
            <a:endParaRPr lang="en-US" dirty="0"/>
          </a:p>
        </p:txBody>
      </p:sp>
      <p:sp>
        <p:nvSpPr>
          <p:cNvPr id="4" name="TextBox 3"/>
          <p:cNvSpPr txBox="1"/>
          <p:nvPr/>
        </p:nvSpPr>
        <p:spPr>
          <a:xfrm>
            <a:off x="37482" y="6211669"/>
            <a:ext cx="7212231" cy="646331"/>
          </a:xfrm>
          <a:prstGeom prst="rect">
            <a:avLst/>
          </a:prstGeom>
          <a:noFill/>
        </p:spPr>
        <p:txBody>
          <a:bodyPr wrap="none" rtlCol="0">
            <a:spAutoFit/>
          </a:bodyPr>
          <a:lstStyle/>
          <a:p>
            <a:r>
              <a:rPr lang="en-US" sz="900" dirty="0">
                <a:solidFill>
                  <a:srgbClr val="A6A6A6"/>
                </a:solidFill>
              </a:rPr>
              <a:t>"Cray2" by NASA - http://gimp-</a:t>
            </a:r>
            <a:r>
              <a:rPr lang="en-US" sz="900" dirty="0" err="1">
                <a:solidFill>
                  <a:srgbClr val="A6A6A6"/>
                </a:solidFill>
              </a:rPr>
              <a:t>savvy.com</a:t>
            </a:r>
            <a:r>
              <a:rPr lang="en-US" sz="900" dirty="0">
                <a:solidFill>
                  <a:srgbClr val="A6A6A6"/>
                </a:solidFill>
              </a:rPr>
              <a:t>/</a:t>
            </a:r>
            <a:r>
              <a:rPr lang="en-US" sz="900" dirty="0" err="1">
                <a:solidFill>
                  <a:srgbClr val="A6A6A6"/>
                </a:solidFill>
              </a:rPr>
              <a:t>cgi</a:t>
            </a:r>
            <a:r>
              <a:rPr lang="en-US" sz="900" dirty="0">
                <a:solidFill>
                  <a:srgbClr val="A6A6A6"/>
                </a:solidFill>
              </a:rPr>
              <a:t>-bin/img.cgi?ailswE7kkmL1216740. Licensed under Public Domain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/wiki/File:Cray2.jpeg#/media/File:Cray2.</a:t>
            </a:r>
            <a:r>
              <a:rPr lang="en-US" sz="900" dirty="0" smtClean="0">
                <a:solidFill>
                  <a:srgbClr val="A6A6A6"/>
                </a:solidFill>
              </a:rPr>
              <a:t>jpeg</a:t>
            </a:r>
          </a:p>
          <a:p>
            <a:r>
              <a:rPr lang="en-US" sz="900" dirty="0">
                <a:solidFill>
                  <a:srgbClr val="A6A6A6"/>
                </a:solidFill>
              </a:rPr>
              <a:t>"EPFL CRAY-I 1 clean" by Rama - Own work. Licensed under CC BY-SA 2.0 </a:t>
            </a:r>
            <a:r>
              <a:rPr lang="en-US" sz="900" dirty="0" err="1">
                <a:solidFill>
                  <a:srgbClr val="A6A6A6"/>
                </a:solidFill>
              </a:rPr>
              <a:t>fr</a:t>
            </a:r>
            <a:r>
              <a:rPr lang="en-US" sz="900" dirty="0">
                <a:solidFill>
                  <a:srgbClr val="A6A6A6"/>
                </a:solidFill>
              </a:rPr>
              <a:t> via Wikimedia Commons </a:t>
            </a:r>
            <a:r>
              <a:rPr lang="en-US" sz="900" dirty="0" smtClean="0">
                <a:solidFill>
                  <a:srgbClr val="A6A6A6"/>
                </a:solidFill>
              </a:rPr>
              <a:t>–</a:t>
            </a:r>
          </a:p>
          <a:p>
            <a:r>
              <a:rPr lang="en-US" sz="900" dirty="0">
                <a:solidFill>
                  <a:srgbClr val="A6A6A6"/>
                </a:solidFill>
              </a:rPr>
              <a:t> </a:t>
            </a:r>
            <a:r>
              <a:rPr lang="en-US" sz="900" dirty="0" smtClean="0">
                <a:solidFill>
                  <a:srgbClr val="A6A6A6"/>
                </a:solidFill>
              </a:rPr>
              <a:t>     </a:t>
            </a:r>
            <a:r>
              <a:rPr lang="en-US" sz="900" dirty="0">
                <a:solidFill>
                  <a:srgbClr val="A6A6A6"/>
                </a:solidFill>
              </a:rPr>
              <a:t>https://</a:t>
            </a:r>
            <a:r>
              <a:rPr lang="en-US" sz="900" dirty="0" err="1">
                <a:solidFill>
                  <a:srgbClr val="A6A6A6"/>
                </a:solidFill>
              </a:rPr>
              <a:t>commons.wikimedia.org</a:t>
            </a:r>
            <a:r>
              <a:rPr lang="en-US" sz="900" dirty="0">
                <a:solidFill>
                  <a:srgbClr val="A6A6A6"/>
                </a:solidFill>
              </a:rPr>
              <a:t>/wiki/File:EPFL_CRAY-I_1_clean.jpg#/media/File:EPFL_CRAY-</a:t>
            </a:r>
            <a:r>
              <a:rPr lang="en-US" sz="900" dirty="0" smtClean="0">
                <a:solidFill>
                  <a:srgbClr val="A6A6A6"/>
                </a:solidFill>
              </a:rPr>
              <a:t>I_1_clean.jpg</a:t>
            </a:r>
          </a:p>
        </p:txBody>
      </p:sp>
      <p:sp>
        <p:nvSpPr>
          <p:cNvPr id="8" name="Slide Number Placeholder 7"/>
          <p:cNvSpPr>
            <a:spLocks noGrp="1"/>
          </p:cNvSpPr>
          <p:nvPr>
            <p:ph type="sldNum" sz="quarter" idx="12"/>
          </p:nvPr>
        </p:nvSpPr>
        <p:spPr/>
        <p:txBody>
          <a:bodyPr/>
          <a:lstStyle/>
          <a:p>
            <a:fld id="{9F2F5E10-5301-4EE6-90D2-A6C4A3F62BED}" type="slidenum">
              <a:rPr lang="en-US" smtClean="0"/>
              <a:t>67</a:t>
            </a:fld>
            <a:endParaRPr lang="en-US"/>
          </a:p>
        </p:txBody>
      </p:sp>
      <p:pic>
        <p:nvPicPr>
          <p:cNvPr id="9" name="Picture 8"/>
          <p:cNvPicPr>
            <a:picLocks noChangeAspect="1"/>
          </p:cNvPicPr>
          <p:nvPr/>
        </p:nvPicPr>
        <p:blipFill>
          <a:blip r:embed="rId3"/>
          <a:stretch>
            <a:fillRect/>
          </a:stretch>
        </p:blipFill>
        <p:spPr>
          <a:xfrm>
            <a:off x="6504733" y="3852661"/>
            <a:ext cx="2167148" cy="2167148"/>
          </a:xfrm>
          <a:prstGeom prst="rect">
            <a:avLst/>
          </a:prstGeom>
          <a:ln w="76200" cmpd="sng">
            <a:solidFill>
              <a:srgbClr val="FF0000"/>
            </a:solidFill>
          </a:ln>
        </p:spPr>
      </p:pic>
      <p:pic>
        <p:nvPicPr>
          <p:cNvPr id="11" name="Picture 10"/>
          <p:cNvPicPr>
            <a:picLocks noChangeAspect="1"/>
          </p:cNvPicPr>
          <p:nvPr/>
        </p:nvPicPr>
        <p:blipFill>
          <a:blip r:embed="rId4"/>
          <a:stretch>
            <a:fillRect/>
          </a:stretch>
        </p:blipFill>
        <p:spPr>
          <a:xfrm>
            <a:off x="6457436" y="1983793"/>
            <a:ext cx="2246731" cy="1604807"/>
          </a:xfrm>
          <a:prstGeom prst="rect">
            <a:avLst/>
          </a:prstGeom>
          <a:ln w="57150" cmpd="sng">
            <a:solidFill>
              <a:srgbClr val="FF0000"/>
            </a:solidFill>
          </a:ln>
        </p:spPr>
      </p:pic>
      <p:pic>
        <p:nvPicPr>
          <p:cNvPr id="14" name="Picture 13"/>
          <p:cNvPicPr>
            <a:picLocks noChangeAspect="1"/>
          </p:cNvPicPr>
          <p:nvPr/>
        </p:nvPicPr>
        <p:blipFill>
          <a:blip r:embed="rId5"/>
          <a:stretch>
            <a:fillRect/>
          </a:stretch>
        </p:blipFill>
        <p:spPr>
          <a:xfrm>
            <a:off x="1232516" y="2882909"/>
            <a:ext cx="4711700" cy="3136900"/>
          </a:xfrm>
          <a:prstGeom prst="rect">
            <a:avLst/>
          </a:prstGeom>
        </p:spPr>
      </p:pic>
      <p:sp>
        <p:nvSpPr>
          <p:cNvPr id="15" name="TextBox 14"/>
          <p:cNvSpPr txBox="1"/>
          <p:nvPr/>
        </p:nvSpPr>
        <p:spPr>
          <a:xfrm>
            <a:off x="1232516" y="1983794"/>
            <a:ext cx="2818350" cy="707886"/>
          </a:xfrm>
          <a:prstGeom prst="rect">
            <a:avLst/>
          </a:prstGeom>
          <a:solidFill>
            <a:schemeClr val="bg1"/>
          </a:solidFill>
        </p:spPr>
        <p:txBody>
          <a:bodyPr wrap="none" rtlCol="0">
            <a:spAutoFit/>
          </a:bodyPr>
          <a:lstStyle/>
          <a:p>
            <a:r>
              <a:rPr lang="en-US" sz="2000" b="1" dirty="0" smtClean="0"/>
              <a:t>Cray-2 @ NASA (1985)</a:t>
            </a:r>
          </a:p>
          <a:p>
            <a:r>
              <a:rPr lang="en-US" sz="2000" b="1" dirty="0" smtClean="0"/>
              <a:t>1.59 GFLOPS</a:t>
            </a:r>
            <a:endParaRPr lang="en-US" sz="2000" b="1" dirty="0"/>
          </a:p>
        </p:txBody>
      </p:sp>
    </p:spTree>
    <p:extLst>
      <p:ext uri="{BB962C8B-B14F-4D97-AF65-F5344CB8AC3E}">
        <p14:creationId xmlns:p14="http://schemas.microsoft.com/office/powerpoint/2010/main" val="229915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8" y="101604"/>
            <a:ext cx="8898020" cy="1000095"/>
          </a:xfrm>
        </p:spPr>
        <p:txBody>
          <a:bodyPr/>
          <a:lstStyle/>
          <a:p>
            <a:r>
              <a:rPr lang="en-US" sz="4800" dirty="0" smtClean="0"/>
              <a:t>Supercomputers in the New </a:t>
            </a:r>
            <a:r>
              <a:rPr lang="en-US" sz="4800" dirty="0" err="1" smtClean="0"/>
              <a:t>Millenium</a:t>
            </a:r>
            <a:endParaRPr lang="en-US" sz="4800" dirty="0"/>
          </a:p>
        </p:txBody>
      </p:sp>
      <p:sp>
        <p:nvSpPr>
          <p:cNvPr id="3" name="Slide Number Placeholder 2"/>
          <p:cNvSpPr>
            <a:spLocks noGrp="1"/>
          </p:cNvSpPr>
          <p:nvPr>
            <p:ph type="sldNum" sz="quarter" idx="12"/>
          </p:nvPr>
        </p:nvSpPr>
        <p:spPr/>
        <p:txBody>
          <a:bodyPr/>
          <a:lstStyle/>
          <a:p>
            <a:fld id="{9F2F5E10-5301-4EE6-90D2-A6C4A3F62BED}" type="slidenum">
              <a:rPr lang="en-US" smtClean="0"/>
              <a:t>68</a:t>
            </a:fld>
            <a:endParaRPr lang="en-US"/>
          </a:p>
        </p:txBody>
      </p:sp>
      <p:pic>
        <p:nvPicPr>
          <p:cNvPr id="4" name="Picture 3"/>
          <p:cNvPicPr>
            <a:picLocks noChangeAspect="1"/>
          </p:cNvPicPr>
          <p:nvPr/>
        </p:nvPicPr>
        <p:blipFill rotWithShape="1">
          <a:blip r:embed="rId2"/>
          <a:srcRect b="10030"/>
          <a:stretch/>
        </p:blipFill>
        <p:spPr>
          <a:xfrm>
            <a:off x="0" y="2220178"/>
            <a:ext cx="9144000" cy="3663535"/>
          </a:xfrm>
          <a:prstGeom prst="rect">
            <a:avLst/>
          </a:prstGeom>
        </p:spPr>
      </p:pic>
      <p:sp>
        <p:nvSpPr>
          <p:cNvPr id="5" name="TextBox 4"/>
          <p:cNvSpPr txBox="1"/>
          <p:nvPr/>
        </p:nvSpPr>
        <p:spPr>
          <a:xfrm>
            <a:off x="22999" y="6618940"/>
            <a:ext cx="4698722" cy="246221"/>
          </a:xfrm>
          <a:prstGeom prst="rect">
            <a:avLst/>
          </a:prstGeom>
          <a:noFill/>
        </p:spPr>
        <p:txBody>
          <a:bodyPr wrap="none" rtlCol="0">
            <a:spAutoFit/>
          </a:bodyPr>
          <a:lstStyle/>
          <a:p>
            <a:r>
              <a:rPr lang="en-US" sz="1000" dirty="0">
                <a:solidFill>
                  <a:schemeClr val="bg1">
                    <a:lumMod val="50000"/>
                  </a:schemeClr>
                </a:solidFill>
              </a:rPr>
              <a:t>https://</a:t>
            </a:r>
            <a:r>
              <a:rPr lang="en-US" sz="1000" dirty="0" err="1">
                <a:solidFill>
                  <a:schemeClr val="bg1">
                    <a:lumMod val="50000"/>
                  </a:schemeClr>
                </a:solidFill>
              </a:rPr>
              <a:t>en.wikipedia.org</a:t>
            </a:r>
            <a:r>
              <a:rPr lang="en-US" sz="1000" dirty="0">
                <a:solidFill>
                  <a:schemeClr val="bg1">
                    <a:lumMod val="50000"/>
                  </a:schemeClr>
                </a:solidFill>
              </a:rPr>
              <a:t>/wiki/Cray_XT5#/media/</a:t>
            </a:r>
            <a:r>
              <a:rPr lang="en-US" sz="1000" dirty="0" err="1">
                <a:solidFill>
                  <a:schemeClr val="bg1">
                    <a:lumMod val="50000"/>
                  </a:schemeClr>
                </a:solidFill>
              </a:rPr>
              <a:t>File:Jaguar_supercomputer.jpg</a:t>
            </a:r>
            <a:endParaRPr lang="en-US" sz="1000" dirty="0">
              <a:solidFill>
                <a:schemeClr val="bg1">
                  <a:lumMod val="50000"/>
                </a:schemeClr>
              </a:solidFill>
            </a:endParaRPr>
          </a:p>
        </p:txBody>
      </p:sp>
      <p:sp>
        <p:nvSpPr>
          <p:cNvPr id="6" name="TextBox 5"/>
          <p:cNvSpPr txBox="1"/>
          <p:nvPr/>
        </p:nvSpPr>
        <p:spPr>
          <a:xfrm>
            <a:off x="5842667" y="1460831"/>
            <a:ext cx="3198061" cy="707886"/>
          </a:xfrm>
          <a:prstGeom prst="rect">
            <a:avLst/>
          </a:prstGeom>
          <a:solidFill>
            <a:srgbClr val="FFFFFF"/>
          </a:solidFill>
        </p:spPr>
        <p:txBody>
          <a:bodyPr wrap="none" rtlCol="0">
            <a:spAutoFit/>
          </a:bodyPr>
          <a:lstStyle/>
          <a:p>
            <a:r>
              <a:rPr lang="en-US" sz="2000" b="1" dirty="0" smtClean="0"/>
              <a:t>Cray XT5 @ ORNL (2005)</a:t>
            </a:r>
          </a:p>
          <a:p>
            <a:r>
              <a:rPr lang="en-US" sz="2000" b="1" dirty="0" smtClean="0"/>
              <a:t>1.75 PFLOPS</a:t>
            </a:r>
            <a:endParaRPr lang="en-US" sz="2000" b="1" dirty="0"/>
          </a:p>
        </p:txBody>
      </p:sp>
      <p:sp>
        <p:nvSpPr>
          <p:cNvPr id="8" name="TextBox 7"/>
          <p:cNvSpPr txBox="1"/>
          <p:nvPr/>
        </p:nvSpPr>
        <p:spPr>
          <a:xfrm>
            <a:off x="6479612" y="6008992"/>
            <a:ext cx="2084099" cy="707886"/>
          </a:xfrm>
          <a:prstGeom prst="rect">
            <a:avLst/>
          </a:prstGeom>
          <a:noFill/>
        </p:spPr>
        <p:txBody>
          <a:bodyPr wrap="none" rtlCol="0">
            <a:spAutoFit/>
          </a:bodyPr>
          <a:lstStyle/>
          <a:p>
            <a:r>
              <a:rPr lang="en-US" sz="2000" b="1" dirty="0" smtClean="0"/>
              <a:t>Cray XK6 (2011)</a:t>
            </a:r>
          </a:p>
          <a:p>
            <a:r>
              <a:rPr lang="en-US" sz="2000" b="1" dirty="0" smtClean="0"/>
              <a:t>50 PFLOPS</a:t>
            </a:r>
            <a:endParaRPr lang="en-US" sz="2000" b="1" dirty="0"/>
          </a:p>
        </p:txBody>
      </p:sp>
      <p:sp>
        <p:nvSpPr>
          <p:cNvPr id="9" name="TextBox 8"/>
          <p:cNvSpPr txBox="1"/>
          <p:nvPr/>
        </p:nvSpPr>
        <p:spPr>
          <a:xfrm>
            <a:off x="873484" y="4923575"/>
            <a:ext cx="1702384" cy="400110"/>
          </a:xfrm>
          <a:prstGeom prst="rect">
            <a:avLst/>
          </a:prstGeom>
          <a:solidFill>
            <a:schemeClr val="accent6">
              <a:lumMod val="20000"/>
              <a:lumOff val="80000"/>
            </a:schemeClr>
          </a:solidFill>
        </p:spPr>
        <p:txBody>
          <a:bodyPr wrap="none" rtlCol="0">
            <a:spAutoFit/>
          </a:bodyPr>
          <a:lstStyle/>
          <a:p>
            <a:r>
              <a:rPr lang="en-US" sz="2000" b="1" dirty="0" smtClean="0"/>
              <a:t>224,000 cores</a:t>
            </a:r>
            <a:endParaRPr lang="en-US" sz="2000" b="1" dirty="0"/>
          </a:p>
        </p:txBody>
      </p:sp>
    </p:spTree>
    <p:extLst>
      <p:ext uri="{BB962C8B-B14F-4D97-AF65-F5344CB8AC3E}">
        <p14:creationId xmlns:p14="http://schemas.microsoft.com/office/powerpoint/2010/main" val="265748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1"/>
            <a:ext cx="4698936" cy="1143000"/>
          </a:xfrm>
        </p:spPr>
        <p:txBody>
          <a:bodyPr/>
          <a:lstStyle/>
          <a:p>
            <a:r>
              <a:rPr lang="en-US" dirty="0" smtClean="0"/>
              <a:t>Supercomputers Today</a:t>
            </a:r>
            <a:endParaRPr lang="en-US" dirty="0"/>
          </a:p>
        </p:txBody>
      </p:sp>
      <p:sp>
        <p:nvSpPr>
          <p:cNvPr id="3" name="TextBox 2"/>
          <p:cNvSpPr txBox="1"/>
          <p:nvPr/>
        </p:nvSpPr>
        <p:spPr>
          <a:xfrm>
            <a:off x="202675" y="6598783"/>
            <a:ext cx="3826689" cy="246221"/>
          </a:xfrm>
          <a:prstGeom prst="rect">
            <a:avLst/>
          </a:prstGeom>
          <a:noFill/>
        </p:spPr>
        <p:txBody>
          <a:bodyPr wrap="none" rtlCol="0">
            <a:spAutoFit/>
          </a:bodyPr>
          <a:lstStyle/>
          <a:p>
            <a:r>
              <a:rPr lang="en-US" sz="1000" dirty="0" smtClean="0">
                <a:solidFill>
                  <a:srgbClr val="A6A6A6"/>
                </a:solidFill>
              </a:rPr>
              <a:t>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File:Blue_Waters_Rack.jpg</a:t>
            </a:r>
            <a:endParaRPr lang="en-US" sz="1000" dirty="0">
              <a:solidFill>
                <a:srgbClr val="A6A6A6"/>
              </a:solidFill>
            </a:endParaRPr>
          </a:p>
        </p:txBody>
      </p:sp>
      <p:pic>
        <p:nvPicPr>
          <p:cNvPr id="4" name="Picture 3"/>
          <p:cNvPicPr>
            <a:picLocks noChangeAspect="1"/>
          </p:cNvPicPr>
          <p:nvPr/>
        </p:nvPicPr>
        <p:blipFill rotWithShape="1">
          <a:blip r:embed="rId2"/>
          <a:srcRect l="8078" t="5555"/>
          <a:stretch/>
        </p:blipFill>
        <p:spPr>
          <a:xfrm>
            <a:off x="5379356" y="152076"/>
            <a:ext cx="3523968" cy="6075059"/>
          </a:xfrm>
          <a:prstGeom prst="rect">
            <a:avLst/>
          </a:prstGeom>
        </p:spPr>
      </p:pic>
      <p:sp>
        <p:nvSpPr>
          <p:cNvPr id="5" name="TextBox 4"/>
          <p:cNvSpPr txBox="1"/>
          <p:nvPr/>
        </p:nvSpPr>
        <p:spPr>
          <a:xfrm>
            <a:off x="356078" y="2959803"/>
            <a:ext cx="4623807" cy="954107"/>
          </a:xfrm>
          <a:prstGeom prst="rect">
            <a:avLst/>
          </a:prstGeom>
          <a:noFill/>
        </p:spPr>
        <p:txBody>
          <a:bodyPr wrap="none" rtlCol="0">
            <a:spAutoFit/>
          </a:bodyPr>
          <a:lstStyle/>
          <a:p>
            <a:r>
              <a:rPr lang="en-US" sz="2800" dirty="0" smtClean="0"/>
              <a:t>Blue Waters @ NCSA (2012)</a:t>
            </a:r>
          </a:p>
          <a:p>
            <a:r>
              <a:rPr lang="en-US" sz="2800" dirty="0" smtClean="0"/>
              <a:t>13.3 </a:t>
            </a:r>
            <a:r>
              <a:rPr lang="en-US" sz="2800" dirty="0" err="1" smtClean="0"/>
              <a:t>petaFLOPS</a:t>
            </a:r>
            <a:endParaRPr lang="en-US" sz="2800" dirty="0"/>
          </a:p>
        </p:txBody>
      </p:sp>
      <p:sp>
        <p:nvSpPr>
          <p:cNvPr id="6" name="Slide Number Placeholder 5"/>
          <p:cNvSpPr>
            <a:spLocks noGrp="1"/>
          </p:cNvSpPr>
          <p:nvPr>
            <p:ph type="sldNum" sz="quarter" idx="12"/>
          </p:nvPr>
        </p:nvSpPr>
        <p:spPr/>
        <p:txBody>
          <a:bodyPr/>
          <a:lstStyle/>
          <a:p>
            <a:fld id="{9F2F5E10-5301-4EE6-90D2-A6C4A3F62BED}" type="slidenum">
              <a:rPr lang="en-US" smtClean="0"/>
              <a:t>69</a:t>
            </a:fld>
            <a:endParaRPr lang="en-US"/>
          </a:p>
        </p:txBody>
      </p:sp>
    </p:spTree>
    <p:extLst>
      <p:ext uri="{BB962C8B-B14F-4D97-AF65-F5344CB8AC3E}">
        <p14:creationId xmlns:p14="http://schemas.microsoft.com/office/powerpoint/2010/main" val="182484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a:xfrm>
            <a:off x="739775" y="2590800"/>
            <a:ext cx="7662864" cy="3965045"/>
          </a:xfrm>
          <a:solidFill>
            <a:schemeClr val="bg1"/>
          </a:solidFill>
          <a:ln>
            <a:solidFill>
              <a:srgbClr val="0000FF"/>
            </a:solidFill>
          </a:ln>
        </p:spPr>
        <p:txBody>
          <a:bodyPr>
            <a:noAutofit/>
          </a:bodyPr>
          <a:lstStyle/>
          <a:p>
            <a:pPr marL="514350" indent="-514350">
              <a:buFont typeface="+mj-lt"/>
              <a:buAutoNum type="arabicPeriod"/>
            </a:pPr>
            <a:r>
              <a:rPr lang="en-US" sz="2800" dirty="0" smtClean="0"/>
              <a:t>Estimating execution time</a:t>
            </a:r>
          </a:p>
          <a:p>
            <a:pPr marL="514350" indent="-514350">
              <a:buFont typeface="+mj-lt"/>
              <a:buAutoNum type="arabicPeriod"/>
            </a:pPr>
            <a:r>
              <a:rPr lang="en-US" sz="2800" dirty="0" smtClean="0"/>
              <a:t>Algorithmic complexity</a:t>
            </a:r>
          </a:p>
          <a:p>
            <a:pPr marL="514350" indent="-514350">
              <a:buFont typeface="+mj-lt"/>
              <a:buAutoNum type="arabicPeriod"/>
            </a:pPr>
            <a:r>
              <a:rPr lang="en-US" sz="2800" dirty="0" smtClean="0"/>
              <a:t>Processing several datasets with a workflow</a:t>
            </a:r>
          </a:p>
          <a:p>
            <a:pPr marL="514350" indent="-514350">
              <a:buFont typeface="+mj-lt"/>
              <a:buAutoNum type="arabicPeriod"/>
            </a:pPr>
            <a:r>
              <a:rPr lang="en-US" sz="2800" dirty="0" smtClean="0"/>
              <a:t>Processing data with a divide-and-conquer strategy</a:t>
            </a:r>
          </a:p>
          <a:p>
            <a:pPr marL="514350" indent="-514350">
              <a:buFont typeface="+mj-lt"/>
              <a:buAutoNum type="arabicPeriod"/>
            </a:pPr>
            <a:r>
              <a:rPr lang="en-US" sz="2800" dirty="0" smtClean="0"/>
              <a:t>Analysis of parallel processing</a:t>
            </a:r>
          </a:p>
          <a:p>
            <a:pPr marL="514350" indent="-514350">
              <a:buFont typeface="+mj-lt"/>
              <a:buAutoNum type="arabicPeriod"/>
            </a:pPr>
            <a:endParaRPr lang="en-US" sz="2800" dirty="0" smtClean="0"/>
          </a:p>
          <a:p>
            <a:pPr marL="800100" lvl="1" indent="-457200">
              <a:buFont typeface="+mj-lt"/>
              <a:buAutoNum type="arabicPeriod"/>
            </a:pPr>
            <a:endParaRPr lang="en-US" sz="2400" dirty="0" smtClean="0"/>
          </a:p>
        </p:txBody>
      </p:sp>
      <p:sp>
        <p:nvSpPr>
          <p:cNvPr id="5" name="Slide Number Placeholder 4"/>
          <p:cNvSpPr>
            <a:spLocks noGrp="1"/>
          </p:cNvSpPr>
          <p:nvPr>
            <p:ph type="sldNum" sz="quarter" idx="12"/>
          </p:nvPr>
        </p:nvSpPr>
        <p:spPr/>
        <p:txBody>
          <a:bodyPr/>
          <a:lstStyle/>
          <a:p>
            <a:fld id="{9F2F5E10-5301-4EE6-90D2-A6C4A3F62BED}" type="slidenum">
              <a:rPr lang="en-US" smtClean="0"/>
              <a:t>7</a:t>
            </a:fld>
            <a:endParaRPr lang="en-US"/>
          </a:p>
        </p:txBody>
      </p:sp>
    </p:spTree>
    <p:extLst>
      <p:ext uri="{BB962C8B-B14F-4D97-AF65-F5344CB8AC3E}">
        <p14:creationId xmlns:p14="http://schemas.microsoft.com/office/powerpoint/2010/main" val="7629808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t>
            </a:r>
            <a:endParaRPr lang="en-US" dirty="0"/>
          </a:p>
        </p:txBody>
      </p:sp>
      <p:sp>
        <p:nvSpPr>
          <p:cNvPr id="3" name="TextBox 2"/>
          <p:cNvSpPr txBox="1"/>
          <p:nvPr/>
        </p:nvSpPr>
        <p:spPr>
          <a:xfrm>
            <a:off x="208126" y="2459602"/>
            <a:ext cx="5249333" cy="4031873"/>
          </a:xfrm>
          <a:prstGeom prst="rect">
            <a:avLst/>
          </a:prstGeom>
          <a:noFill/>
          <a:ln>
            <a:solidFill>
              <a:srgbClr val="0000FF"/>
            </a:solidFill>
          </a:ln>
        </p:spPr>
        <p:txBody>
          <a:bodyPr wrap="square" rtlCol="0">
            <a:spAutoFit/>
          </a:bodyPr>
          <a:lstStyle/>
          <a:p>
            <a:pPr>
              <a:spcBef>
                <a:spcPts val="600"/>
              </a:spcBef>
            </a:pPr>
            <a:r>
              <a:rPr lang="en-US" sz="2400" b="1" dirty="0">
                <a:solidFill>
                  <a:srgbClr val="0000FF"/>
                </a:solidFill>
              </a:rPr>
              <a:t>Name 	</a:t>
            </a:r>
            <a:r>
              <a:rPr lang="en-US" sz="2400" b="1" dirty="0" smtClean="0">
                <a:solidFill>
                  <a:srgbClr val="0000FF"/>
                </a:solidFill>
              </a:rPr>
              <a:t>            Abbreviation   FLOPS</a:t>
            </a:r>
            <a:endParaRPr lang="en-US" sz="2400" b="1" dirty="0">
              <a:solidFill>
                <a:srgbClr val="0000FF"/>
              </a:solidFill>
            </a:endParaRPr>
          </a:p>
          <a:p>
            <a:pPr>
              <a:spcBef>
                <a:spcPts val="600"/>
              </a:spcBef>
            </a:pPr>
            <a:r>
              <a:rPr lang="en-US" sz="2400" dirty="0" err="1">
                <a:solidFill>
                  <a:srgbClr val="0000FF"/>
                </a:solidFill>
              </a:rPr>
              <a:t>kiloFLOPS</a:t>
            </a:r>
            <a:r>
              <a:rPr lang="en-US" sz="2400" dirty="0">
                <a:solidFill>
                  <a:srgbClr val="0000FF"/>
                </a:solidFill>
              </a:rPr>
              <a:t> 	</a:t>
            </a:r>
            <a:r>
              <a:rPr lang="en-US" sz="2400" dirty="0" err="1" smtClean="0">
                <a:solidFill>
                  <a:srgbClr val="0000FF"/>
                </a:solidFill>
              </a:rPr>
              <a:t>kFLOPS</a:t>
            </a:r>
            <a:r>
              <a:rPr lang="en-US" sz="2400" dirty="0" smtClean="0">
                <a:solidFill>
                  <a:srgbClr val="0000FF"/>
                </a:solidFill>
              </a:rPr>
              <a:t> </a:t>
            </a:r>
            <a:r>
              <a:rPr lang="en-US" sz="2400" dirty="0">
                <a:solidFill>
                  <a:srgbClr val="0000FF"/>
                </a:solidFill>
              </a:rPr>
              <a:t>	</a:t>
            </a:r>
            <a:r>
              <a:rPr lang="en-US" sz="2400" dirty="0" smtClean="0">
                <a:solidFill>
                  <a:srgbClr val="0000FF"/>
                </a:solidFill>
              </a:rPr>
              <a:t>  10</a:t>
            </a:r>
            <a:r>
              <a:rPr lang="en-US" sz="2400" baseline="30000" dirty="0" smtClean="0">
                <a:solidFill>
                  <a:srgbClr val="0000FF"/>
                </a:solidFill>
              </a:rPr>
              <a:t>3</a:t>
            </a:r>
            <a:endParaRPr lang="en-US" sz="2400" baseline="30000" dirty="0">
              <a:solidFill>
                <a:srgbClr val="0000FF"/>
              </a:solidFill>
            </a:endParaRPr>
          </a:p>
          <a:p>
            <a:pPr>
              <a:spcBef>
                <a:spcPts val="600"/>
              </a:spcBef>
            </a:pPr>
            <a:r>
              <a:rPr lang="en-US" sz="2400" dirty="0" err="1">
                <a:solidFill>
                  <a:srgbClr val="0000FF"/>
                </a:solidFill>
              </a:rPr>
              <a:t>megaFLOPS</a:t>
            </a:r>
            <a:r>
              <a:rPr lang="en-US" sz="2400" dirty="0">
                <a:solidFill>
                  <a:srgbClr val="0000FF"/>
                </a:solidFill>
              </a:rPr>
              <a:t> 	MFLOPS 	</a:t>
            </a:r>
            <a:r>
              <a:rPr lang="en-US" sz="2400" dirty="0" smtClean="0">
                <a:solidFill>
                  <a:srgbClr val="0000FF"/>
                </a:solidFill>
              </a:rPr>
              <a:t>  10</a:t>
            </a:r>
            <a:r>
              <a:rPr lang="en-US" sz="2400" baseline="30000" dirty="0" smtClean="0">
                <a:solidFill>
                  <a:srgbClr val="0000FF"/>
                </a:solidFill>
              </a:rPr>
              <a:t>6</a:t>
            </a:r>
            <a:endParaRPr lang="en-US" sz="2400" baseline="30000" dirty="0">
              <a:solidFill>
                <a:srgbClr val="0000FF"/>
              </a:solidFill>
            </a:endParaRPr>
          </a:p>
          <a:p>
            <a:pPr>
              <a:spcBef>
                <a:spcPts val="600"/>
              </a:spcBef>
            </a:pPr>
            <a:r>
              <a:rPr lang="en-US" sz="2400" dirty="0" err="1">
                <a:solidFill>
                  <a:srgbClr val="0000FF"/>
                </a:solidFill>
              </a:rPr>
              <a:t>gigaFLOPS</a:t>
            </a:r>
            <a:r>
              <a:rPr lang="en-US" sz="2400" dirty="0">
                <a:solidFill>
                  <a:srgbClr val="0000FF"/>
                </a:solidFill>
              </a:rPr>
              <a:t> 	GFLOPS 	</a:t>
            </a:r>
            <a:r>
              <a:rPr lang="en-US" sz="2400" dirty="0" smtClean="0">
                <a:solidFill>
                  <a:srgbClr val="0000FF"/>
                </a:solidFill>
              </a:rPr>
              <a:t>  10</a:t>
            </a:r>
            <a:r>
              <a:rPr lang="en-US" sz="2400" baseline="30000" dirty="0" smtClean="0">
                <a:solidFill>
                  <a:srgbClr val="0000FF"/>
                </a:solidFill>
              </a:rPr>
              <a:t>9</a:t>
            </a:r>
            <a:endParaRPr lang="en-US" sz="2400" baseline="30000" dirty="0">
              <a:solidFill>
                <a:srgbClr val="0000FF"/>
              </a:solidFill>
            </a:endParaRPr>
          </a:p>
          <a:p>
            <a:pPr>
              <a:spcBef>
                <a:spcPts val="600"/>
              </a:spcBef>
            </a:pPr>
            <a:r>
              <a:rPr lang="en-US" sz="2400" dirty="0" err="1">
                <a:solidFill>
                  <a:srgbClr val="0000FF"/>
                </a:solidFill>
              </a:rPr>
              <a:t>teraFLOPS</a:t>
            </a:r>
            <a:r>
              <a:rPr lang="en-US" sz="2400" dirty="0">
                <a:solidFill>
                  <a:srgbClr val="0000FF"/>
                </a:solidFill>
              </a:rPr>
              <a:t> 	TFLOPS 	</a:t>
            </a:r>
            <a:r>
              <a:rPr lang="en-US" sz="2400" dirty="0" smtClean="0">
                <a:solidFill>
                  <a:srgbClr val="0000FF"/>
                </a:solidFill>
              </a:rPr>
              <a:t>  10</a:t>
            </a:r>
            <a:r>
              <a:rPr lang="en-US" sz="2400" baseline="30000" dirty="0" smtClean="0">
                <a:solidFill>
                  <a:srgbClr val="0000FF"/>
                </a:solidFill>
              </a:rPr>
              <a:t>12</a:t>
            </a:r>
            <a:endParaRPr lang="en-US" sz="2400" baseline="30000" dirty="0">
              <a:solidFill>
                <a:srgbClr val="0000FF"/>
              </a:solidFill>
            </a:endParaRPr>
          </a:p>
          <a:p>
            <a:pPr>
              <a:spcBef>
                <a:spcPts val="600"/>
              </a:spcBef>
            </a:pPr>
            <a:r>
              <a:rPr lang="en-US" sz="2400" dirty="0" err="1">
                <a:solidFill>
                  <a:srgbClr val="0000FF"/>
                </a:solidFill>
              </a:rPr>
              <a:t>petaFLOPS</a:t>
            </a:r>
            <a:r>
              <a:rPr lang="en-US" sz="2400" dirty="0">
                <a:solidFill>
                  <a:srgbClr val="0000FF"/>
                </a:solidFill>
              </a:rPr>
              <a:t> 	PFLOPS 	</a:t>
            </a:r>
            <a:r>
              <a:rPr lang="en-US" sz="2400" dirty="0" smtClean="0">
                <a:solidFill>
                  <a:srgbClr val="0000FF"/>
                </a:solidFill>
              </a:rPr>
              <a:t>  10</a:t>
            </a:r>
            <a:r>
              <a:rPr lang="en-US" sz="2400" baseline="30000" dirty="0" smtClean="0">
                <a:solidFill>
                  <a:srgbClr val="0000FF"/>
                </a:solidFill>
              </a:rPr>
              <a:t>15</a:t>
            </a:r>
            <a:endParaRPr lang="en-US" sz="2400" baseline="30000" dirty="0">
              <a:solidFill>
                <a:srgbClr val="0000FF"/>
              </a:solidFill>
            </a:endParaRPr>
          </a:p>
          <a:p>
            <a:pPr>
              <a:spcBef>
                <a:spcPts val="600"/>
              </a:spcBef>
            </a:pPr>
            <a:r>
              <a:rPr lang="en-US" sz="2400" dirty="0" err="1">
                <a:solidFill>
                  <a:srgbClr val="0000FF"/>
                </a:solidFill>
              </a:rPr>
              <a:t>exaFLOPS</a:t>
            </a:r>
            <a:r>
              <a:rPr lang="en-US" sz="2400" dirty="0">
                <a:solidFill>
                  <a:srgbClr val="0000FF"/>
                </a:solidFill>
              </a:rPr>
              <a:t> 	EFLOPS 	</a:t>
            </a:r>
            <a:r>
              <a:rPr lang="en-US" sz="2400" dirty="0" smtClean="0">
                <a:solidFill>
                  <a:srgbClr val="0000FF"/>
                </a:solidFill>
              </a:rPr>
              <a:t>  10</a:t>
            </a:r>
            <a:r>
              <a:rPr lang="en-US" sz="2400" baseline="30000" dirty="0" smtClean="0">
                <a:solidFill>
                  <a:srgbClr val="0000FF"/>
                </a:solidFill>
              </a:rPr>
              <a:t>18</a:t>
            </a:r>
            <a:endParaRPr lang="en-US" sz="2400" baseline="30000" dirty="0">
              <a:solidFill>
                <a:srgbClr val="0000FF"/>
              </a:solidFill>
            </a:endParaRPr>
          </a:p>
          <a:p>
            <a:pPr>
              <a:spcBef>
                <a:spcPts val="600"/>
              </a:spcBef>
            </a:pPr>
            <a:r>
              <a:rPr lang="en-US" sz="2400" dirty="0" err="1">
                <a:solidFill>
                  <a:srgbClr val="0000FF"/>
                </a:solidFill>
              </a:rPr>
              <a:t>zettaFLOPS</a:t>
            </a:r>
            <a:r>
              <a:rPr lang="en-US" sz="2400" dirty="0">
                <a:solidFill>
                  <a:srgbClr val="0000FF"/>
                </a:solidFill>
              </a:rPr>
              <a:t> 	ZFLOPS 	</a:t>
            </a:r>
            <a:r>
              <a:rPr lang="en-US" sz="2400" dirty="0" smtClean="0">
                <a:solidFill>
                  <a:srgbClr val="0000FF"/>
                </a:solidFill>
              </a:rPr>
              <a:t>  10</a:t>
            </a:r>
            <a:r>
              <a:rPr lang="en-US" sz="2400" baseline="30000" dirty="0" smtClean="0">
                <a:solidFill>
                  <a:srgbClr val="0000FF"/>
                </a:solidFill>
              </a:rPr>
              <a:t>21</a:t>
            </a:r>
            <a:endParaRPr lang="en-US" sz="2400" baseline="30000" dirty="0">
              <a:solidFill>
                <a:srgbClr val="0000FF"/>
              </a:solidFill>
            </a:endParaRPr>
          </a:p>
          <a:p>
            <a:pPr>
              <a:spcBef>
                <a:spcPts val="600"/>
              </a:spcBef>
            </a:pPr>
            <a:r>
              <a:rPr lang="en-US" sz="2400" dirty="0" err="1">
                <a:solidFill>
                  <a:srgbClr val="0000FF"/>
                </a:solidFill>
              </a:rPr>
              <a:t>yottaFLOPS</a:t>
            </a:r>
            <a:r>
              <a:rPr lang="en-US" sz="2400" dirty="0">
                <a:solidFill>
                  <a:srgbClr val="0000FF"/>
                </a:solidFill>
              </a:rPr>
              <a:t> 	YFLOPS 	</a:t>
            </a:r>
            <a:r>
              <a:rPr lang="en-US" sz="2400" dirty="0" smtClean="0">
                <a:solidFill>
                  <a:srgbClr val="0000FF"/>
                </a:solidFill>
              </a:rPr>
              <a:t>  10</a:t>
            </a:r>
            <a:r>
              <a:rPr lang="en-US" sz="2400" baseline="30000" dirty="0" smtClean="0">
                <a:solidFill>
                  <a:srgbClr val="0000FF"/>
                </a:solidFill>
              </a:rPr>
              <a:t>24</a:t>
            </a:r>
            <a:endParaRPr lang="en-US" sz="2400" baseline="30000" dirty="0">
              <a:solidFill>
                <a:srgbClr val="0000FF"/>
              </a:solidFill>
            </a:endParaRPr>
          </a:p>
        </p:txBody>
      </p:sp>
      <p:sp>
        <p:nvSpPr>
          <p:cNvPr id="4" name="Slide Number Placeholder 3"/>
          <p:cNvSpPr>
            <a:spLocks noGrp="1"/>
          </p:cNvSpPr>
          <p:nvPr>
            <p:ph type="sldNum" sz="quarter" idx="12"/>
          </p:nvPr>
        </p:nvSpPr>
        <p:spPr/>
        <p:txBody>
          <a:bodyPr/>
          <a:lstStyle/>
          <a:p>
            <a:fld id="{9F2F5E10-5301-4EE6-90D2-A6C4A3F62BED}" type="slidenum">
              <a:rPr lang="en-US" smtClean="0"/>
              <a:t>70</a:t>
            </a:fld>
            <a:endParaRPr lang="en-US"/>
          </a:p>
        </p:txBody>
      </p:sp>
      <p:pic>
        <p:nvPicPr>
          <p:cNvPr id="5" name="Picture 4"/>
          <p:cNvPicPr>
            <a:picLocks noChangeAspect="1"/>
          </p:cNvPicPr>
          <p:nvPr/>
        </p:nvPicPr>
        <p:blipFill>
          <a:blip r:embed="rId2"/>
          <a:stretch>
            <a:fillRect/>
          </a:stretch>
        </p:blipFill>
        <p:spPr>
          <a:xfrm>
            <a:off x="6873465" y="3906889"/>
            <a:ext cx="2231394" cy="879887"/>
          </a:xfrm>
          <a:prstGeom prst="rect">
            <a:avLst/>
          </a:prstGeom>
        </p:spPr>
      </p:pic>
      <p:sp>
        <p:nvSpPr>
          <p:cNvPr id="6" name="TextBox 5"/>
          <p:cNvSpPr txBox="1"/>
          <p:nvPr/>
        </p:nvSpPr>
        <p:spPr>
          <a:xfrm>
            <a:off x="5513648" y="3906889"/>
            <a:ext cx="1415772" cy="830997"/>
          </a:xfrm>
          <a:prstGeom prst="rect">
            <a:avLst/>
          </a:prstGeom>
          <a:noFill/>
        </p:spPr>
        <p:txBody>
          <a:bodyPr wrap="none" rtlCol="0">
            <a:spAutoFit/>
          </a:bodyPr>
          <a:lstStyle/>
          <a:p>
            <a:r>
              <a:rPr lang="en-US" sz="1600" dirty="0" err="1"/>
              <a:t>Nvidia’s</a:t>
            </a:r>
            <a:r>
              <a:rPr lang="en-US" sz="1600" dirty="0"/>
              <a:t> Tesla </a:t>
            </a:r>
            <a:endParaRPr lang="en-US" sz="1600" dirty="0" smtClean="0"/>
          </a:p>
          <a:p>
            <a:r>
              <a:rPr lang="en-US" sz="1600" dirty="0" smtClean="0"/>
              <a:t>K20X GPU:</a:t>
            </a:r>
          </a:p>
          <a:p>
            <a:r>
              <a:rPr lang="en-US" sz="1600" dirty="0" smtClean="0"/>
              <a:t>4 TFLOPS</a:t>
            </a:r>
            <a:endParaRPr lang="en-US" sz="1600" dirty="0"/>
          </a:p>
        </p:txBody>
      </p:sp>
      <p:sp>
        <p:nvSpPr>
          <p:cNvPr id="7" name="TextBox 6"/>
          <p:cNvSpPr txBox="1"/>
          <p:nvPr/>
        </p:nvSpPr>
        <p:spPr>
          <a:xfrm>
            <a:off x="6929420" y="3003818"/>
            <a:ext cx="1903085" cy="584776"/>
          </a:xfrm>
          <a:prstGeom prst="rect">
            <a:avLst/>
          </a:prstGeom>
          <a:noFill/>
        </p:spPr>
        <p:txBody>
          <a:bodyPr wrap="none" rtlCol="0">
            <a:spAutoFit/>
          </a:bodyPr>
          <a:lstStyle/>
          <a:p>
            <a:r>
              <a:rPr lang="en-US" sz="1600" dirty="0" smtClean="0"/>
              <a:t>Mac Intel processor</a:t>
            </a:r>
          </a:p>
          <a:p>
            <a:r>
              <a:rPr lang="en-US" sz="1600" dirty="0"/>
              <a:t>9</a:t>
            </a:r>
            <a:r>
              <a:rPr lang="en-US" sz="1600" dirty="0" smtClean="0"/>
              <a:t>0 </a:t>
            </a:r>
            <a:r>
              <a:rPr lang="en-US" sz="1600" dirty="0"/>
              <a:t>G</a:t>
            </a:r>
            <a:r>
              <a:rPr lang="en-US" sz="1600" dirty="0" smtClean="0"/>
              <a:t>FLOPS</a:t>
            </a:r>
            <a:endParaRPr lang="en-US" sz="1600" dirty="0"/>
          </a:p>
        </p:txBody>
      </p:sp>
      <p:pic>
        <p:nvPicPr>
          <p:cNvPr id="8" name="Picture 7"/>
          <p:cNvPicPr>
            <a:picLocks noChangeAspect="1"/>
          </p:cNvPicPr>
          <p:nvPr/>
        </p:nvPicPr>
        <p:blipFill>
          <a:blip r:embed="rId3"/>
          <a:stretch>
            <a:fillRect/>
          </a:stretch>
        </p:blipFill>
        <p:spPr>
          <a:xfrm>
            <a:off x="5953370" y="3003818"/>
            <a:ext cx="976050" cy="750148"/>
          </a:xfrm>
          <a:prstGeom prst="rect">
            <a:avLst/>
          </a:prstGeom>
        </p:spPr>
      </p:pic>
      <p:pic>
        <p:nvPicPr>
          <p:cNvPr id="9" name="Picture 8"/>
          <p:cNvPicPr>
            <a:picLocks noChangeAspect="1"/>
          </p:cNvPicPr>
          <p:nvPr/>
        </p:nvPicPr>
        <p:blipFill rotWithShape="1">
          <a:blip r:embed="rId4"/>
          <a:srcRect l="8078" t="5555"/>
          <a:stretch/>
        </p:blipFill>
        <p:spPr>
          <a:xfrm>
            <a:off x="6114916" y="5077711"/>
            <a:ext cx="758549" cy="1307682"/>
          </a:xfrm>
          <a:prstGeom prst="rect">
            <a:avLst/>
          </a:prstGeom>
        </p:spPr>
      </p:pic>
      <p:sp>
        <p:nvSpPr>
          <p:cNvPr id="10" name="TextBox 9"/>
          <p:cNvSpPr txBox="1"/>
          <p:nvPr/>
        </p:nvSpPr>
        <p:spPr>
          <a:xfrm>
            <a:off x="7027072" y="5424153"/>
            <a:ext cx="1634181" cy="584776"/>
          </a:xfrm>
          <a:prstGeom prst="rect">
            <a:avLst/>
          </a:prstGeom>
          <a:noFill/>
        </p:spPr>
        <p:txBody>
          <a:bodyPr wrap="none" rtlCol="0">
            <a:spAutoFit/>
          </a:bodyPr>
          <a:lstStyle/>
          <a:p>
            <a:r>
              <a:rPr lang="en-US" sz="1600" dirty="0" smtClean="0"/>
              <a:t>Blue Waters </a:t>
            </a:r>
          </a:p>
          <a:p>
            <a:r>
              <a:rPr lang="en-US" sz="1600" dirty="0" smtClean="0"/>
              <a:t>13.3 </a:t>
            </a:r>
            <a:r>
              <a:rPr lang="en-US" sz="1600" dirty="0" err="1" smtClean="0"/>
              <a:t>petaFLOPS</a:t>
            </a:r>
            <a:endParaRPr lang="en-US" sz="1600" dirty="0"/>
          </a:p>
        </p:txBody>
      </p:sp>
      <p:pic>
        <p:nvPicPr>
          <p:cNvPr id="11" name="Picture 10"/>
          <p:cNvPicPr>
            <a:picLocks noChangeAspect="1"/>
          </p:cNvPicPr>
          <p:nvPr/>
        </p:nvPicPr>
        <p:blipFill>
          <a:blip r:embed="rId5"/>
          <a:stretch>
            <a:fillRect/>
          </a:stretch>
        </p:blipFill>
        <p:spPr>
          <a:xfrm>
            <a:off x="7647767" y="1856265"/>
            <a:ext cx="925293" cy="953052"/>
          </a:xfrm>
          <a:prstGeom prst="rect">
            <a:avLst/>
          </a:prstGeom>
        </p:spPr>
      </p:pic>
      <p:sp>
        <p:nvSpPr>
          <p:cNvPr id="12" name="TextBox 11"/>
          <p:cNvSpPr txBox="1"/>
          <p:nvPr/>
        </p:nvSpPr>
        <p:spPr>
          <a:xfrm>
            <a:off x="5953370" y="2188529"/>
            <a:ext cx="1410061" cy="584776"/>
          </a:xfrm>
          <a:prstGeom prst="rect">
            <a:avLst/>
          </a:prstGeom>
          <a:noFill/>
        </p:spPr>
        <p:txBody>
          <a:bodyPr wrap="none" rtlCol="0">
            <a:spAutoFit/>
          </a:bodyPr>
          <a:lstStyle/>
          <a:p>
            <a:r>
              <a:rPr lang="en-US" sz="1600" dirty="0" smtClean="0"/>
              <a:t>Cray X-MP</a:t>
            </a:r>
          </a:p>
          <a:p>
            <a:r>
              <a:rPr lang="en-US" sz="1600" dirty="0" smtClean="0"/>
              <a:t>400 MFLOPS</a:t>
            </a:r>
            <a:endParaRPr lang="en-US" sz="1600" dirty="0"/>
          </a:p>
        </p:txBody>
      </p:sp>
    </p:spTree>
    <p:extLst>
      <p:ext uri="{BB962C8B-B14F-4D97-AF65-F5344CB8AC3E}">
        <p14:creationId xmlns:p14="http://schemas.microsoft.com/office/powerpoint/2010/main" val="187267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Distributed Computing</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71</a:t>
            </a:fld>
            <a:endParaRPr lang="en-US"/>
          </a:p>
        </p:txBody>
      </p:sp>
    </p:spTree>
    <p:extLst>
      <p:ext uri="{BB962C8B-B14F-4D97-AF65-F5344CB8AC3E}">
        <p14:creationId xmlns:p14="http://schemas.microsoft.com/office/powerpoint/2010/main" val="5033185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1425" y="381001"/>
            <a:ext cx="3635375" cy="1771372"/>
          </a:xfrm>
        </p:spPr>
        <p:txBody>
          <a:bodyPr/>
          <a:lstStyle/>
          <a:p>
            <a:r>
              <a:rPr lang="en-US" dirty="0" smtClean="0"/>
              <a:t>Distributed Computation</a:t>
            </a:r>
            <a:endParaRPr lang="en-US" dirty="0"/>
          </a:p>
        </p:txBody>
      </p:sp>
      <p:sp>
        <p:nvSpPr>
          <p:cNvPr id="5" name="Text Placeholder 4"/>
          <p:cNvSpPr>
            <a:spLocks noGrp="1"/>
          </p:cNvSpPr>
          <p:nvPr>
            <p:ph type="body" sz="half" idx="2"/>
          </p:nvPr>
        </p:nvSpPr>
        <p:spPr>
          <a:xfrm>
            <a:off x="4976088" y="2644534"/>
            <a:ext cx="3924413" cy="3534686"/>
          </a:xfrm>
        </p:spPr>
        <p:txBody>
          <a:bodyPr>
            <a:noAutofit/>
          </a:bodyPr>
          <a:lstStyle/>
          <a:p>
            <a:pPr marL="457200" indent="-457200">
              <a:buFont typeface="+mj-lt"/>
              <a:buAutoNum type="arabicPeriod"/>
            </a:pPr>
            <a:r>
              <a:rPr lang="en-US" sz="3200" dirty="0"/>
              <a:t>Web services</a:t>
            </a:r>
          </a:p>
          <a:p>
            <a:pPr marL="457200" indent="-457200">
              <a:buFont typeface="+mj-lt"/>
              <a:buAutoNum type="arabicPeriod"/>
            </a:pPr>
            <a:r>
              <a:rPr lang="en-US" sz="3200" dirty="0" smtClean="0"/>
              <a:t>Grid computing</a:t>
            </a:r>
          </a:p>
          <a:p>
            <a:pPr marL="457200" indent="-457200">
              <a:buFont typeface="+mj-lt"/>
              <a:buAutoNum type="arabicPeriod"/>
            </a:pPr>
            <a:r>
              <a:rPr lang="en-US" sz="3200" dirty="0" smtClean="0"/>
              <a:t>Cluster computing</a:t>
            </a:r>
          </a:p>
          <a:p>
            <a:pPr marL="457200" indent="-457200">
              <a:buFont typeface="+mj-lt"/>
              <a:buAutoNum type="arabicPeriod"/>
            </a:pPr>
            <a:r>
              <a:rPr lang="en-US" sz="3200" dirty="0" smtClean="0"/>
              <a:t>Cloud computing</a:t>
            </a:r>
          </a:p>
          <a:p>
            <a:pPr marL="914400" lvl="1" indent="-457200">
              <a:buFont typeface="Arial"/>
              <a:buChar char="•"/>
            </a:pPr>
            <a:r>
              <a:rPr lang="en-US" sz="2600" dirty="0" smtClean="0"/>
              <a:t>Virtual machines</a:t>
            </a:r>
          </a:p>
        </p:txBody>
      </p:sp>
      <p:sp>
        <p:nvSpPr>
          <p:cNvPr id="6" name="Picture Placeholder 5"/>
          <p:cNvSpPr>
            <a:spLocks noGrp="1"/>
          </p:cNvSpPr>
          <p:nvPr>
            <p:ph type="pic" sz="quarter" idx="13"/>
          </p:nvPr>
        </p:nvSpPr>
        <p:spPr/>
      </p:sp>
      <p:sp>
        <p:nvSpPr>
          <p:cNvPr id="2" name="Slide Number Placeholder 1"/>
          <p:cNvSpPr>
            <a:spLocks noGrp="1"/>
          </p:cNvSpPr>
          <p:nvPr>
            <p:ph type="sldNum" sz="quarter" idx="12"/>
          </p:nvPr>
        </p:nvSpPr>
        <p:spPr/>
        <p:txBody>
          <a:bodyPr/>
          <a:lstStyle/>
          <a:p>
            <a:fld id="{9F2F5E10-5301-4EE6-90D2-A6C4A3F62BED}" type="slidenum">
              <a:rPr lang="en-US" smtClean="0"/>
              <a:t>72</a:t>
            </a:fld>
            <a:endParaRPr lang="en-US"/>
          </a:p>
        </p:txBody>
      </p:sp>
    </p:spTree>
    <p:extLst>
      <p:ext uri="{BB962C8B-B14F-4D97-AF65-F5344CB8AC3E}">
        <p14:creationId xmlns:p14="http://schemas.microsoft.com/office/powerpoint/2010/main" val="336347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6448" y="2808179"/>
            <a:ext cx="3444671" cy="131046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32139" y="5052730"/>
            <a:ext cx="3444671" cy="131046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Distributed Computing</a:t>
            </a:r>
            <a:endParaRPr lang="en-US" dirty="0"/>
          </a:p>
        </p:txBody>
      </p:sp>
      <p:sp>
        <p:nvSpPr>
          <p:cNvPr id="9" name="Rounded Rectangle 8"/>
          <p:cNvSpPr/>
          <p:nvPr/>
        </p:nvSpPr>
        <p:spPr>
          <a:xfrm>
            <a:off x="365612" y="3012726"/>
            <a:ext cx="1037172"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accent3">
                    <a:lumMod val="75000"/>
                  </a:schemeClr>
                </a:solidFill>
              </a:rPr>
              <a:t>Memory</a:t>
            </a:r>
            <a:endParaRPr lang="en-US" sz="1600" b="1" dirty="0">
              <a:solidFill>
                <a:schemeClr val="accent3">
                  <a:lumMod val="75000"/>
                </a:schemeClr>
              </a:solidFill>
            </a:endParaRPr>
          </a:p>
        </p:txBody>
      </p:sp>
      <p:sp>
        <p:nvSpPr>
          <p:cNvPr id="10" name="Rectangle 9"/>
          <p:cNvSpPr/>
          <p:nvPr/>
        </p:nvSpPr>
        <p:spPr>
          <a:xfrm>
            <a:off x="1821307" y="5313212"/>
            <a:ext cx="1550059"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B30202"/>
                </a:solidFill>
              </a:rPr>
              <a:t>Processor</a:t>
            </a:r>
            <a:endParaRPr lang="en-US" sz="2000" b="1" dirty="0">
              <a:solidFill>
                <a:srgbClr val="B30202"/>
              </a:solidFill>
            </a:endParaRPr>
          </a:p>
        </p:txBody>
      </p:sp>
      <p:sp>
        <p:nvSpPr>
          <p:cNvPr id="11" name="Rounded Rectangle 10"/>
          <p:cNvSpPr/>
          <p:nvPr/>
        </p:nvSpPr>
        <p:spPr>
          <a:xfrm>
            <a:off x="365612" y="5286192"/>
            <a:ext cx="1037172"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accent3">
                    <a:lumMod val="75000"/>
                  </a:schemeClr>
                </a:solidFill>
              </a:rPr>
              <a:t>Memory</a:t>
            </a:r>
            <a:endParaRPr lang="en-US" sz="1600" b="1" dirty="0">
              <a:solidFill>
                <a:schemeClr val="accent3">
                  <a:lumMod val="75000"/>
                </a:schemeClr>
              </a:solidFill>
            </a:endParaRPr>
          </a:p>
        </p:txBody>
      </p:sp>
      <p:sp>
        <p:nvSpPr>
          <p:cNvPr id="12" name="Rectangle 11"/>
          <p:cNvSpPr/>
          <p:nvPr/>
        </p:nvSpPr>
        <p:spPr>
          <a:xfrm>
            <a:off x="1821307" y="3039746"/>
            <a:ext cx="1550059"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B30202"/>
                </a:solidFill>
              </a:rPr>
              <a:t>Processor</a:t>
            </a:r>
            <a:endParaRPr lang="en-US" sz="2000" b="1" dirty="0">
              <a:solidFill>
                <a:srgbClr val="B30202"/>
              </a:solidFill>
            </a:endParaRPr>
          </a:p>
        </p:txBody>
      </p:sp>
      <p:cxnSp>
        <p:nvCxnSpPr>
          <p:cNvPr id="14" name="Straight Arrow Connector 13"/>
          <p:cNvCxnSpPr/>
          <p:nvPr/>
        </p:nvCxnSpPr>
        <p:spPr>
          <a:xfrm flipV="1">
            <a:off x="1402784" y="3445045"/>
            <a:ext cx="418523"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02784" y="5718511"/>
            <a:ext cx="418523"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5571363" y="2817657"/>
            <a:ext cx="3444671" cy="131046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527054" y="5062208"/>
            <a:ext cx="3444671" cy="131046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7772964" y="3022206"/>
            <a:ext cx="1037172"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accent3">
                    <a:lumMod val="75000"/>
                  </a:schemeClr>
                </a:solidFill>
              </a:rPr>
              <a:t>Memory</a:t>
            </a:r>
            <a:endParaRPr lang="en-US" sz="1600" b="1" dirty="0">
              <a:solidFill>
                <a:schemeClr val="accent3">
                  <a:lumMod val="75000"/>
                </a:schemeClr>
              </a:solidFill>
            </a:endParaRPr>
          </a:p>
        </p:txBody>
      </p:sp>
      <p:sp>
        <p:nvSpPr>
          <p:cNvPr id="42" name="Rectangle 41"/>
          <p:cNvSpPr/>
          <p:nvPr/>
        </p:nvSpPr>
        <p:spPr>
          <a:xfrm>
            <a:off x="5743448" y="5336200"/>
            <a:ext cx="1550059"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B30202"/>
                </a:solidFill>
              </a:rPr>
              <a:t>Processor</a:t>
            </a:r>
            <a:endParaRPr lang="en-US" sz="2000" b="1" dirty="0">
              <a:solidFill>
                <a:srgbClr val="B30202"/>
              </a:solidFill>
            </a:endParaRPr>
          </a:p>
        </p:txBody>
      </p:sp>
      <p:sp>
        <p:nvSpPr>
          <p:cNvPr id="43" name="Rounded Rectangle 42"/>
          <p:cNvSpPr/>
          <p:nvPr/>
        </p:nvSpPr>
        <p:spPr>
          <a:xfrm>
            <a:off x="7772964" y="5295672"/>
            <a:ext cx="1037172" cy="82410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accent3">
                    <a:lumMod val="75000"/>
                  </a:schemeClr>
                </a:solidFill>
              </a:rPr>
              <a:t>Memory</a:t>
            </a:r>
            <a:endParaRPr lang="en-US" sz="1600" b="1" dirty="0">
              <a:solidFill>
                <a:schemeClr val="accent3">
                  <a:lumMod val="75000"/>
                </a:schemeClr>
              </a:solidFill>
            </a:endParaRPr>
          </a:p>
        </p:txBody>
      </p:sp>
      <p:sp>
        <p:nvSpPr>
          <p:cNvPr id="44" name="Rectangle 43"/>
          <p:cNvSpPr/>
          <p:nvPr/>
        </p:nvSpPr>
        <p:spPr>
          <a:xfrm>
            <a:off x="5743448" y="3062734"/>
            <a:ext cx="1550059" cy="82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B30202"/>
                </a:solidFill>
              </a:rPr>
              <a:t>Processor</a:t>
            </a:r>
            <a:endParaRPr lang="en-US" sz="2000" b="1" dirty="0">
              <a:solidFill>
                <a:srgbClr val="B30202"/>
              </a:solidFill>
            </a:endParaRPr>
          </a:p>
        </p:txBody>
      </p:sp>
      <p:cxnSp>
        <p:nvCxnSpPr>
          <p:cNvPr id="45" name="Straight Arrow Connector 44"/>
          <p:cNvCxnSpPr/>
          <p:nvPr/>
        </p:nvCxnSpPr>
        <p:spPr>
          <a:xfrm flipV="1">
            <a:off x="7310132" y="3458553"/>
            <a:ext cx="418523" cy="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7310132" y="5732019"/>
            <a:ext cx="418523"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21119" y="3823324"/>
            <a:ext cx="1905935" cy="13510"/>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621119" y="5313212"/>
            <a:ext cx="1905935" cy="0"/>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3357856" y="4118648"/>
            <a:ext cx="13510" cy="952965"/>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5743447" y="4128124"/>
            <a:ext cx="1" cy="934086"/>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2F5E10-5301-4EE6-90D2-A6C4A3F62BED}" type="slidenum">
              <a:rPr lang="en-US" smtClean="0"/>
              <a:t>73</a:t>
            </a:fld>
            <a:endParaRPr lang="en-US"/>
          </a:p>
        </p:txBody>
      </p:sp>
    </p:spTree>
    <p:extLst>
      <p:ext uri="{BB962C8B-B14F-4D97-AF65-F5344CB8AC3E}">
        <p14:creationId xmlns:p14="http://schemas.microsoft.com/office/powerpoint/2010/main" val="812700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94"/>
            <a:ext cx="8229600" cy="967599"/>
          </a:xfrm>
        </p:spPr>
        <p:txBody>
          <a:bodyPr/>
          <a:lstStyle/>
          <a:p>
            <a:r>
              <a:rPr lang="en-US" dirty="0" smtClean="0">
                <a:solidFill>
                  <a:srgbClr val="FF0000"/>
                </a:solidFill>
              </a:rPr>
              <a:t>Distributed Computing</a:t>
            </a:r>
            <a:endParaRPr lang="en-US" dirty="0">
              <a:solidFill>
                <a:srgbClr val="FF0000"/>
              </a:solidFill>
            </a:endParaRPr>
          </a:p>
        </p:txBody>
      </p:sp>
      <p:sp>
        <p:nvSpPr>
          <p:cNvPr id="6" name="Content Placeholder 5"/>
          <p:cNvSpPr>
            <a:spLocks noGrp="1"/>
          </p:cNvSpPr>
          <p:nvPr>
            <p:ph idx="1"/>
          </p:nvPr>
        </p:nvSpPr>
        <p:spPr>
          <a:xfrm>
            <a:off x="284540" y="1539627"/>
            <a:ext cx="8604940" cy="936053"/>
          </a:xfrm>
          <a:solidFill>
            <a:srgbClr val="FFFFFF"/>
          </a:solidFill>
          <a:ln>
            <a:solidFill>
              <a:schemeClr val="bg2">
                <a:lumMod val="50000"/>
              </a:schemeClr>
            </a:solidFill>
          </a:ln>
        </p:spPr>
        <p:txBody>
          <a:bodyPr/>
          <a:lstStyle/>
          <a:p>
            <a:r>
              <a:rPr lang="en-US" dirty="0" smtClean="0"/>
              <a:t>A parallel computing paradigm where individual cores do computations that are orchestrated over a network (</a:t>
            </a:r>
            <a:r>
              <a:rPr lang="en-US" dirty="0" err="1" smtClean="0"/>
              <a:t>eg</a:t>
            </a:r>
            <a:r>
              <a:rPr lang="en-US" dirty="0" smtClean="0"/>
              <a:t> the Internet)</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74</a:t>
            </a:fld>
            <a:endParaRPr lang="en-US"/>
          </a:p>
        </p:txBody>
      </p:sp>
      <p:cxnSp>
        <p:nvCxnSpPr>
          <p:cNvPr id="20" name="Straight Arrow Connector 19"/>
          <p:cNvCxnSpPr/>
          <p:nvPr/>
        </p:nvCxnSpPr>
        <p:spPr>
          <a:xfrm>
            <a:off x="3621119" y="3446485"/>
            <a:ext cx="1905935" cy="13510"/>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621119" y="4936373"/>
            <a:ext cx="1905935" cy="0"/>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3357856" y="3741809"/>
            <a:ext cx="13510" cy="952965"/>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5743447" y="3751285"/>
            <a:ext cx="1" cy="934086"/>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stretch>
            <a:fillRect/>
          </a:stretch>
        </p:blipFill>
        <p:spPr>
          <a:xfrm>
            <a:off x="43979" y="2667132"/>
            <a:ext cx="1962165" cy="825827"/>
          </a:xfrm>
          <a:prstGeom prst="rect">
            <a:avLst/>
          </a:prstGeom>
        </p:spPr>
      </p:pic>
      <p:pic>
        <p:nvPicPr>
          <p:cNvPr id="26" name="Picture 25"/>
          <p:cNvPicPr>
            <a:picLocks noChangeAspect="1"/>
          </p:cNvPicPr>
          <p:nvPr/>
        </p:nvPicPr>
        <p:blipFill>
          <a:blip r:embed="rId2"/>
          <a:stretch>
            <a:fillRect/>
          </a:stretch>
        </p:blipFill>
        <p:spPr>
          <a:xfrm>
            <a:off x="284539" y="4694182"/>
            <a:ext cx="1962165" cy="825827"/>
          </a:xfrm>
          <a:prstGeom prst="rect">
            <a:avLst/>
          </a:prstGeom>
        </p:spPr>
      </p:pic>
      <p:pic>
        <p:nvPicPr>
          <p:cNvPr id="5" name="Picture 4"/>
          <p:cNvPicPr>
            <a:picLocks noChangeAspect="1"/>
          </p:cNvPicPr>
          <p:nvPr/>
        </p:nvPicPr>
        <p:blipFill>
          <a:blip r:embed="rId3"/>
          <a:stretch>
            <a:fillRect/>
          </a:stretch>
        </p:blipFill>
        <p:spPr>
          <a:xfrm>
            <a:off x="7013328" y="2568342"/>
            <a:ext cx="1944885" cy="814749"/>
          </a:xfrm>
          <a:prstGeom prst="rect">
            <a:avLst/>
          </a:prstGeom>
        </p:spPr>
      </p:pic>
      <p:pic>
        <p:nvPicPr>
          <p:cNvPr id="29" name="Picture 28"/>
          <p:cNvPicPr>
            <a:picLocks noChangeAspect="1"/>
          </p:cNvPicPr>
          <p:nvPr/>
        </p:nvPicPr>
        <p:blipFill>
          <a:blip r:embed="rId3"/>
          <a:stretch>
            <a:fillRect/>
          </a:stretch>
        </p:blipFill>
        <p:spPr>
          <a:xfrm>
            <a:off x="6944595" y="4678726"/>
            <a:ext cx="1944885" cy="814749"/>
          </a:xfrm>
          <a:prstGeom prst="rect">
            <a:avLst/>
          </a:prstGeom>
        </p:spPr>
      </p:pic>
      <p:pic>
        <p:nvPicPr>
          <p:cNvPr id="30" name="Picture 29"/>
          <p:cNvPicPr>
            <a:picLocks noChangeAspect="1"/>
          </p:cNvPicPr>
          <p:nvPr/>
        </p:nvPicPr>
        <p:blipFill>
          <a:blip r:embed="rId4"/>
          <a:stretch>
            <a:fillRect/>
          </a:stretch>
        </p:blipFill>
        <p:spPr>
          <a:xfrm>
            <a:off x="5569518" y="4675915"/>
            <a:ext cx="1213835" cy="1213835"/>
          </a:xfrm>
          <a:prstGeom prst="rect">
            <a:avLst/>
          </a:prstGeom>
        </p:spPr>
      </p:pic>
      <p:sp>
        <p:nvSpPr>
          <p:cNvPr id="17" name="TextBox 16"/>
          <p:cNvSpPr txBox="1"/>
          <p:nvPr/>
        </p:nvSpPr>
        <p:spPr>
          <a:xfrm>
            <a:off x="43979" y="6261018"/>
            <a:ext cx="8917826" cy="584776"/>
          </a:xfrm>
          <a:prstGeom prst="rect">
            <a:avLst/>
          </a:prstGeom>
          <a:noFill/>
        </p:spPr>
        <p:txBody>
          <a:bodyPr wrap="none" rtlCol="0">
            <a:spAutoFit/>
          </a:bodyPr>
          <a:lstStyle/>
          <a:p>
            <a:r>
              <a:rPr lang="en-US" sz="800" dirty="0">
                <a:solidFill>
                  <a:srgbClr val="A6A6A6"/>
                </a:solidFill>
              </a:rPr>
              <a:t>"HP-HP9000-C110-Workstation 21" by Thomas </a:t>
            </a:r>
            <a:r>
              <a:rPr lang="en-US" sz="800" dirty="0" err="1">
                <a:solidFill>
                  <a:srgbClr val="A6A6A6"/>
                </a:solidFill>
              </a:rPr>
              <a:t>Schanz</a:t>
            </a:r>
            <a:r>
              <a:rPr lang="en-US" sz="800" dirty="0">
                <a:solidFill>
                  <a:srgbClr val="A6A6A6"/>
                </a:solidFill>
              </a:rPr>
              <a:t> - Own work. Licensed under CC BY-SA 3.0 via Wikimedia Commons </a:t>
            </a:r>
            <a:r>
              <a:rPr lang="en-US" sz="800" dirty="0" smtClean="0">
                <a:solidFill>
                  <a:srgbClr val="A6A6A6"/>
                </a:solidFill>
              </a:rPr>
              <a:t>– </a:t>
            </a:r>
          </a:p>
          <a:p>
            <a:r>
              <a:rPr lang="en-US" sz="800" dirty="0">
                <a:solidFill>
                  <a:srgbClr val="A6A6A6"/>
                </a:solidFill>
              </a:rPr>
              <a:t> </a:t>
            </a:r>
            <a:r>
              <a:rPr lang="en-US" sz="800" dirty="0" smtClean="0">
                <a:solidFill>
                  <a:srgbClr val="A6A6A6"/>
                </a:solidFill>
              </a:rPr>
              <a:t>   https</a:t>
            </a:r>
            <a:r>
              <a:rPr lang="en-US" sz="800" dirty="0">
                <a:solidFill>
                  <a:srgbClr val="A6A6A6"/>
                </a:solidFill>
              </a:rPr>
              <a:t>://</a:t>
            </a:r>
            <a:r>
              <a:rPr lang="en-US" sz="800" dirty="0" err="1">
                <a:solidFill>
                  <a:srgbClr val="A6A6A6"/>
                </a:solidFill>
              </a:rPr>
              <a:t>commons.wikimedia.org</a:t>
            </a:r>
            <a:r>
              <a:rPr lang="en-US" sz="800" dirty="0">
                <a:solidFill>
                  <a:srgbClr val="A6A6A6"/>
                </a:solidFill>
              </a:rPr>
              <a:t>/wiki/File:HP-HP9000-C110-Workstation_21.jpg#/media/File:HP-HP9000-C110-Workstation_21.</a:t>
            </a:r>
            <a:r>
              <a:rPr lang="en-US" sz="800" dirty="0" smtClean="0">
                <a:solidFill>
                  <a:srgbClr val="A6A6A6"/>
                </a:solidFill>
              </a:rPr>
              <a:t>jpg</a:t>
            </a:r>
          </a:p>
          <a:p>
            <a:r>
              <a:rPr lang="en-US" sz="800" dirty="0" smtClean="0">
                <a:solidFill>
                  <a:srgbClr val="A6A6A6"/>
                </a:solidFill>
              </a:rPr>
              <a:t>"</a:t>
            </a:r>
            <a:r>
              <a:rPr lang="en-US" sz="800" dirty="0">
                <a:solidFill>
                  <a:srgbClr val="A6A6A6"/>
                </a:solidFill>
              </a:rPr>
              <a:t>Macintosh </a:t>
            </a:r>
            <a:r>
              <a:rPr lang="en-US" sz="800" dirty="0" err="1">
                <a:solidFill>
                  <a:srgbClr val="A6A6A6"/>
                </a:solidFill>
              </a:rPr>
              <a:t>IIx</a:t>
            </a:r>
            <a:r>
              <a:rPr lang="en-US" sz="800" dirty="0">
                <a:solidFill>
                  <a:srgbClr val="A6A6A6"/>
                </a:solidFill>
              </a:rPr>
              <a:t>". Licensed under CC BY-SA 3.0 via Wikimedia Commons - https://</a:t>
            </a:r>
            <a:r>
              <a:rPr lang="en-US" sz="800" dirty="0" err="1">
                <a:solidFill>
                  <a:srgbClr val="A6A6A6"/>
                </a:solidFill>
              </a:rPr>
              <a:t>commons.wikimedia.org</a:t>
            </a:r>
            <a:r>
              <a:rPr lang="en-US" sz="800" dirty="0">
                <a:solidFill>
                  <a:srgbClr val="A6A6A6"/>
                </a:solidFill>
              </a:rPr>
              <a:t>/wiki/</a:t>
            </a:r>
            <a:r>
              <a:rPr lang="en-US" sz="800" dirty="0" err="1">
                <a:solidFill>
                  <a:srgbClr val="A6A6A6"/>
                </a:solidFill>
              </a:rPr>
              <a:t>File:Macintosh_IIx.jpg</a:t>
            </a:r>
            <a:r>
              <a:rPr lang="en-US" sz="800" dirty="0">
                <a:solidFill>
                  <a:srgbClr val="A6A6A6"/>
                </a:solidFill>
              </a:rPr>
              <a:t>#/media/</a:t>
            </a:r>
            <a:r>
              <a:rPr lang="en-US" sz="800" dirty="0" err="1" smtClean="0">
                <a:solidFill>
                  <a:srgbClr val="A6A6A6"/>
                </a:solidFill>
              </a:rPr>
              <a:t>File:Macintosh_IIx.jpg</a:t>
            </a:r>
            <a:endParaRPr lang="en-US" sz="800" dirty="0" smtClean="0">
              <a:solidFill>
                <a:srgbClr val="A6A6A6"/>
              </a:solidFill>
            </a:endParaRPr>
          </a:p>
          <a:p>
            <a:r>
              <a:rPr lang="en-US" sz="800" dirty="0" smtClean="0">
                <a:solidFill>
                  <a:srgbClr val="A6A6A6"/>
                </a:solidFill>
              </a:rPr>
              <a:t>"</a:t>
            </a:r>
            <a:r>
              <a:rPr lang="en-US" sz="800" dirty="0" err="1">
                <a:solidFill>
                  <a:srgbClr val="A6A6A6"/>
                </a:solidFill>
              </a:rPr>
              <a:t>Imac</a:t>
            </a:r>
            <a:r>
              <a:rPr lang="en-US" sz="800" dirty="0">
                <a:solidFill>
                  <a:srgbClr val="A6A6A6"/>
                </a:solidFill>
              </a:rPr>
              <a:t> 16-9" by </a:t>
            </a:r>
            <a:r>
              <a:rPr lang="en-US" sz="800" dirty="0" err="1">
                <a:solidFill>
                  <a:srgbClr val="A6A6A6"/>
                </a:solidFill>
              </a:rPr>
              <a:t>Matthieu</a:t>
            </a:r>
            <a:r>
              <a:rPr lang="en-US" sz="800" dirty="0">
                <a:solidFill>
                  <a:srgbClr val="A6A6A6"/>
                </a:solidFill>
              </a:rPr>
              <a:t> </a:t>
            </a:r>
            <a:r>
              <a:rPr lang="en-US" sz="800" dirty="0" err="1">
                <a:solidFill>
                  <a:srgbClr val="A6A6A6"/>
                </a:solidFill>
              </a:rPr>
              <a:t>Riegler</a:t>
            </a:r>
            <a:r>
              <a:rPr lang="en-US" sz="800" dirty="0">
                <a:solidFill>
                  <a:srgbClr val="A6A6A6"/>
                </a:solidFill>
              </a:rPr>
              <a:t>, Wikimedia Commons. Licensed under CC BY 3.0 via Wikimedia Commons - https://</a:t>
            </a:r>
            <a:r>
              <a:rPr lang="en-US" sz="800" dirty="0" err="1">
                <a:solidFill>
                  <a:srgbClr val="A6A6A6"/>
                </a:solidFill>
              </a:rPr>
              <a:t>commons.wikimedia.org</a:t>
            </a:r>
            <a:r>
              <a:rPr lang="en-US" sz="800" dirty="0">
                <a:solidFill>
                  <a:srgbClr val="A6A6A6"/>
                </a:solidFill>
              </a:rPr>
              <a:t>/wiki/File:Imac_16-9.png#/media/File:Imac_16-9.</a:t>
            </a:r>
            <a:r>
              <a:rPr lang="en-US" sz="800" dirty="0" smtClean="0">
                <a:solidFill>
                  <a:srgbClr val="A6A6A6"/>
                </a:solidFill>
              </a:rPr>
              <a:t>png</a:t>
            </a:r>
          </a:p>
        </p:txBody>
      </p:sp>
      <p:pic>
        <p:nvPicPr>
          <p:cNvPr id="18" name="Picture 17"/>
          <p:cNvPicPr>
            <a:picLocks noChangeAspect="1"/>
          </p:cNvPicPr>
          <p:nvPr/>
        </p:nvPicPr>
        <p:blipFill>
          <a:blip r:embed="rId5"/>
          <a:stretch>
            <a:fillRect/>
          </a:stretch>
        </p:blipFill>
        <p:spPr>
          <a:xfrm>
            <a:off x="5471833" y="2561294"/>
            <a:ext cx="1499030" cy="1152087"/>
          </a:xfrm>
          <a:prstGeom prst="rect">
            <a:avLst/>
          </a:prstGeom>
        </p:spPr>
      </p:pic>
      <p:pic>
        <p:nvPicPr>
          <p:cNvPr id="19" name="Picture 18"/>
          <p:cNvPicPr>
            <a:picLocks noChangeAspect="1"/>
          </p:cNvPicPr>
          <p:nvPr/>
        </p:nvPicPr>
        <p:blipFill>
          <a:blip r:embed="rId6"/>
          <a:stretch>
            <a:fillRect/>
          </a:stretch>
        </p:blipFill>
        <p:spPr>
          <a:xfrm>
            <a:off x="2299006" y="4678726"/>
            <a:ext cx="1388369" cy="1041277"/>
          </a:xfrm>
          <a:prstGeom prst="rect">
            <a:avLst/>
          </a:prstGeom>
        </p:spPr>
      </p:pic>
      <p:pic>
        <p:nvPicPr>
          <p:cNvPr id="21" name="Picture 20"/>
          <p:cNvPicPr>
            <a:picLocks noChangeAspect="1"/>
          </p:cNvPicPr>
          <p:nvPr/>
        </p:nvPicPr>
        <p:blipFill>
          <a:blip r:embed="rId7"/>
          <a:stretch>
            <a:fillRect/>
          </a:stretch>
        </p:blipFill>
        <p:spPr>
          <a:xfrm>
            <a:off x="2011267" y="2568035"/>
            <a:ext cx="1609852" cy="1207389"/>
          </a:xfrm>
          <a:prstGeom prst="rect">
            <a:avLst/>
          </a:prstGeom>
        </p:spPr>
      </p:pic>
    </p:spTree>
    <p:extLst>
      <p:ext uri="{BB962C8B-B14F-4D97-AF65-F5344CB8AC3E}">
        <p14:creationId xmlns:p14="http://schemas.microsoft.com/office/powerpoint/2010/main" val="1060316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4908"/>
          </a:xfrm>
        </p:spPr>
        <p:txBody>
          <a:bodyPr/>
          <a:lstStyle/>
          <a:p>
            <a:r>
              <a:rPr lang="en-US" dirty="0" smtClean="0">
                <a:solidFill>
                  <a:srgbClr val="FF0000"/>
                </a:solidFill>
              </a:rPr>
              <a:t>Web Services</a:t>
            </a:r>
            <a:endParaRPr lang="en-US" dirty="0">
              <a:solidFill>
                <a:srgbClr val="FF0000"/>
              </a:solidFill>
            </a:endParaRPr>
          </a:p>
        </p:txBody>
      </p:sp>
      <p:sp>
        <p:nvSpPr>
          <p:cNvPr id="5" name="Content Placeholder 4"/>
          <p:cNvSpPr>
            <a:spLocks noGrp="1"/>
          </p:cNvSpPr>
          <p:nvPr>
            <p:ph idx="1"/>
          </p:nvPr>
        </p:nvSpPr>
        <p:spPr>
          <a:xfrm>
            <a:off x="284539" y="799059"/>
            <a:ext cx="8677266" cy="827597"/>
          </a:xfrm>
          <a:solidFill>
            <a:srgbClr val="FFFFFF"/>
          </a:solidFill>
          <a:ln>
            <a:solidFill>
              <a:srgbClr val="74A510"/>
            </a:solidFill>
          </a:ln>
        </p:spPr>
        <p:txBody>
          <a:bodyPr>
            <a:noAutofit/>
          </a:bodyPr>
          <a:lstStyle/>
          <a:p>
            <a:r>
              <a:rPr lang="en-US" sz="2000" dirty="0" smtClean="0"/>
              <a:t>An approach to distributed computing where third parties offer services for remote execution that can be orchestrated to create complex applications</a:t>
            </a:r>
            <a:endParaRPr lang="en-US" sz="2000" dirty="0"/>
          </a:p>
        </p:txBody>
      </p:sp>
      <p:sp>
        <p:nvSpPr>
          <p:cNvPr id="4" name="Slide Number Placeholder 3"/>
          <p:cNvSpPr>
            <a:spLocks noGrp="1"/>
          </p:cNvSpPr>
          <p:nvPr>
            <p:ph type="sldNum" sz="quarter" idx="12"/>
          </p:nvPr>
        </p:nvSpPr>
        <p:spPr/>
        <p:txBody>
          <a:bodyPr/>
          <a:lstStyle/>
          <a:p>
            <a:fld id="{9F2F5E10-5301-4EE6-90D2-A6C4A3F62BED}" type="slidenum">
              <a:rPr lang="en-US" smtClean="0"/>
              <a:t>75</a:t>
            </a:fld>
            <a:endParaRPr lang="en-US"/>
          </a:p>
        </p:txBody>
      </p:sp>
      <p:pic>
        <p:nvPicPr>
          <p:cNvPr id="49" name="Picture 48"/>
          <p:cNvPicPr>
            <a:picLocks noChangeAspect="1"/>
          </p:cNvPicPr>
          <p:nvPr/>
        </p:nvPicPr>
        <p:blipFill>
          <a:blip r:embed="rId2"/>
          <a:stretch>
            <a:fillRect/>
          </a:stretch>
        </p:blipFill>
        <p:spPr>
          <a:xfrm>
            <a:off x="43979" y="2667132"/>
            <a:ext cx="1962165" cy="825827"/>
          </a:xfrm>
          <a:prstGeom prst="rect">
            <a:avLst/>
          </a:prstGeom>
        </p:spPr>
      </p:pic>
      <p:pic>
        <p:nvPicPr>
          <p:cNvPr id="50" name="Picture 49"/>
          <p:cNvPicPr>
            <a:picLocks noChangeAspect="1"/>
          </p:cNvPicPr>
          <p:nvPr/>
        </p:nvPicPr>
        <p:blipFill>
          <a:blip r:embed="rId2"/>
          <a:stretch>
            <a:fillRect/>
          </a:stretch>
        </p:blipFill>
        <p:spPr>
          <a:xfrm>
            <a:off x="284539" y="4694182"/>
            <a:ext cx="1962165" cy="825827"/>
          </a:xfrm>
          <a:prstGeom prst="rect">
            <a:avLst/>
          </a:prstGeom>
        </p:spPr>
      </p:pic>
      <p:pic>
        <p:nvPicPr>
          <p:cNvPr id="51" name="Picture 50"/>
          <p:cNvPicPr>
            <a:picLocks noChangeAspect="1"/>
          </p:cNvPicPr>
          <p:nvPr/>
        </p:nvPicPr>
        <p:blipFill>
          <a:blip r:embed="rId3"/>
          <a:stretch>
            <a:fillRect/>
          </a:stretch>
        </p:blipFill>
        <p:spPr>
          <a:xfrm>
            <a:off x="6915643" y="2568342"/>
            <a:ext cx="1944885" cy="814749"/>
          </a:xfrm>
          <a:prstGeom prst="rect">
            <a:avLst/>
          </a:prstGeom>
        </p:spPr>
      </p:pic>
      <p:pic>
        <p:nvPicPr>
          <p:cNvPr id="52" name="Picture 51"/>
          <p:cNvPicPr>
            <a:picLocks noChangeAspect="1"/>
          </p:cNvPicPr>
          <p:nvPr/>
        </p:nvPicPr>
        <p:blipFill>
          <a:blip r:embed="rId3"/>
          <a:stretch>
            <a:fillRect/>
          </a:stretch>
        </p:blipFill>
        <p:spPr>
          <a:xfrm>
            <a:off x="6805045" y="4678726"/>
            <a:ext cx="1944885" cy="814749"/>
          </a:xfrm>
          <a:prstGeom prst="rect">
            <a:avLst/>
          </a:prstGeom>
        </p:spPr>
      </p:pic>
      <p:pic>
        <p:nvPicPr>
          <p:cNvPr id="55" name="Picture 54"/>
          <p:cNvPicPr>
            <a:picLocks noChangeAspect="1"/>
          </p:cNvPicPr>
          <p:nvPr/>
        </p:nvPicPr>
        <p:blipFill>
          <a:blip r:embed="rId4"/>
          <a:stretch>
            <a:fillRect/>
          </a:stretch>
        </p:blipFill>
        <p:spPr>
          <a:xfrm>
            <a:off x="5429968" y="4675915"/>
            <a:ext cx="1213835" cy="1213835"/>
          </a:xfrm>
          <a:prstGeom prst="rect">
            <a:avLst/>
          </a:prstGeom>
        </p:spPr>
      </p:pic>
      <p:sp>
        <p:nvSpPr>
          <p:cNvPr id="56" name="TextBox 55"/>
          <p:cNvSpPr txBox="1"/>
          <p:nvPr/>
        </p:nvSpPr>
        <p:spPr>
          <a:xfrm>
            <a:off x="43979" y="6027003"/>
            <a:ext cx="8917826" cy="830997"/>
          </a:xfrm>
          <a:prstGeom prst="rect">
            <a:avLst/>
          </a:prstGeom>
          <a:noFill/>
        </p:spPr>
        <p:txBody>
          <a:bodyPr wrap="none" rtlCol="0">
            <a:spAutoFit/>
          </a:bodyPr>
          <a:lstStyle/>
          <a:p>
            <a:r>
              <a:rPr lang="en-US" sz="800" dirty="0">
                <a:solidFill>
                  <a:srgbClr val="A6A6A6"/>
                </a:solidFill>
              </a:rPr>
              <a:t>"Internet1" by Rock1997 - Own work. Licensed under GFDL via Wikimedia Commons - https://</a:t>
            </a:r>
            <a:r>
              <a:rPr lang="en-US" sz="800" dirty="0" err="1">
                <a:solidFill>
                  <a:srgbClr val="A6A6A6"/>
                </a:solidFill>
              </a:rPr>
              <a:t>commons.wikimedia.org</a:t>
            </a:r>
            <a:r>
              <a:rPr lang="en-US" sz="800" dirty="0">
                <a:solidFill>
                  <a:srgbClr val="A6A6A6"/>
                </a:solidFill>
              </a:rPr>
              <a:t>/wiki/File:Internet1.jpg#/media/File:Internet1.</a:t>
            </a:r>
            <a:r>
              <a:rPr lang="en-US" sz="800" dirty="0" smtClean="0">
                <a:solidFill>
                  <a:srgbClr val="A6A6A6"/>
                </a:solidFill>
              </a:rPr>
              <a:t>jpg</a:t>
            </a:r>
          </a:p>
          <a:p>
            <a:r>
              <a:rPr lang="en-US" sz="800" dirty="0" smtClean="0">
                <a:solidFill>
                  <a:srgbClr val="A6A6A6"/>
                </a:solidFill>
              </a:rPr>
              <a:t>https</a:t>
            </a:r>
            <a:r>
              <a:rPr lang="en-US" sz="800" dirty="0">
                <a:solidFill>
                  <a:srgbClr val="A6A6A6"/>
                </a:solidFill>
              </a:rPr>
              <a:t>://</a:t>
            </a:r>
            <a:r>
              <a:rPr lang="en-US" sz="800" dirty="0" err="1">
                <a:solidFill>
                  <a:srgbClr val="A6A6A6"/>
                </a:solidFill>
              </a:rPr>
              <a:t>en.wikipedia.org</a:t>
            </a:r>
            <a:r>
              <a:rPr lang="en-US" sz="800" dirty="0">
                <a:solidFill>
                  <a:srgbClr val="A6A6A6"/>
                </a:solidFill>
              </a:rPr>
              <a:t>/wiki/</a:t>
            </a:r>
            <a:r>
              <a:rPr lang="en-US" sz="800" dirty="0" err="1">
                <a:solidFill>
                  <a:srgbClr val="A6A6A6"/>
                </a:solidFill>
              </a:rPr>
              <a:t>Hypertext_Transfer_Protocol</a:t>
            </a:r>
            <a:r>
              <a:rPr lang="en-US" sz="800" dirty="0">
                <a:solidFill>
                  <a:srgbClr val="A6A6A6"/>
                </a:solidFill>
              </a:rPr>
              <a:t>#/media/File:Internet1.</a:t>
            </a:r>
            <a:r>
              <a:rPr lang="en-US" sz="800" dirty="0" smtClean="0">
                <a:solidFill>
                  <a:srgbClr val="A6A6A6"/>
                </a:solidFill>
              </a:rPr>
              <a:t>jpg</a:t>
            </a:r>
          </a:p>
          <a:p>
            <a:r>
              <a:rPr lang="en-US" sz="800" dirty="0" smtClean="0">
                <a:solidFill>
                  <a:srgbClr val="A6A6A6"/>
                </a:solidFill>
              </a:rPr>
              <a:t>"</a:t>
            </a:r>
            <a:r>
              <a:rPr lang="en-US" sz="800" dirty="0">
                <a:solidFill>
                  <a:srgbClr val="A6A6A6"/>
                </a:solidFill>
              </a:rPr>
              <a:t>HP-HP9000-C110-Workstation 21" by Thomas </a:t>
            </a:r>
            <a:r>
              <a:rPr lang="en-US" sz="800" dirty="0" err="1">
                <a:solidFill>
                  <a:srgbClr val="A6A6A6"/>
                </a:solidFill>
              </a:rPr>
              <a:t>Schanz</a:t>
            </a:r>
            <a:r>
              <a:rPr lang="en-US" sz="800" dirty="0">
                <a:solidFill>
                  <a:srgbClr val="A6A6A6"/>
                </a:solidFill>
              </a:rPr>
              <a:t> - Own work. Licensed under CC BY-SA 3.0 via Wikimedia Commons </a:t>
            </a:r>
            <a:r>
              <a:rPr lang="en-US" sz="800" dirty="0" smtClean="0">
                <a:solidFill>
                  <a:srgbClr val="A6A6A6"/>
                </a:solidFill>
              </a:rPr>
              <a:t>– </a:t>
            </a:r>
          </a:p>
          <a:p>
            <a:r>
              <a:rPr lang="en-US" sz="800" dirty="0">
                <a:solidFill>
                  <a:srgbClr val="A6A6A6"/>
                </a:solidFill>
              </a:rPr>
              <a:t> </a:t>
            </a:r>
            <a:r>
              <a:rPr lang="en-US" sz="800" dirty="0" smtClean="0">
                <a:solidFill>
                  <a:srgbClr val="A6A6A6"/>
                </a:solidFill>
              </a:rPr>
              <a:t>   https</a:t>
            </a:r>
            <a:r>
              <a:rPr lang="en-US" sz="800" dirty="0">
                <a:solidFill>
                  <a:srgbClr val="A6A6A6"/>
                </a:solidFill>
              </a:rPr>
              <a:t>://</a:t>
            </a:r>
            <a:r>
              <a:rPr lang="en-US" sz="800" dirty="0" err="1">
                <a:solidFill>
                  <a:srgbClr val="A6A6A6"/>
                </a:solidFill>
              </a:rPr>
              <a:t>commons.wikimedia.org</a:t>
            </a:r>
            <a:r>
              <a:rPr lang="en-US" sz="800" dirty="0">
                <a:solidFill>
                  <a:srgbClr val="A6A6A6"/>
                </a:solidFill>
              </a:rPr>
              <a:t>/wiki/File:HP-HP9000-C110-Workstation_21.jpg#/media/File:HP-HP9000-C110-Workstation_21.</a:t>
            </a:r>
            <a:r>
              <a:rPr lang="en-US" sz="800" dirty="0" smtClean="0">
                <a:solidFill>
                  <a:srgbClr val="A6A6A6"/>
                </a:solidFill>
              </a:rPr>
              <a:t>jpg</a:t>
            </a:r>
          </a:p>
          <a:p>
            <a:r>
              <a:rPr lang="en-US" sz="800" dirty="0" smtClean="0">
                <a:solidFill>
                  <a:srgbClr val="A6A6A6"/>
                </a:solidFill>
              </a:rPr>
              <a:t>"</a:t>
            </a:r>
            <a:r>
              <a:rPr lang="en-US" sz="800" dirty="0">
                <a:solidFill>
                  <a:srgbClr val="A6A6A6"/>
                </a:solidFill>
              </a:rPr>
              <a:t>Macintosh </a:t>
            </a:r>
            <a:r>
              <a:rPr lang="en-US" sz="800" dirty="0" err="1">
                <a:solidFill>
                  <a:srgbClr val="A6A6A6"/>
                </a:solidFill>
              </a:rPr>
              <a:t>IIx</a:t>
            </a:r>
            <a:r>
              <a:rPr lang="en-US" sz="800" dirty="0">
                <a:solidFill>
                  <a:srgbClr val="A6A6A6"/>
                </a:solidFill>
              </a:rPr>
              <a:t>". Licensed under CC BY-SA 3.0 via Wikimedia Commons - https://</a:t>
            </a:r>
            <a:r>
              <a:rPr lang="en-US" sz="800" dirty="0" err="1">
                <a:solidFill>
                  <a:srgbClr val="A6A6A6"/>
                </a:solidFill>
              </a:rPr>
              <a:t>commons.wikimedia.org</a:t>
            </a:r>
            <a:r>
              <a:rPr lang="en-US" sz="800" dirty="0">
                <a:solidFill>
                  <a:srgbClr val="A6A6A6"/>
                </a:solidFill>
              </a:rPr>
              <a:t>/wiki/</a:t>
            </a:r>
            <a:r>
              <a:rPr lang="en-US" sz="800" dirty="0" err="1">
                <a:solidFill>
                  <a:srgbClr val="A6A6A6"/>
                </a:solidFill>
              </a:rPr>
              <a:t>File:Macintosh_IIx.jpg</a:t>
            </a:r>
            <a:r>
              <a:rPr lang="en-US" sz="800" dirty="0">
                <a:solidFill>
                  <a:srgbClr val="A6A6A6"/>
                </a:solidFill>
              </a:rPr>
              <a:t>#/media/</a:t>
            </a:r>
            <a:r>
              <a:rPr lang="en-US" sz="800" dirty="0" err="1" smtClean="0">
                <a:solidFill>
                  <a:srgbClr val="A6A6A6"/>
                </a:solidFill>
              </a:rPr>
              <a:t>File:Macintosh_IIx.jpg</a:t>
            </a:r>
            <a:endParaRPr lang="en-US" sz="800" dirty="0" smtClean="0">
              <a:solidFill>
                <a:srgbClr val="A6A6A6"/>
              </a:solidFill>
            </a:endParaRPr>
          </a:p>
          <a:p>
            <a:r>
              <a:rPr lang="en-US" sz="800" dirty="0" smtClean="0">
                <a:solidFill>
                  <a:srgbClr val="A6A6A6"/>
                </a:solidFill>
              </a:rPr>
              <a:t>"</a:t>
            </a:r>
            <a:r>
              <a:rPr lang="en-US" sz="800" dirty="0" err="1">
                <a:solidFill>
                  <a:srgbClr val="A6A6A6"/>
                </a:solidFill>
              </a:rPr>
              <a:t>Imac</a:t>
            </a:r>
            <a:r>
              <a:rPr lang="en-US" sz="800" dirty="0">
                <a:solidFill>
                  <a:srgbClr val="A6A6A6"/>
                </a:solidFill>
              </a:rPr>
              <a:t> 16-9" by </a:t>
            </a:r>
            <a:r>
              <a:rPr lang="en-US" sz="800" dirty="0" err="1">
                <a:solidFill>
                  <a:srgbClr val="A6A6A6"/>
                </a:solidFill>
              </a:rPr>
              <a:t>Matthieu</a:t>
            </a:r>
            <a:r>
              <a:rPr lang="en-US" sz="800" dirty="0">
                <a:solidFill>
                  <a:srgbClr val="A6A6A6"/>
                </a:solidFill>
              </a:rPr>
              <a:t> </a:t>
            </a:r>
            <a:r>
              <a:rPr lang="en-US" sz="800" dirty="0" err="1">
                <a:solidFill>
                  <a:srgbClr val="A6A6A6"/>
                </a:solidFill>
              </a:rPr>
              <a:t>Riegler</a:t>
            </a:r>
            <a:r>
              <a:rPr lang="en-US" sz="800" dirty="0">
                <a:solidFill>
                  <a:srgbClr val="A6A6A6"/>
                </a:solidFill>
              </a:rPr>
              <a:t>, Wikimedia Commons. Licensed under CC BY 3.0 via Wikimedia Commons - https://</a:t>
            </a:r>
            <a:r>
              <a:rPr lang="en-US" sz="800" dirty="0" err="1">
                <a:solidFill>
                  <a:srgbClr val="A6A6A6"/>
                </a:solidFill>
              </a:rPr>
              <a:t>commons.wikimedia.org</a:t>
            </a:r>
            <a:r>
              <a:rPr lang="en-US" sz="800" dirty="0">
                <a:solidFill>
                  <a:srgbClr val="A6A6A6"/>
                </a:solidFill>
              </a:rPr>
              <a:t>/wiki/File:Imac_16-9.png#/media/File:Imac_16-9.</a:t>
            </a:r>
            <a:r>
              <a:rPr lang="en-US" sz="800" dirty="0" smtClean="0">
                <a:solidFill>
                  <a:srgbClr val="A6A6A6"/>
                </a:solidFill>
              </a:rPr>
              <a:t>png</a:t>
            </a:r>
          </a:p>
        </p:txBody>
      </p:sp>
      <p:pic>
        <p:nvPicPr>
          <p:cNvPr id="57" name="Picture 56"/>
          <p:cNvPicPr>
            <a:picLocks noChangeAspect="1"/>
          </p:cNvPicPr>
          <p:nvPr/>
        </p:nvPicPr>
        <p:blipFill>
          <a:blip r:embed="rId5"/>
          <a:stretch>
            <a:fillRect/>
          </a:stretch>
        </p:blipFill>
        <p:spPr>
          <a:xfrm>
            <a:off x="5374148" y="2561294"/>
            <a:ext cx="1499030" cy="1152087"/>
          </a:xfrm>
          <a:prstGeom prst="rect">
            <a:avLst/>
          </a:prstGeom>
        </p:spPr>
      </p:pic>
      <p:pic>
        <p:nvPicPr>
          <p:cNvPr id="58" name="Picture 57"/>
          <p:cNvPicPr>
            <a:picLocks noChangeAspect="1"/>
          </p:cNvPicPr>
          <p:nvPr/>
        </p:nvPicPr>
        <p:blipFill>
          <a:blip r:embed="rId6"/>
          <a:stretch>
            <a:fillRect/>
          </a:stretch>
        </p:blipFill>
        <p:spPr>
          <a:xfrm>
            <a:off x="2299006" y="4678726"/>
            <a:ext cx="1388369" cy="1041277"/>
          </a:xfrm>
          <a:prstGeom prst="rect">
            <a:avLst/>
          </a:prstGeom>
        </p:spPr>
      </p:pic>
      <p:pic>
        <p:nvPicPr>
          <p:cNvPr id="59" name="Picture 58"/>
          <p:cNvPicPr>
            <a:picLocks noChangeAspect="1"/>
          </p:cNvPicPr>
          <p:nvPr/>
        </p:nvPicPr>
        <p:blipFill>
          <a:blip r:embed="rId7"/>
          <a:stretch>
            <a:fillRect/>
          </a:stretch>
        </p:blipFill>
        <p:spPr>
          <a:xfrm>
            <a:off x="2011267" y="2568035"/>
            <a:ext cx="1609852" cy="1207389"/>
          </a:xfrm>
          <a:prstGeom prst="rect">
            <a:avLst/>
          </a:prstGeom>
        </p:spPr>
      </p:pic>
      <p:sp>
        <p:nvSpPr>
          <p:cNvPr id="60" name="TextBox 59"/>
          <p:cNvSpPr txBox="1"/>
          <p:nvPr/>
        </p:nvSpPr>
        <p:spPr>
          <a:xfrm>
            <a:off x="284539" y="1853408"/>
            <a:ext cx="3439313" cy="646331"/>
          </a:xfrm>
          <a:prstGeom prst="rect">
            <a:avLst/>
          </a:prstGeom>
          <a:solidFill>
            <a:srgbClr val="FFFF00"/>
          </a:solidFill>
        </p:spPr>
        <p:txBody>
          <a:bodyPr wrap="none" rtlCol="0">
            <a:spAutoFit/>
          </a:bodyPr>
          <a:lstStyle/>
          <a:p>
            <a:r>
              <a:rPr lang="en-US" b="1" dirty="0" smtClean="0"/>
              <a:t>Give me a book ID and a </a:t>
            </a:r>
            <a:r>
              <a:rPr lang="en-US" b="1" dirty="0" err="1" smtClean="0"/>
              <a:t>Paypal</a:t>
            </a:r>
            <a:r>
              <a:rPr lang="en-US" b="1" dirty="0" smtClean="0"/>
              <a:t> </a:t>
            </a:r>
          </a:p>
          <a:p>
            <a:r>
              <a:rPr lang="en-US" b="1" dirty="0" smtClean="0"/>
              <a:t>account and I will ship it to you</a:t>
            </a:r>
            <a:endParaRPr lang="en-US" b="1" dirty="0"/>
          </a:p>
        </p:txBody>
      </p:sp>
      <p:sp>
        <p:nvSpPr>
          <p:cNvPr id="61" name="TextBox 60"/>
          <p:cNvSpPr txBox="1"/>
          <p:nvPr/>
        </p:nvSpPr>
        <p:spPr>
          <a:xfrm>
            <a:off x="5342959" y="1849443"/>
            <a:ext cx="3300904" cy="646331"/>
          </a:xfrm>
          <a:prstGeom prst="rect">
            <a:avLst/>
          </a:prstGeom>
          <a:solidFill>
            <a:srgbClr val="FFFF00"/>
          </a:solidFill>
        </p:spPr>
        <p:txBody>
          <a:bodyPr wrap="none" rtlCol="0">
            <a:spAutoFit/>
          </a:bodyPr>
          <a:lstStyle/>
          <a:p>
            <a:r>
              <a:rPr lang="en-US" b="1" dirty="0" smtClean="0"/>
              <a:t>Give me a </a:t>
            </a:r>
            <a:r>
              <a:rPr lang="en-US" b="1" dirty="0" err="1" smtClean="0"/>
              <a:t>Paypal</a:t>
            </a:r>
            <a:r>
              <a:rPr lang="en-US" b="1" dirty="0" smtClean="0"/>
              <a:t> account and </a:t>
            </a:r>
          </a:p>
          <a:p>
            <a:r>
              <a:rPr lang="en-US" b="1" dirty="0"/>
              <a:t>a</a:t>
            </a:r>
            <a:r>
              <a:rPr lang="en-US" b="1" dirty="0" smtClean="0"/>
              <a:t> charge and I will authorize it </a:t>
            </a:r>
          </a:p>
        </p:txBody>
      </p:sp>
      <p:sp>
        <p:nvSpPr>
          <p:cNvPr id="62" name="TextBox 61"/>
          <p:cNvSpPr txBox="1"/>
          <p:nvPr/>
        </p:nvSpPr>
        <p:spPr>
          <a:xfrm>
            <a:off x="142807" y="3986296"/>
            <a:ext cx="3377848" cy="646331"/>
          </a:xfrm>
          <a:prstGeom prst="rect">
            <a:avLst/>
          </a:prstGeom>
          <a:solidFill>
            <a:srgbClr val="FFFF00"/>
          </a:solidFill>
        </p:spPr>
        <p:txBody>
          <a:bodyPr wrap="none" rtlCol="0">
            <a:spAutoFit/>
          </a:bodyPr>
          <a:lstStyle/>
          <a:p>
            <a:r>
              <a:rPr lang="en-US" b="1" dirty="0" smtClean="0"/>
              <a:t>Give me a </a:t>
            </a:r>
            <a:r>
              <a:rPr lang="en-US" b="1" dirty="0" err="1" smtClean="0"/>
              <a:t>Paypal</a:t>
            </a:r>
            <a:r>
              <a:rPr lang="en-US" b="1" dirty="0" smtClean="0"/>
              <a:t> authorization</a:t>
            </a:r>
          </a:p>
          <a:p>
            <a:r>
              <a:rPr lang="en-US" b="1" dirty="0"/>
              <a:t>a</a:t>
            </a:r>
            <a:r>
              <a:rPr lang="en-US" b="1" dirty="0" smtClean="0"/>
              <a:t>nd I will transfer funds</a:t>
            </a:r>
          </a:p>
        </p:txBody>
      </p:sp>
      <p:sp>
        <p:nvSpPr>
          <p:cNvPr id="63" name="TextBox 62"/>
          <p:cNvSpPr txBox="1"/>
          <p:nvPr/>
        </p:nvSpPr>
        <p:spPr>
          <a:xfrm>
            <a:off x="5304373" y="3953243"/>
            <a:ext cx="3724096" cy="646331"/>
          </a:xfrm>
          <a:prstGeom prst="rect">
            <a:avLst/>
          </a:prstGeom>
          <a:solidFill>
            <a:srgbClr val="FFFF00"/>
          </a:solidFill>
        </p:spPr>
        <p:txBody>
          <a:bodyPr wrap="none" rtlCol="0">
            <a:spAutoFit/>
          </a:bodyPr>
          <a:lstStyle/>
          <a:p>
            <a:r>
              <a:rPr lang="en-US" b="1" dirty="0" smtClean="0"/>
              <a:t>Give me a shipping request</a:t>
            </a:r>
          </a:p>
          <a:p>
            <a:r>
              <a:rPr lang="en-US" b="1" dirty="0"/>
              <a:t>a</a:t>
            </a:r>
            <a:r>
              <a:rPr lang="en-US" b="1" dirty="0" smtClean="0"/>
              <a:t>nd I will set up pick up &amp; delivery</a:t>
            </a:r>
          </a:p>
        </p:txBody>
      </p:sp>
      <p:pic>
        <p:nvPicPr>
          <p:cNvPr id="3" name="Picture 2"/>
          <p:cNvPicPr>
            <a:picLocks noChangeAspect="1"/>
          </p:cNvPicPr>
          <p:nvPr/>
        </p:nvPicPr>
        <p:blipFill>
          <a:blip r:embed="rId8"/>
          <a:stretch>
            <a:fillRect/>
          </a:stretch>
        </p:blipFill>
        <p:spPr>
          <a:xfrm>
            <a:off x="3919141" y="3601524"/>
            <a:ext cx="1259157" cy="1013228"/>
          </a:xfrm>
          <a:prstGeom prst="rect">
            <a:avLst/>
          </a:prstGeom>
        </p:spPr>
      </p:pic>
      <p:cxnSp>
        <p:nvCxnSpPr>
          <p:cNvPr id="65" name="Straight Arrow Connector 64"/>
          <p:cNvCxnSpPr/>
          <p:nvPr/>
        </p:nvCxnSpPr>
        <p:spPr>
          <a:xfrm flipV="1">
            <a:off x="3723852" y="4694774"/>
            <a:ext cx="727786" cy="525053"/>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4604038" y="4708732"/>
            <a:ext cx="700335" cy="525052"/>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4576587" y="2871996"/>
            <a:ext cx="727786" cy="525053"/>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3695483" y="2871997"/>
            <a:ext cx="700335" cy="525052"/>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7961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7"/>
            <a:ext cx="8229600" cy="682221"/>
          </a:xfrm>
        </p:spPr>
        <p:txBody>
          <a:bodyPr/>
          <a:lstStyle/>
          <a:p>
            <a:r>
              <a:rPr lang="en-US" dirty="0" smtClean="0">
                <a:solidFill>
                  <a:srgbClr val="FF0000"/>
                </a:solidFill>
              </a:rPr>
              <a:t>Grid Computing</a:t>
            </a:r>
            <a:endParaRPr lang="en-US" dirty="0">
              <a:solidFill>
                <a:srgbClr val="FF0000"/>
              </a:solidFill>
            </a:endParaRPr>
          </a:p>
        </p:txBody>
      </p:sp>
      <p:sp>
        <p:nvSpPr>
          <p:cNvPr id="8" name="Content Placeholder 7"/>
          <p:cNvSpPr>
            <a:spLocks noGrp="1"/>
          </p:cNvSpPr>
          <p:nvPr>
            <p:ph idx="1"/>
          </p:nvPr>
        </p:nvSpPr>
        <p:spPr>
          <a:xfrm>
            <a:off x="81409" y="684908"/>
            <a:ext cx="8880395" cy="1248029"/>
          </a:xfrm>
          <a:solidFill>
            <a:srgbClr val="FFFFFF"/>
          </a:solidFill>
          <a:ln>
            <a:solidFill>
              <a:srgbClr val="74A510"/>
            </a:solidFill>
          </a:ln>
        </p:spPr>
        <p:txBody>
          <a:bodyPr>
            <a:noAutofit/>
          </a:bodyPr>
          <a:lstStyle/>
          <a:p>
            <a:pPr>
              <a:lnSpc>
                <a:spcPct val="110000"/>
              </a:lnSpc>
            </a:pPr>
            <a:r>
              <a:rPr lang="en-US" sz="2400" dirty="0" smtClean="0"/>
              <a:t>An approach to distributed computing where the computing power of several computers </a:t>
            </a:r>
            <a:r>
              <a:rPr lang="en-US" sz="2400" u="sng" dirty="0" smtClean="0"/>
              <a:t>of different nature </a:t>
            </a:r>
            <a:r>
              <a:rPr lang="en-US" sz="2400" dirty="0" smtClean="0"/>
              <a:t>are orchestrated through a central “middleware” control center</a:t>
            </a:r>
            <a:endParaRPr lang="en-US" sz="2400" dirty="0"/>
          </a:p>
        </p:txBody>
      </p:sp>
      <p:sp>
        <p:nvSpPr>
          <p:cNvPr id="6" name="Slide Number Placeholder 5"/>
          <p:cNvSpPr>
            <a:spLocks noGrp="1"/>
          </p:cNvSpPr>
          <p:nvPr>
            <p:ph type="sldNum" sz="quarter" idx="12"/>
          </p:nvPr>
        </p:nvSpPr>
        <p:spPr/>
        <p:txBody>
          <a:bodyPr/>
          <a:lstStyle/>
          <a:p>
            <a:fld id="{9F2F5E10-5301-4EE6-90D2-A6C4A3F62BED}" type="slidenum">
              <a:rPr lang="en-US" smtClean="0"/>
              <a:t>76</a:t>
            </a:fld>
            <a:endParaRPr lang="en-US"/>
          </a:p>
        </p:txBody>
      </p:sp>
      <p:pic>
        <p:nvPicPr>
          <p:cNvPr id="4" name="Picture 3"/>
          <p:cNvPicPr>
            <a:picLocks noChangeAspect="1"/>
          </p:cNvPicPr>
          <p:nvPr/>
        </p:nvPicPr>
        <p:blipFill>
          <a:blip r:embed="rId2"/>
          <a:stretch>
            <a:fillRect/>
          </a:stretch>
        </p:blipFill>
        <p:spPr>
          <a:xfrm>
            <a:off x="43979" y="3541446"/>
            <a:ext cx="1962165" cy="825827"/>
          </a:xfrm>
          <a:prstGeom prst="rect">
            <a:avLst/>
          </a:prstGeom>
        </p:spPr>
      </p:pic>
      <p:pic>
        <p:nvPicPr>
          <p:cNvPr id="26" name="Picture 25"/>
          <p:cNvPicPr>
            <a:picLocks noChangeAspect="1"/>
          </p:cNvPicPr>
          <p:nvPr/>
        </p:nvPicPr>
        <p:blipFill>
          <a:blip r:embed="rId2"/>
          <a:stretch>
            <a:fillRect/>
          </a:stretch>
        </p:blipFill>
        <p:spPr>
          <a:xfrm>
            <a:off x="284539" y="5129952"/>
            <a:ext cx="1962165" cy="825827"/>
          </a:xfrm>
          <a:prstGeom prst="rect">
            <a:avLst/>
          </a:prstGeom>
        </p:spPr>
      </p:pic>
      <p:pic>
        <p:nvPicPr>
          <p:cNvPr id="5" name="Picture 4"/>
          <p:cNvPicPr>
            <a:picLocks noChangeAspect="1"/>
          </p:cNvPicPr>
          <p:nvPr/>
        </p:nvPicPr>
        <p:blipFill>
          <a:blip r:embed="rId3"/>
          <a:stretch>
            <a:fillRect/>
          </a:stretch>
        </p:blipFill>
        <p:spPr>
          <a:xfrm>
            <a:off x="7013328" y="3442656"/>
            <a:ext cx="1944885" cy="814749"/>
          </a:xfrm>
          <a:prstGeom prst="rect">
            <a:avLst/>
          </a:prstGeom>
        </p:spPr>
      </p:pic>
      <p:pic>
        <p:nvPicPr>
          <p:cNvPr id="29" name="Picture 28"/>
          <p:cNvPicPr>
            <a:picLocks noChangeAspect="1"/>
          </p:cNvPicPr>
          <p:nvPr/>
        </p:nvPicPr>
        <p:blipFill>
          <a:blip r:embed="rId3"/>
          <a:stretch>
            <a:fillRect/>
          </a:stretch>
        </p:blipFill>
        <p:spPr>
          <a:xfrm>
            <a:off x="6944595" y="4979396"/>
            <a:ext cx="1944885" cy="814749"/>
          </a:xfrm>
          <a:prstGeom prst="rect">
            <a:avLst/>
          </a:prstGeom>
        </p:spPr>
      </p:pic>
      <p:pic>
        <p:nvPicPr>
          <p:cNvPr id="30" name="Picture 29"/>
          <p:cNvPicPr>
            <a:picLocks noChangeAspect="1"/>
          </p:cNvPicPr>
          <p:nvPr/>
        </p:nvPicPr>
        <p:blipFill>
          <a:blip r:embed="rId4"/>
          <a:stretch>
            <a:fillRect/>
          </a:stretch>
        </p:blipFill>
        <p:spPr>
          <a:xfrm>
            <a:off x="5569518" y="4976585"/>
            <a:ext cx="1213835" cy="1213835"/>
          </a:xfrm>
          <a:prstGeom prst="rect">
            <a:avLst/>
          </a:prstGeom>
        </p:spPr>
      </p:pic>
      <p:sp>
        <p:nvSpPr>
          <p:cNvPr id="17" name="TextBox 16"/>
          <p:cNvSpPr txBox="1"/>
          <p:nvPr/>
        </p:nvSpPr>
        <p:spPr>
          <a:xfrm>
            <a:off x="43979" y="5949673"/>
            <a:ext cx="8917826" cy="954107"/>
          </a:xfrm>
          <a:prstGeom prst="rect">
            <a:avLst/>
          </a:prstGeom>
          <a:noFill/>
        </p:spPr>
        <p:txBody>
          <a:bodyPr wrap="none" rtlCol="0">
            <a:spAutoFit/>
          </a:bodyPr>
          <a:lstStyle/>
          <a:p>
            <a:r>
              <a:rPr lang="en-US" sz="800" dirty="0">
                <a:solidFill>
                  <a:srgbClr val="A6A6A6"/>
                </a:solidFill>
              </a:rPr>
              <a:t>https://</a:t>
            </a:r>
            <a:r>
              <a:rPr lang="en-US" sz="800" dirty="0" err="1">
                <a:solidFill>
                  <a:srgbClr val="A6A6A6"/>
                </a:solidFill>
              </a:rPr>
              <a:t>pixabay.com</a:t>
            </a:r>
            <a:r>
              <a:rPr lang="en-US" sz="800" dirty="0">
                <a:solidFill>
                  <a:srgbClr val="A6A6A6"/>
                </a:solidFill>
              </a:rPr>
              <a:t>/en/user-female-girl-anonymous-person-297566</a:t>
            </a:r>
            <a:r>
              <a:rPr lang="en-US" sz="800" dirty="0" smtClean="0">
                <a:solidFill>
                  <a:srgbClr val="A6A6A6"/>
                </a:solidFill>
              </a:rPr>
              <a:t>/</a:t>
            </a:r>
          </a:p>
          <a:p>
            <a:r>
              <a:rPr lang="en-US" sz="800" dirty="0">
                <a:solidFill>
                  <a:srgbClr val="A6A6A6"/>
                </a:solidFill>
              </a:rPr>
              <a:t>https://</a:t>
            </a:r>
            <a:r>
              <a:rPr lang="en-US" sz="800" dirty="0" err="1">
                <a:solidFill>
                  <a:srgbClr val="A6A6A6"/>
                </a:solidFill>
              </a:rPr>
              <a:t>pixabay.com</a:t>
            </a:r>
            <a:r>
              <a:rPr lang="en-US" sz="800" dirty="0">
                <a:solidFill>
                  <a:srgbClr val="A6A6A6"/>
                </a:solidFill>
              </a:rPr>
              <a:t>/en/user-avatar-female-blond-girl-310807/</a:t>
            </a:r>
          </a:p>
          <a:p>
            <a:r>
              <a:rPr lang="en-US" sz="800" dirty="0">
                <a:solidFill>
                  <a:srgbClr val="A6A6A6"/>
                </a:solidFill>
              </a:rPr>
              <a:t>https://</a:t>
            </a:r>
            <a:r>
              <a:rPr lang="en-US" sz="800" dirty="0" err="1">
                <a:solidFill>
                  <a:srgbClr val="A6A6A6"/>
                </a:solidFill>
              </a:rPr>
              <a:t>pixabay.com</a:t>
            </a:r>
            <a:r>
              <a:rPr lang="en-US" sz="800" dirty="0">
                <a:solidFill>
                  <a:srgbClr val="A6A6A6"/>
                </a:solidFill>
              </a:rPr>
              <a:t>/en/user-man-profile-male-face-gui-33638/</a:t>
            </a:r>
            <a:endParaRPr lang="en-US" sz="800" dirty="0" smtClean="0">
              <a:solidFill>
                <a:srgbClr val="A6A6A6"/>
              </a:solidFill>
            </a:endParaRPr>
          </a:p>
          <a:p>
            <a:r>
              <a:rPr lang="en-US" sz="800" dirty="0" smtClean="0">
                <a:solidFill>
                  <a:srgbClr val="A6A6A6"/>
                </a:solidFill>
              </a:rPr>
              <a:t>"</a:t>
            </a:r>
            <a:r>
              <a:rPr lang="en-US" sz="800" dirty="0">
                <a:solidFill>
                  <a:srgbClr val="A6A6A6"/>
                </a:solidFill>
              </a:rPr>
              <a:t>HP-HP9000-C110-Workstation 21" by Thomas </a:t>
            </a:r>
            <a:r>
              <a:rPr lang="en-US" sz="800" dirty="0" err="1">
                <a:solidFill>
                  <a:srgbClr val="A6A6A6"/>
                </a:solidFill>
              </a:rPr>
              <a:t>Schanz</a:t>
            </a:r>
            <a:r>
              <a:rPr lang="en-US" sz="800" dirty="0">
                <a:solidFill>
                  <a:srgbClr val="A6A6A6"/>
                </a:solidFill>
              </a:rPr>
              <a:t> - Own work. Licensed under CC BY-SA 3.0 via Wikimedia Commons </a:t>
            </a:r>
            <a:r>
              <a:rPr lang="en-US" sz="800" dirty="0" smtClean="0">
                <a:solidFill>
                  <a:srgbClr val="A6A6A6"/>
                </a:solidFill>
              </a:rPr>
              <a:t>– </a:t>
            </a:r>
          </a:p>
          <a:p>
            <a:r>
              <a:rPr lang="en-US" sz="800" dirty="0">
                <a:solidFill>
                  <a:srgbClr val="A6A6A6"/>
                </a:solidFill>
              </a:rPr>
              <a:t> </a:t>
            </a:r>
            <a:r>
              <a:rPr lang="en-US" sz="800" dirty="0" smtClean="0">
                <a:solidFill>
                  <a:srgbClr val="A6A6A6"/>
                </a:solidFill>
              </a:rPr>
              <a:t>   https</a:t>
            </a:r>
            <a:r>
              <a:rPr lang="en-US" sz="800" dirty="0">
                <a:solidFill>
                  <a:srgbClr val="A6A6A6"/>
                </a:solidFill>
              </a:rPr>
              <a:t>://</a:t>
            </a:r>
            <a:r>
              <a:rPr lang="en-US" sz="800" dirty="0" err="1">
                <a:solidFill>
                  <a:srgbClr val="A6A6A6"/>
                </a:solidFill>
              </a:rPr>
              <a:t>commons.wikimedia.org</a:t>
            </a:r>
            <a:r>
              <a:rPr lang="en-US" sz="800" dirty="0">
                <a:solidFill>
                  <a:srgbClr val="A6A6A6"/>
                </a:solidFill>
              </a:rPr>
              <a:t>/wiki/File:HP-HP9000-C110-Workstation_21.jpg#/media/File:HP-HP9000-C110-Workstation_21.</a:t>
            </a:r>
            <a:r>
              <a:rPr lang="en-US" sz="800" dirty="0" smtClean="0">
                <a:solidFill>
                  <a:srgbClr val="A6A6A6"/>
                </a:solidFill>
              </a:rPr>
              <a:t>jpg</a:t>
            </a:r>
          </a:p>
          <a:p>
            <a:r>
              <a:rPr lang="en-US" sz="800" dirty="0" smtClean="0">
                <a:solidFill>
                  <a:srgbClr val="A6A6A6"/>
                </a:solidFill>
              </a:rPr>
              <a:t>"</a:t>
            </a:r>
            <a:r>
              <a:rPr lang="en-US" sz="800" dirty="0">
                <a:solidFill>
                  <a:srgbClr val="A6A6A6"/>
                </a:solidFill>
              </a:rPr>
              <a:t>Macintosh </a:t>
            </a:r>
            <a:r>
              <a:rPr lang="en-US" sz="800" dirty="0" err="1">
                <a:solidFill>
                  <a:srgbClr val="A6A6A6"/>
                </a:solidFill>
              </a:rPr>
              <a:t>IIx</a:t>
            </a:r>
            <a:r>
              <a:rPr lang="en-US" sz="800" dirty="0">
                <a:solidFill>
                  <a:srgbClr val="A6A6A6"/>
                </a:solidFill>
              </a:rPr>
              <a:t>". Licensed under CC BY-SA 3.0 via Wikimedia Commons - https://</a:t>
            </a:r>
            <a:r>
              <a:rPr lang="en-US" sz="800" dirty="0" err="1">
                <a:solidFill>
                  <a:srgbClr val="A6A6A6"/>
                </a:solidFill>
              </a:rPr>
              <a:t>commons.wikimedia.org</a:t>
            </a:r>
            <a:r>
              <a:rPr lang="en-US" sz="800" dirty="0">
                <a:solidFill>
                  <a:srgbClr val="A6A6A6"/>
                </a:solidFill>
              </a:rPr>
              <a:t>/wiki/</a:t>
            </a:r>
            <a:r>
              <a:rPr lang="en-US" sz="800" dirty="0" err="1">
                <a:solidFill>
                  <a:srgbClr val="A6A6A6"/>
                </a:solidFill>
              </a:rPr>
              <a:t>File:Macintosh_IIx.jpg</a:t>
            </a:r>
            <a:r>
              <a:rPr lang="en-US" sz="800" dirty="0">
                <a:solidFill>
                  <a:srgbClr val="A6A6A6"/>
                </a:solidFill>
              </a:rPr>
              <a:t>#/media/</a:t>
            </a:r>
            <a:r>
              <a:rPr lang="en-US" sz="800" dirty="0" err="1" smtClean="0">
                <a:solidFill>
                  <a:srgbClr val="A6A6A6"/>
                </a:solidFill>
              </a:rPr>
              <a:t>File:Macintosh_IIx.jpg</a:t>
            </a:r>
            <a:endParaRPr lang="en-US" sz="800" dirty="0" smtClean="0">
              <a:solidFill>
                <a:srgbClr val="A6A6A6"/>
              </a:solidFill>
            </a:endParaRPr>
          </a:p>
          <a:p>
            <a:r>
              <a:rPr lang="en-US" sz="800" dirty="0" smtClean="0">
                <a:solidFill>
                  <a:srgbClr val="A6A6A6"/>
                </a:solidFill>
              </a:rPr>
              <a:t>"</a:t>
            </a:r>
            <a:r>
              <a:rPr lang="en-US" sz="800" dirty="0" err="1">
                <a:solidFill>
                  <a:srgbClr val="A6A6A6"/>
                </a:solidFill>
              </a:rPr>
              <a:t>Imac</a:t>
            </a:r>
            <a:r>
              <a:rPr lang="en-US" sz="800" dirty="0">
                <a:solidFill>
                  <a:srgbClr val="A6A6A6"/>
                </a:solidFill>
              </a:rPr>
              <a:t> 16-9" by </a:t>
            </a:r>
            <a:r>
              <a:rPr lang="en-US" sz="800" dirty="0" err="1">
                <a:solidFill>
                  <a:srgbClr val="A6A6A6"/>
                </a:solidFill>
              </a:rPr>
              <a:t>Matthieu</a:t>
            </a:r>
            <a:r>
              <a:rPr lang="en-US" sz="800" dirty="0">
                <a:solidFill>
                  <a:srgbClr val="A6A6A6"/>
                </a:solidFill>
              </a:rPr>
              <a:t> </a:t>
            </a:r>
            <a:r>
              <a:rPr lang="en-US" sz="800" dirty="0" err="1">
                <a:solidFill>
                  <a:srgbClr val="A6A6A6"/>
                </a:solidFill>
              </a:rPr>
              <a:t>Riegler</a:t>
            </a:r>
            <a:r>
              <a:rPr lang="en-US" sz="800" dirty="0">
                <a:solidFill>
                  <a:srgbClr val="A6A6A6"/>
                </a:solidFill>
              </a:rPr>
              <a:t>, Wikimedia Commons. Licensed under CC BY 3.0 via Wikimedia Commons - https://</a:t>
            </a:r>
            <a:r>
              <a:rPr lang="en-US" sz="800" dirty="0" err="1">
                <a:solidFill>
                  <a:srgbClr val="A6A6A6"/>
                </a:solidFill>
              </a:rPr>
              <a:t>commons.wikimedia.org</a:t>
            </a:r>
            <a:r>
              <a:rPr lang="en-US" sz="800" dirty="0">
                <a:solidFill>
                  <a:srgbClr val="A6A6A6"/>
                </a:solidFill>
              </a:rPr>
              <a:t>/wiki/File:Imac_16-9.png#/media/File:Imac_16-9.</a:t>
            </a:r>
            <a:r>
              <a:rPr lang="en-US" sz="800" dirty="0" smtClean="0">
                <a:solidFill>
                  <a:srgbClr val="A6A6A6"/>
                </a:solidFill>
              </a:rPr>
              <a:t>png</a:t>
            </a:r>
          </a:p>
        </p:txBody>
      </p:sp>
      <p:pic>
        <p:nvPicPr>
          <p:cNvPr id="18" name="Picture 17"/>
          <p:cNvPicPr>
            <a:picLocks noChangeAspect="1"/>
          </p:cNvPicPr>
          <p:nvPr/>
        </p:nvPicPr>
        <p:blipFill>
          <a:blip r:embed="rId5"/>
          <a:stretch>
            <a:fillRect/>
          </a:stretch>
        </p:blipFill>
        <p:spPr>
          <a:xfrm>
            <a:off x="5471833" y="3435608"/>
            <a:ext cx="1499030" cy="1152087"/>
          </a:xfrm>
          <a:prstGeom prst="rect">
            <a:avLst/>
          </a:prstGeom>
        </p:spPr>
      </p:pic>
      <p:pic>
        <p:nvPicPr>
          <p:cNvPr id="19" name="Picture 18"/>
          <p:cNvPicPr>
            <a:picLocks noChangeAspect="1"/>
          </p:cNvPicPr>
          <p:nvPr/>
        </p:nvPicPr>
        <p:blipFill>
          <a:blip r:embed="rId6"/>
          <a:stretch>
            <a:fillRect/>
          </a:stretch>
        </p:blipFill>
        <p:spPr>
          <a:xfrm>
            <a:off x="2299006" y="4943726"/>
            <a:ext cx="1388369" cy="1041277"/>
          </a:xfrm>
          <a:prstGeom prst="rect">
            <a:avLst/>
          </a:prstGeom>
        </p:spPr>
      </p:pic>
      <p:pic>
        <p:nvPicPr>
          <p:cNvPr id="21" name="Picture 20"/>
          <p:cNvPicPr>
            <a:picLocks noChangeAspect="1"/>
          </p:cNvPicPr>
          <p:nvPr/>
        </p:nvPicPr>
        <p:blipFill>
          <a:blip r:embed="rId7"/>
          <a:stretch>
            <a:fillRect/>
          </a:stretch>
        </p:blipFill>
        <p:spPr>
          <a:xfrm>
            <a:off x="2011267" y="3442349"/>
            <a:ext cx="1609852" cy="1207389"/>
          </a:xfrm>
          <a:prstGeom prst="rect">
            <a:avLst/>
          </a:prstGeom>
        </p:spPr>
      </p:pic>
      <p:sp>
        <p:nvSpPr>
          <p:cNvPr id="3" name="Rounded Rectangle 2"/>
          <p:cNvSpPr/>
          <p:nvPr/>
        </p:nvSpPr>
        <p:spPr>
          <a:xfrm>
            <a:off x="2299006" y="2954849"/>
            <a:ext cx="4484347" cy="459339"/>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“Middleware”</a:t>
            </a:r>
            <a:endParaRPr lang="en-US" sz="2800" b="1" dirty="0">
              <a:solidFill>
                <a:srgbClr val="800000"/>
              </a:solidFill>
            </a:endParaRPr>
          </a:p>
        </p:txBody>
      </p:sp>
      <p:cxnSp>
        <p:nvCxnSpPr>
          <p:cNvPr id="7" name="Straight Arrow Connector 6"/>
          <p:cNvCxnSpPr/>
          <p:nvPr/>
        </p:nvCxnSpPr>
        <p:spPr>
          <a:xfrm flipH="1">
            <a:off x="3687375" y="3435608"/>
            <a:ext cx="541767" cy="627059"/>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3839775" y="3464146"/>
            <a:ext cx="541768" cy="2114621"/>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735725" y="3442656"/>
            <a:ext cx="541767" cy="627059"/>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659320" y="3471194"/>
            <a:ext cx="541768" cy="2080112"/>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8"/>
          <a:stretch>
            <a:fillRect/>
          </a:stretch>
        </p:blipFill>
        <p:spPr>
          <a:xfrm>
            <a:off x="1899819" y="1902580"/>
            <a:ext cx="852670" cy="770068"/>
          </a:xfrm>
          <a:prstGeom prst="rect">
            <a:avLst/>
          </a:prstGeom>
        </p:spPr>
      </p:pic>
      <p:pic>
        <p:nvPicPr>
          <p:cNvPr id="12" name="Picture 11"/>
          <p:cNvPicPr>
            <a:picLocks noChangeAspect="1"/>
          </p:cNvPicPr>
          <p:nvPr/>
        </p:nvPicPr>
        <p:blipFill>
          <a:blip r:embed="rId9"/>
          <a:stretch>
            <a:fillRect/>
          </a:stretch>
        </p:blipFill>
        <p:spPr>
          <a:xfrm>
            <a:off x="6824334" y="2046897"/>
            <a:ext cx="868267" cy="869626"/>
          </a:xfrm>
          <a:prstGeom prst="rect">
            <a:avLst/>
          </a:prstGeom>
        </p:spPr>
      </p:pic>
      <p:pic>
        <p:nvPicPr>
          <p:cNvPr id="13" name="Picture 12"/>
          <p:cNvPicPr>
            <a:picLocks noChangeAspect="1"/>
          </p:cNvPicPr>
          <p:nvPr/>
        </p:nvPicPr>
        <p:blipFill>
          <a:blip r:embed="rId10"/>
          <a:stretch>
            <a:fillRect/>
          </a:stretch>
        </p:blipFill>
        <p:spPr>
          <a:xfrm>
            <a:off x="3972958" y="1965497"/>
            <a:ext cx="817170" cy="776312"/>
          </a:xfrm>
          <a:prstGeom prst="rect">
            <a:avLst/>
          </a:prstGeom>
        </p:spPr>
      </p:pic>
      <p:cxnSp>
        <p:nvCxnSpPr>
          <p:cNvPr id="28" name="Straight Arrow Connector 27"/>
          <p:cNvCxnSpPr/>
          <p:nvPr/>
        </p:nvCxnSpPr>
        <p:spPr>
          <a:xfrm flipH="1">
            <a:off x="6074311" y="2501420"/>
            <a:ext cx="709042" cy="41672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40303" y="2672323"/>
            <a:ext cx="400470" cy="242184"/>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435607" y="2552398"/>
            <a:ext cx="0" cy="41672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descr="varDetAnnQuantNormComp.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10" y="2033979"/>
            <a:ext cx="1786278" cy="1195361"/>
          </a:xfrm>
          <a:prstGeom prst="rect">
            <a:avLst/>
          </a:prstGeom>
          <a:solidFill>
            <a:srgbClr val="FFFFFF"/>
          </a:solidFill>
          <a:ln>
            <a:solidFill>
              <a:srgbClr val="000000"/>
            </a:solidFill>
          </a:ln>
        </p:spPr>
      </p:pic>
      <p:pic>
        <p:nvPicPr>
          <p:cNvPr id="33" name="Picture 32" descr="normRNASeqWF.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1360" y="2477368"/>
            <a:ext cx="1178095" cy="770508"/>
          </a:xfrm>
          <a:prstGeom prst="rect">
            <a:avLst/>
          </a:prstGeom>
        </p:spPr>
      </p:pic>
    </p:spTree>
    <p:extLst>
      <p:ext uri="{BB962C8B-B14F-4D97-AF65-F5344CB8AC3E}">
        <p14:creationId xmlns:p14="http://schemas.microsoft.com/office/powerpoint/2010/main" val="1223744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92"/>
            <a:ext cx="8229600" cy="782104"/>
          </a:xfrm>
        </p:spPr>
        <p:txBody>
          <a:bodyPr/>
          <a:lstStyle/>
          <a:p>
            <a:r>
              <a:rPr lang="en-US" dirty="0" smtClean="0">
                <a:solidFill>
                  <a:srgbClr val="FF0000"/>
                </a:solidFill>
              </a:rPr>
              <a:t>Cluster Computing</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9F2F5E10-5301-4EE6-90D2-A6C4A3F62BED}" type="slidenum">
              <a:rPr lang="en-US" smtClean="0"/>
              <a:t>77</a:t>
            </a:fld>
            <a:endParaRPr lang="en-US"/>
          </a:p>
        </p:txBody>
      </p:sp>
      <p:pic>
        <p:nvPicPr>
          <p:cNvPr id="3" name="Picture 2"/>
          <p:cNvPicPr>
            <a:picLocks noChangeAspect="1"/>
          </p:cNvPicPr>
          <p:nvPr/>
        </p:nvPicPr>
        <p:blipFill>
          <a:blip r:embed="rId2"/>
          <a:stretch>
            <a:fillRect/>
          </a:stretch>
        </p:blipFill>
        <p:spPr>
          <a:xfrm>
            <a:off x="1493755" y="1957273"/>
            <a:ext cx="6640588" cy="4507299"/>
          </a:xfrm>
          <a:prstGeom prst="rect">
            <a:avLst/>
          </a:prstGeom>
        </p:spPr>
      </p:pic>
      <p:sp>
        <p:nvSpPr>
          <p:cNvPr id="4" name="TextBox 3"/>
          <p:cNvSpPr txBox="1"/>
          <p:nvPr/>
        </p:nvSpPr>
        <p:spPr>
          <a:xfrm>
            <a:off x="202675" y="6464572"/>
            <a:ext cx="8045792" cy="400110"/>
          </a:xfrm>
          <a:prstGeom prst="rect">
            <a:avLst/>
          </a:prstGeom>
          <a:noFill/>
        </p:spPr>
        <p:txBody>
          <a:bodyPr wrap="none" rtlCol="0">
            <a:spAutoFit/>
          </a:bodyPr>
          <a:lstStyle/>
          <a:p>
            <a:r>
              <a:rPr lang="en-US" sz="1000" dirty="0">
                <a:solidFill>
                  <a:srgbClr val="A6A6A6"/>
                </a:solidFill>
              </a:rPr>
              <a:t>"MEGWARE.CLIC" by MEGWARE Computer GmbH - http://</a:t>
            </a:r>
            <a:r>
              <a:rPr lang="en-US" sz="1000" dirty="0" err="1">
                <a:solidFill>
                  <a:srgbClr val="A6A6A6"/>
                </a:solidFill>
              </a:rPr>
              <a:t>www.megware.com</a:t>
            </a:r>
            <a:r>
              <a:rPr lang="en-US" sz="1000" dirty="0">
                <a:solidFill>
                  <a:srgbClr val="A6A6A6"/>
                </a:solidFill>
              </a:rPr>
              <a:t>. Licensed under CC BY-SA 3.0 via Wikimedia Commons </a:t>
            </a:r>
            <a:r>
              <a:rPr lang="en-US" sz="1000" dirty="0" smtClean="0">
                <a:solidFill>
                  <a:srgbClr val="A6A6A6"/>
                </a:solidFill>
              </a:rPr>
              <a:t>– </a:t>
            </a:r>
          </a:p>
          <a:p>
            <a:r>
              <a:rPr lang="en-US" sz="1000" dirty="0">
                <a:solidFill>
                  <a:srgbClr val="A6A6A6"/>
                </a:solidFill>
              </a:rPr>
              <a:t> </a:t>
            </a:r>
            <a:r>
              <a:rPr lang="en-US" sz="1000" dirty="0" smtClean="0">
                <a:solidFill>
                  <a:srgbClr val="A6A6A6"/>
                </a:solidFill>
              </a:rPr>
              <a:t>   https</a:t>
            </a:r>
            <a:r>
              <a:rPr lang="en-US" sz="1000" dirty="0">
                <a:solidFill>
                  <a:srgbClr val="A6A6A6"/>
                </a:solidFill>
              </a:rPr>
              <a:t>://</a:t>
            </a:r>
            <a:r>
              <a:rPr lang="en-US" sz="1000" dirty="0" err="1">
                <a:solidFill>
                  <a:srgbClr val="A6A6A6"/>
                </a:solidFill>
              </a:rPr>
              <a:t>commons.wikimedia.org</a:t>
            </a:r>
            <a:r>
              <a:rPr lang="en-US" sz="1000" dirty="0">
                <a:solidFill>
                  <a:srgbClr val="A6A6A6"/>
                </a:solidFill>
              </a:rPr>
              <a:t>/wiki/</a:t>
            </a:r>
            <a:r>
              <a:rPr lang="en-US" sz="1000" dirty="0" err="1">
                <a:solidFill>
                  <a:srgbClr val="A6A6A6"/>
                </a:solidFill>
              </a:rPr>
              <a:t>File:MEGWARE.CLIC.jpg</a:t>
            </a:r>
            <a:r>
              <a:rPr lang="en-US" sz="1000" dirty="0">
                <a:solidFill>
                  <a:srgbClr val="A6A6A6"/>
                </a:solidFill>
              </a:rPr>
              <a:t>#/media/</a:t>
            </a:r>
            <a:r>
              <a:rPr lang="en-US" sz="1000" dirty="0" err="1">
                <a:solidFill>
                  <a:srgbClr val="A6A6A6"/>
                </a:solidFill>
              </a:rPr>
              <a:t>File:MEGWARE.CLIC.jpg</a:t>
            </a:r>
            <a:endParaRPr lang="en-US" sz="1000" dirty="0">
              <a:solidFill>
                <a:srgbClr val="A6A6A6"/>
              </a:solidFill>
            </a:endParaRPr>
          </a:p>
        </p:txBody>
      </p:sp>
      <p:sp>
        <p:nvSpPr>
          <p:cNvPr id="6" name="Content Placeholder 5"/>
          <p:cNvSpPr>
            <a:spLocks noGrp="1"/>
          </p:cNvSpPr>
          <p:nvPr>
            <p:ph idx="1"/>
          </p:nvPr>
        </p:nvSpPr>
        <p:spPr>
          <a:xfrm>
            <a:off x="457200" y="943673"/>
            <a:ext cx="8229600" cy="1140182"/>
          </a:xfrm>
          <a:solidFill>
            <a:srgbClr val="FFFFFF"/>
          </a:solidFill>
          <a:ln>
            <a:solidFill>
              <a:srgbClr val="74A510"/>
            </a:solidFill>
          </a:ln>
        </p:spPr>
        <p:txBody>
          <a:bodyPr>
            <a:noAutofit/>
          </a:bodyPr>
          <a:lstStyle/>
          <a:p>
            <a:r>
              <a:rPr lang="en-US" sz="2400" dirty="0" smtClean="0"/>
              <a:t>An approach to distributed computing </a:t>
            </a:r>
            <a:r>
              <a:rPr lang="en-US" sz="2400" dirty="0"/>
              <a:t>where the </a:t>
            </a:r>
            <a:r>
              <a:rPr lang="en-US" sz="2400" dirty="0" smtClean="0"/>
              <a:t>processing power </a:t>
            </a:r>
            <a:r>
              <a:rPr lang="en-US" sz="2400" dirty="0"/>
              <a:t>of several computers </a:t>
            </a:r>
            <a:r>
              <a:rPr lang="en-US" sz="2400" u="sng" dirty="0" smtClean="0"/>
              <a:t>of very similar nature </a:t>
            </a:r>
            <a:r>
              <a:rPr lang="en-US" sz="2400" dirty="0" smtClean="0"/>
              <a:t>is orchestrated </a:t>
            </a:r>
            <a:r>
              <a:rPr lang="en-US" sz="2400" dirty="0"/>
              <a:t>through a central </a:t>
            </a:r>
            <a:r>
              <a:rPr lang="en-US" sz="2400" dirty="0" smtClean="0"/>
              <a:t>head node</a:t>
            </a:r>
            <a:endParaRPr lang="en-US" sz="2400" dirty="0"/>
          </a:p>
        </p:txBody>
      </p:sp>
    </p:spTree>
    <p:extLst>
      <p:ext uri="{BB962C8B-B14F-4D97-AF65-F5344CB8AC3E}">
        <p14:creationId xmlns:p14="http://schemas.microsoft.com/office/powerpoint/2010/main" val="1028420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2027"/>
          </a:xfrm>
        </p:spPr>
        <p:txBody>
          <a:bodyPr/>
          <a:lstStyle/>
          <a:p>
            <a:r>
              <a:rPr lang="en-US" dirty="0" smtClean="0">
                <a:solidFill>
                  <a:srgbClr val="FF0000"/>
                </a:solidFill>
              </a:rPr>
              <a:t>Cluster Computing</a:t>
            </a:r>
            <a:endParaRPr lang="en-US" dirty="0">
              <a:solidFill>
                <a:srgbClr val="FF0000"/>
              </a:solidFill>
            </a:endParaRPr>
          </a:p>
        </p:txBody>
      </p:sp>
      <p:pic>
        <p:nvPicPr>
          <p:cNvPr id="3" name="Picture 2"/>
          <p:cNvPicPr>
            <a:picLocks noChangeAspect="1"/>
          </p:cNvPicPr>
          <p:nvPr/>
        </p:nvPicPr>
        <p:blipFill>
          <a:blip r:embed="rId2"/>
          <a:stretch>
            <a:fillRect/>
          </a:stretch>
        </p:blipFill>
        <p:spPr>
          <a:xfrm>
            <a:off x="17318" y="3377493"/>
            <a:ext cx="573288" cy="1864377"/>
          </a:xfrm>
          <a:prstGeom prst="rect">
            <a:avLst/>
          </a:prstGeom>
        </p:spPr>
      </p:pic>
      <p:pic>
        <p:nvPicPr>
          <p:cNvPr id="4" name="Picture 3"/>
          <p:cNvPicPr>
            <a:picLocks noChangeAspect="1"/>
          </p:cNvPicPr>
          <p:nvPr/>
        </p:nvPicPr>
        <p:blipFill>
          <a:blip r:embed="rId2"/>
          <a:stretch>
            <a:fillRect/>
          </a:stretch>
        </p:blipFill>
        <p:spPr>
          <a:xfrm>
            <a:off x="725795" y="3377493"/>
            <a:ext cx="573288" cy="1864377"/>
          </a:xfrm>
          <a:prstGeom prst="rect">
            <a:avLst/>
          </a:prstGeom>
        </p:spPr>
      </p:pic>
      <p:pic>
        <p:nvPicPr>
          <p:cNvPr id="5" name="Picture 4"/>
          <p:cNvPicPr>
            <a:picLocks noChangeAspect="1"/>
          </p:cNvPicPr>
          <p:nvPr/>
        </p:nvPicPr>
        <p:blipFill>
          <a:blip r:embed="rId2"/>
          <a:stretch>
            <a:fillRect/>
          </a:stretch>
        </p:blipFill>
        <p:spPr>
          <a:xfrm>
            <a:off x="1473505" y="3377493"/>
            <a:ext cx="573288" cy="1864377"/>
          </a:xfrm>
          <a:prstGeom prst="rect">
            <a:avLst/>
          </a:prstGeom>
        </p:spPr>
      </p:pic>
      <p:pic>
        <p:nvPicPr>
          <p:cNvPr id="6" name="Picture 5"/>
          <p:cNvPicPr>
            <a:picLocks noChangeAspect="1"/>
          </p:cNvPicPr>
          <p:nvPr/>
        </p:nvPicPr>
        <p:blipFill>
          <a:blip r:embed="rId2"/>
          <a:stretch>
            <a:fillRect/>
          </a:stretch>
        </p:blipFill>
        <p:spPr>
          <a:xfrm>
            <a:off x="2218008" y="3377493"/>
            <a:ext cx="573288" cy="1864377"/>
          </a:xfrm>
          <a:prstGeom prst="rect">
            <a:avLst/>
          </a:prstGeom>
        </p:spPr>
      </p:pic>
      <p:pic>
        <p:nvPicPr>
          <p:cNvPr id="7" name="Picture 6"/>
          <p:cNvPicPr>
            <a:picLocks noChangeAspect="1"/>
          </p:cNvPicPr>
          <p:nvPr/>
        </p:nvPicPr>
        <p:blipFill>
          <a:blip r:embed="rId2"/>
          <a:stretch>
            <a:fillRect/>
          </a:stretch>
        </p:blipFill>
        <p:spPr>
          <a:xfrm>
            <a:off x="2929406" y="3377493"/>
            <a:ext cx="573288" cy="1864377"/>
          </a:xfrm>
          <a:prstGeom prst="rect">
            <a:avLst/>
          </a:prstGeom>
        </p:spPr>
      </p:pic>
      <p:pic>
        <p:nvPicPr>
          <p:cNvPr id="8" name="Picture 7"/>
          <p:cNvPicPr>
            <a:picLocks noChangeAspect="1"/>
          </p:cNvPicPr>
          <p:nvPr/>
        </p:nvPicPr>
        <p:blipFill>
          <a:blip r:embed="rId2"/>
          <a:stretch>
            <a:fillRect/>
          </a:stretch>
        </p:blipFill>
        <p:spPr>
          <a:xfrm>
            <a:off x="3678419" y="3377493"/>
            <a:ext cx="573288" cy="1864377"/>
          </a:xfrm>
          <a:prstGeom prst="rect">
            <a:avLst/>
          </a:prstGeom>
        </p:spPr>
      </p:pic>
      <p:pic>
        <p:nvPicPr>
          <p:cNvPr id="9" name="Picture 8"/>
          <p:cNvPicPr>
            <a:picLocks noChangeAspect="1"/>
          </p:cNvPicPr>
          <p:nvPr/>
        </p:nvPicPr>
        <p:blipFill>
          <a:blip r:embed="rId2"/>
          <a:stretch>
            <a:fillRect/>
          </a:stretch>
        </p:blipFill>
        <p:spPr>
          <a:xfrm>
            <a:off x="4791715" y="3377493"/>
            <a:ext cx="573288" cy="1864377"/>
          </a:xfrm>
          <a:prstGeom prst="rect">
            <a:avLst/>
          </a:prstGeom>
        </p:spPr>
      </p:pic>
      <p:pic>
        <p:nvPicPr>
          <p:cNvPr id="10" name="Picture 9"/>
          <p:cNvPicPr>
            <a:picLocks noChangeAspect="1"/>
          </p:cNvPicPr>
          <p:nvPr/>
        </p:nvPicPr>
        <p:blipFill>
          <a:blip r:embed="rId2"/>
          <a:stretch>
            <a:fillRect/>
          </a:stretch>
        </p:blipFill>
        <p:spPr>
          <a:xfrm>
            <a:off x="5530695" y="3377493"/>
            <a:ext cx="573288" cy="1864377"/>
          </a:xfrm>
          <a:prstGeom prst="rect">
            <a:avLst/>
          </a:prstGeom>
        </p:spPr>
      </p:pic>
      <p:pic>
        <p:nvPicPr>
          <p:cNvPr id="11" name="Picture 10"/>
          <p:cNvPicPr>
            <a:picLocks noChangeAspect="1"/>
          </p:cNvPicPr>
          <p:nvPr/>
        </p:nvPicPr>
        <p:blipFill>
          <a:blip r:embed="rId2"/>
          <a:stretch>
            <a:fillRect/>
          </a:stretch>
        </p:blipFill>
        <p:spPr>
          <a:xfrm>
            <a:off x="6266817" y="3377493"/>
            <a:ext cx="573288" cy="1864377"/>
          </a:xfrm>
          <a:prstGeom prst="rect">
            <a:avLst/>
          </a:prstGeom>
        </p:spPr>
      </p:pic>
      <p:pic>
        <p:nvPicPr>
          <p:cNvPr id="12" name="Picture 11"/>
          <p:cNvPicPr>
            <a:picLocks noChangeAspect="1"/>
          </p:cNvPicPr>
          <p:nvPr/>
        </p:nvPicPr>
        <p:blipFill>
          <a:blip r:embed="rId2"/>
          <a:stretch>
            <a:fillRect/>
          </a:stretch>
        </p:blipFill>
        <p:spPr>
          <a:xfrm>
            <a:off x="7006693" y="3377493"/>
            <a:ext cx="573288" cy="1864377"/>
          </a:xfrm>
          <a:prstGeom prst="rect">
            <a:avLst/>
          </a:prstGeom>
        </p:spPr>
      </p:pic>
      <p:pic>
        <p:nvPicPr>
          <p:cNvPr id="13" name="Picture 12"/>
          <p:cNvPicPr>
            <a:picLocks noChangeAspect="1"/>
          </p:cNvPicPr>
          <p:nvPr/>
        </p:nvPicPr>
        <p:blipFill>
          <a:blip r:embed="rId2"/>
          <a:stretch>
            <a:fillRect/>
          </a:stretch>
        </p:blipFill>
        <p:spPr>
          <a:xfrm>
            <a:off x="7728682" y="3377493"/>
            <a:ext cx="573288" cy="1864377"/>
          </a:xfrm>
          <a:prstGeom prst="rect">
            <a:avLst/>
          </a:prstGeom>
        </p:spPr>
      </p:pic>
      <p:sp>
        <p:nvSpPr>
          <p:cNvPr id="15" name="TextBox 14"/>
          <p:cNvSpPr txBox="1"/>
          <p:nvPr/>
        </p:nvSpPr>
        <p:spPr>
          <a:xfrm>
            <a:off x="17318" y="6567439"/>
            <a:ext cx="3223959" cy="338554"/>
          </a:xfrm>
          <a:prstGeom prst="rect">
            <a:avLst/>
          </a:prstGeom>
          <a:noFill/>
        </p:spPr>
        <p:txBody>
          <a:bodyPr wrap="none" rtlCol="0">
            <a:spAutoFit/>
          </a:bodyPr>
          <a:lstStyle/>
          <a:p>
            <a:r>
              <a:rPr lang="en-US" sz="800" dirty="0">
                <a:solidFill>
                  <a:srgbClr val="A6A6A6"/>
                </a:solidFill>
              </a:rPr>
              <a:t>https://</a:t>
            </a:r>
            <a:r>
              <a:rPr lang="en-US" sz="800" dirty="0" err="1">
                <a:solidFill>
                  <a:srgbClr val="A6A6A6"/>
                </a:solidFill>
              </a:rPr>
              <a:t>pixabay.com</a:t>
            </a:r>
            <a:r>
              <a:rPr lang="en-US" sz="800" dirty="0">
                <a:solidFill>
                  <a:srgbClr val="A6A6A6"/>
                </a:solidFill>
              </a:rPr>
              <a:t>/en/user-female-girl-anonymous-person-297566/</a:t>
            </a:r>
          </a:p>
          <a:p>
            <a:r>
              <a:rPr lang="en-US" sz="800" dirty="0">
                <a:solidFill>
                  <a:srgbClr val="A6A6A6"/>
                </a:solidFill>
              </a:rPr>
              <a:t>https://</a:t>
            </a:r>
            <a:r>
              <a:rPr lang="en-US" sz="800" dirty="0" err="1">
                <a:solidFill>
                  <a:srgbClr val="A6A6A6"/>
                </a:solidFill>
              </a:rPr>
              <a:t>pixabay.com</a:t>
            </a:r>
            <a:r>
              <a:rPr lang="en-US" sz="800" dirty="0">
                <a:solidFill>
                  <a:srgbClr val="A6A6A6"/>
                </a:solidFill>
              </a:rPr>
              <a:t>/en/user-avatar-female-blond-girl-310807</a:t>
            </a:r>
            <a:r>
              <a:rPr lang="en-US" sz="800" dirty="0" smtClean="0">
                <a:solidFill>
                  <a:srgbClr val="A6A6A6"/>
                </a:solidFill>
              </a:rPr>
              <a:t>/</a:t>
            </a:r>
            <a:endParaRPr lang="en-US" sz="800" dirty="0">
              <a:solidFill>
                <a:srgbClr val="A6A6A6"/>
              </a:solidFill>
            </a:endParaRPr>
          </a:p>
        </p:txBody>
      </p:sp>
      <p:sp>
        <p:nvSpPr>
          <p:cNvPr id="16" name="Rounded Rectangle 15"/>
          <p:cNvSpPr/>
          <p:nvPr/>
        </p:nvSpPr>
        <p:spPr>
          <a:xfrm>
            <a:off x="509746" y="2134575"/>
            <a:ext cx="7951801" cy="459339"/>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Head Node</a:t>
            </a:r>
            <a:endParaRPr lang="en-US" sz="2800" b="1" dirty="0">
              <a:solidFill>
                <a:srgbClr val="800000"/>
              </a:solidFill>
            </a:endParaRPr>
          </a:p>
        </p:txBody>
      </p:sp>
      <p:sp>
        <p:nvSpPr>
          <p:cNvPr id="17" name="Rounded Rectangle 16"/>
          <p:cNvSpPr/>
          <p:nvPr/>
        </p:nvSpPr>
        <p:spPr>
          <a:xfrm>
            <a:off x="96905" y="6031477"/>
            <a:ext cx="8813669" cy="451858"/>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Memory</a:t>
            </a:r>
            <a:endParaRPr lang="en-US" sz="2800" b="1" dirty="0">
              <a:solidFill>
                <a:srgbClr val="800000"/>
              </a:solidFill>
            </a:endParaRPr>
          </a:p>
        </p:txBody>
      </p:sp>
      <p:pic>
        <p:nvPicPr>
          <p:cNvPr id="18" name="Picture 17"/>
          <p:cNvPicPr>
            <a:picLocks noChangeAspect="1"/>
          </p:cNvPicPr>
          <p:nvPr/>
        </p:nvPicPr>
        <p:blipFill>
          <a:blip r:embed="rId3"/>
          <a:stretch>
            <a:fillRect/>
          </a:stretch>
        </p:blipFill>
        <p:spPr>
          <a:xfrm>
            <a:off x="884843" y="1059633"/>
            <a:ext cx="852670" cy="770068"/>
          </a:xfrm>
          <a:prstGeom prst="rect">
            <a:avLst/>
          </a:prstGeom>
        </p:spPr>
      </p:pic>
      <p:pic>
        <p:nvPicPr>
          <p:cNvPr id="19" name="Picture 18"/>
          <p:cNvPicPr>
            <a:picLocks noChangeAspect="1"/>
          </p:cNvPicPr>
          <p:nvPr/>
        </p:nvPicPr>
        <p:blipFill>
          <a:blip r:embed="rId4"/>
          <a:stretch>
            <a:fillRect/>
          </a:stretch>
        </p:blipFill>
        <p:spPr>
          <a:xfrm>
            <a:off x="6787171" y="1059633"/>
            <a:ext cx="868267" cy="869626"/>
          </a:xfrm>
          <a:prstGeom prst="rect">
            <a:avLst/>
          </a:prstGeom>
        </p:spPr>
      </p:pic>
      <p:pic>
        <p:nvPicPr>
          <p:cNvPr id="20" name="Picture 19"/>
          <p:cNvPicPr>
            <a:picLocks noChangeAspect="1"/>
          </p:cNvPicPr>
          <p:nvPr/>
        </p:nvPicPr>
        <p:blipFill>
          <a:blip r:embed="rId5"/>
          <a:stretch>
            <a:fillRect/>
          </a:stretch>
        </p:blipFill>
        <p:spPr>
          <a:xfrm>
            <a:off x="4095155" y="862027"/>
            <a:ext cx="817170" cy="776312"/>
          </a:xfrm>
          <a:prstGeom prst="rect">
            <a:avLst/>
          </a:prstGeom>
        </p:spPr>
      </p:pic>
      <p:cxnSp>
        <p:nvCxnSpPr>
          <p:cNvPr id="21" name="Straight Arrow Connector 20"/>
          <p:cNvCxnSpPr/>
          <p:nvPr/>
        </p:nvCxnSpPr>
        <p:spPr>
          <a:xfrm flipH="1">
            <a:off x="384888" y="2593914"/>
            <a:ext cx="411435"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049177" y="2597705"/>
            <a:ext cx="40802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789357" y="2597705"/>
            <a:ext cx="373970"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540319" y="2597705"/>
            <a:ext cx="37114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903091" y="2597705"/>
            <a:ext cx="348616"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862167" y="2597705"/>
            <a:ext cx="234817"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403188" y="2597705"/>
            <a:ext cx="370723"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206249" y="2597705"/>
            <a:ext cx="370723"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029273" y="2597705"/>
            <a:ext cx="334562"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796173" y="2597705"/>
            <a:ext cx="288206"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8518162" y="2597705"/>
            <a:ext cx="308209"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stretch>
            <a:fillRect/>
          </a:stretch>
        </p:blipFill>
        <p:spPr>
          <a:xfrm>
            <a:off x="8458894" y="3377493"/>
            <a:ext cx="573288" cy="1864377"/>
          </a:xfrm>
          <a:prstGeom prst="rect">
            <a:avLst/>
          </a:prstGeom>
        </p:spPr>
      </p:pic>
      <p:cxnSp>
        <p:nvCxnSpPr>
          <p:cNvPr id="154" name="Straight Arrow Connector 153"/>
          <p:cNvCxnSpPr/>
          <p:nvPr/>
        </p:nvCxnSpPr>
        <p:spPr>
          <a:xfrm flipH="1">
            <a:off x="3199106" y="2597705"/>
            <a:ext cx="37114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259274" y="6552496"/>
            <a:ext cx="2962570" cy="338554"/>
          </a:xfrm>
          <a:prstGeom prst="rect">
            <a:avLst/>
          </a:prstGeom>
          <a:noFill/>
        </p:spPr>
        <p:txBody>
          <a:bodyPr wrap="none" rtlCol="0">
            <a:spAutoFit/>
          </a:bodyPr>
          <a:lstStyle/>
          <a:p>
            <a:r>
              <a:rPr lang="en-US" sz="800" dirty="0" smtClean="0">
                <a:solidFill>
                  <a:srgbClr val="A6A6A6"/>
                </a:solidFill>
              </a:rPr>
              <a:t>https</a:t>
            </a:r>
            <a:r>
              <a:rPr lang="en-US" sz="800" dirty="0">
                <a:solidFill>
                  <a:srgbClr val="A6A6A6"/>
                </a:solidFill>
              </a:rPr>
              <a:t>://</a:t>
            </a:r>
            <a:r>
              <a:rPr lang="en-US" sz="800" dirty="0" err="1">
                <a:solidFill>
                  <a:srgbClr val="A6A6A6"/>
                </a:solidFill>
              </a:rPr>
              <a:t>pixabay.com</a:t>
            </a:r>
            <a:r>
              <a:rPr lang="en-US" sz="800" dirty="0">
                <a:solidFill>
                  <a:srgbClr val="A6A6A6"/>
                </a:solidFill>
              </a:rPr>
              <a:t>/en/user-man-profile-male-face-gui-33638/</a:t>
            </a:r>
          </a:p>
          <a:p>
            <a:r>
              <a:rPr lang="en-US" sz="800" dirty="0" smtClean="0">
                <a:solidFill>
                  <a:srgbClr val="A6A6A6"/>
                </a:solidFill>
              </a:rPr>
              <a:t>https</a:t>
            </a:r>
            <a:r>
              <a:rPr lang="en-US" sz="800" dirty="0">
                <a:solidFill>
                  <a:srgbClr val="A6A6A6"/>
                </a:solidFill>
              </a:rPr>
              <a:t>://</a:t>
            </a:r>
            <a:r>
              <a:rPr lang="en-US" sz="800" dirty="0" err="1">
                <a:solidFill>
                  <a:srgbClr val="A6A6A6"/>
                </a:solidFill>
              </a:rPr>
              <a:t>www.flickr.com</a:t>
            </a:r>
            <a:r>
              <a:rPr lang="en-US" sz="800" dirty="0">
                <a:solidFill>
                  <a:srgbClr val="A6A6A6"/>
                </a:solidFill>
              </a:rPr>
              <a:t>/photos/</a:t>
            </a:r>
            <a:r>
              <a:rPr lang="en-US" sz="800" dirty="0" err="1">
                <a:solidFill>
                  <a:srgbClr val="A6A6A6"/>
                </a:solidFill>
              </a:rPr>
              <a:t>chrisdag</a:t>
            </a:r>
            <a:r>
              <a:rPr lang="en-US" sz="800" dirty="0">
                <a:solidFill>
                  <a:srgbClr val="A6A6A6"/>
                </a:solidFill>
              </a:rPr>
              <a:t>/865724585</a:t>
            </a:r>
          </a:p>
        </p:txBody>
      </p:sp>
      <p:cxnSp>
        <p:nvCxnSpPr>
          <p:cNvPr id="156" name="Straight Arrow Connector 155"/>
          <p:cNvCxnSpPr/>
          <p:nvPr/>
        </p:nvCxnSpPr>
        <p:spPr>
          <a:xfrm flipH="1" flipV="1">
            <a:off x="365903" y="5238079"/>
            <a:ext cx="411435"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1030192" y="5241870"/>
            <a:ext cx="40802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1770372" y="5241870"/>
            <a:ext cx="373970"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H="1" flipV="1">
            <a:off x="2521334" y="5241870"/>
            <a:ext cx="37114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flipV="1">
            <a:off x="3884106" y="5241870"/>
            <a:ext cx="348616"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4843182" y="5241870"/>
            <a:ext cx="234817"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5384203" y="5241870"/>
            <a:ext cx="370723"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V="1">
            <a:off x="6187264" y="5241870"/>
            <a:ext cx="370723"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7010288" y="5241870"/>
            <a:ext cx="334562"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7777188" y="5241870"/>
            <a:ext cx="288206"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flipV="1">
            <a:off x="8499177" y="5241870"/>
            <a:ext cx="308209"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flipH="1" flipV="1">
            <a:off x="3180121" y="5241870"/>
            <a:ext cx="371148" cy="779788"/>
          </a:xfrm>
          <a:prstGeom prst="straightConnector1">
            <a:avLst/>
          </a:prstGeom>
          <a:ln w="28575"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4435290" y="2597705"/>
            <a:ext cx="68450" cy="3231122"/>
          </a:xfrm>
          <a:prstGeom prst="straightConnector1">
            <a:avLst/>
          </a:prstGeom>
          <a:ln w="5715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flipH="1">
            <a:off x="6074311" y="1638339"/>
            <a:ext cx="709042" cy="41672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1792423" y="1638339"/>
            <a:ext cx="1048350" cy="413087"/>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a:off x="4435607" y="1717855"/>
            <a:ext cx="0" cy="41672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12"/>
          </p:nvPr>
        </p:nvSpPr>
        <p:spPr/>
        <p:txBody>
          <a:bodyPr/>
          <a:lstStyle/>
          <a:p>
            <a:fld id="{9F2F5E10-5301-4EE6-90D2-A6C4A3F62BED}" type="slidenum">
              <a:rPr lang="en-US" smtClean="0"/>
              <a:t>78</a:t>
            </a:fld>
            <a:endParaRPr lang="en-US"/>
          </a:p>
        </p:txBody>
      </p:sp>
      <p:sp>
        <p:nvSpPr>
          <p:cNvPr id="51" name="Rounded Rectangle 50"/>
          <p:cNvSpPr/>
          <p:nvPr/>
        </p:nvSpPr>
        <p:spPr>
          <a:xfrm>
            <a:off x="28773" y="3377494"/>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2" name="Rounded Rectangle 51"/>
          <p:cNvSpPr/>
          <p:nvPr/>
        </p:nvSpPr>
        <p:spPr>
          <a:xfrm>
            <a:off x="768260" y="3373702"/>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3" name="Rounded Rectangle 52"/>
          <p:cNvSpPr/>
          <p:nvPr/>
        </p:nvSpPr>
        <p:spPr>
          <a:xfrm>
            <a:off x="1511059" y="3363301"/>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4" name="Rounded Rectangle 53"/>
          <p:cNvSpPr/>
          <p:nvPr/>
        </p:nvSpPr>
        <p:spPr>
          <a:xfrm>
            <a:off x="2250546" y="3359509"/>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5" name="Rounded Rectangle 54"/>
          <p:cNvSpPr/>
          <p:nvPr/>
        </p:nvSpPr>
        <p:spPr>
          <a:xfrm>
            <a:off x="2960491" y="3381286"/>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6" name="Rounded Rectangle 55"/>
          <p:cNvSpPr/>
          <p:nvPr/>
        </p:nvSpPr>
        <p:spPr>
          <a:xfrm>
            <a:off x="3699978" y="3377494"/>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7" name="Rounded Rectangle 56"/>
          <p:cNvSpPr/>
          <p:nvPr/>
        </p:nvSpPr>
        <p:spPr>
          <a:xfrm>
            <a:off x="4799143" y="3392662"/>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8" name="Rounded Rectangle 57"/>
          <p:cNvSpPr/>
          <p:nvPr/>
        </p:nvSpPr>
        <p:spPr>
          <a:xfrm>
            <a:off x="5538630" y="3388870"/>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59" name="Rounded Rectangle 58"/>
          <p:cNvSpPr/>
          <p:nvPr/>
        </p:nvSpPr>
        <p:spPr>
          <a:xfrm>
            <a:off x="6281429" y="3378469"/>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60" name="Rounded Rectangle 59"/>
          <p:cNvSpPr/>
          <p:nvPr/>
        </p:nvSpPr>
        <p:spPr>
          <a:xfrm>
            <a:off x="7020916" y="3374677"/>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61" name="Rounded Rectangle 60"/>
          <p:cNvSpPr/>
          <p:nvPr/>
        </p:nvSpPr>
        <p:spPr>
          <a:xfrm>
            <a:off x="7730861" y="3396454"/>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
        <p:nvSpPr>
          <p:cNvPr id="62" name="Rounded Rectangle 61"/>
          <p:cNvSpPr/>
          <p:nvPr/>
        </p:nvSpPr>
        <p:spPr>
          <a:xfrm>
            <a:off x="8470348" y="3392662"/>
            <a:ext cx="561834" cy="415774"/>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M</a:t>
            </a:r>
            <a:endParaRPr lang="en-US" sz="2800" b="1" dirty="0">
              <a:solidFill>
                <a:srgbClr val="800000"/>
              </a:solidFill>
            </a:endParaRPr>
          </a:p>
        </p:txBody>
      </p:sp>
    </p:spTree>
    <p:extLst>
      <p:ext uri="{BB962C8B-B14F-4D97-AF65-F5344CB8AC3E}">
        <p14:creationId xmlns:p14="http://schemas.microsoft.com/office/powerpoint/2010/main" val="1707725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Cloud Computing</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79</a:t>
            </a:fld>
            <a:endParaRPr lang="en-US"/>
          </a:p>
        </p:txBody>
      </p:sp>
    </p:spTree>
    <p:extLst>
      <p:ext uri="{BB962C8B-B14F-4D97-AF65-F5344CB8AC3E}">
        <p14:creationId xmlns:p14="http://schemas.microsoft.com/office/powerpoint/2010/main" val="622427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Estimating Execution Time</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8</a:t>
            </a:fld>
            <a:endParaRPr lang="en-US"/>
          </a:p>
        </p:txBody>
      </p:sp>
    </p:spTree>
    <p:extLst>
      <p:ext uri="{BB962C8B-B14F-4D97-AF65-F5344CB8AC3E}">
        <p14:creationId xmlns:p14="http://schemas.microsoft.com/office/powerpoint/2010/main" val="3228715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sp>
        <p:nvSpPr>
          <p:cNvPr id="5" name="Cloud 4"/>
          <p:cNvSpPr/>
          <p:nvPr/>
        </p:nvSpPr>
        <p:spPr>
          <a:xfrm>
            <a:off x="324279" y="2607425"/>
            <a:ext cx="8566377" cy="4066502"/>
          </a:xfrm>
          <a:prstGeom prst="cloud">
            <a:avLst/>
          </a:prstGeom>
          <a:solidFill>
            <a:schemeClr val="bg1">
              <a:lumMod val="9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324140" y="4176626"/>
            <a:ext cx="2066191" cy="461665"/>
          </a:xfrm>
          <a:prstGeom prst="rect">
            <a:avLst/>
          </a:prstGeom>
          <a:solidFill>
            <a:srgbClr val="A6A6A6"/>
          </a:solidFill>
        </p:spPr>
        <p:txBody>
          <a:bodyPr wrap="none" rtlCol="0">
            <a:spAutoFit/>
          </a:bodyPr>
          <a:lstStyle/>
          <a:p>
            <a:r>
              <a:rPr lang="en-US" sz="2400" b="1" dirty="0" smtClean="0">
                <a:solidFill>
                  <a:srgbClr val="000090"/>
                </a:solidFill>
              </a:rPr>
              <a:t>Cloud storage</a:t>
            </a:r>
            <a:endParaRPr lang="en-US" sz="2400" b="1" dirty="0">
              <a:solidFill>
                <a:srgbClr val="000090"/>
              </a:solidFill>
            </a:endParaRPr>
          </a:p>
        </p:txBody>
      </p:sp>
      <p:sp>
        <p:nvSpPr>
          <p:cNvPr id="7" name="TextBox 6"/>
          <p:cNvSpPr txBox="1"/>
          <p:nvPr/>
        </p:nvSpPr>
        <p:spPr>
          <a:xfrm>
            <a:off x="6009896" y="3637389"/>
            <a:ext cx="2155308" cy="461665"/>
          </a:xfrm>
          <a:prstGeom prst="rect">
            <a:avLst/>
          </a:prstGeom>
          <a:solidFill>
            <a:srgbClr val="A6A6A6"/>
          </a:solidFill>
        </p:spPr>
        <p:txBody>
          <a:bodyPr wrap="none" rtlCol="0">
            <a:spAutoFit/>
          </a:bodyPr>
          <a:lstStyle/>
          <a:p>
            <a:r>
              <a:rPr lang="en-US" sz="2400" b="1" dirty="0" smtClean="0">
                <a:solidFill>
                  <a:srgbClr val="000090"/>
                </a:solidFill>
              </a:rPr>
              <a:t>Cloud services</a:t>
            </a:r>
            <a:endParaRPr lang="en-US" sz="2400" b="1" dirty="0">
              <a:solidFill>
                <a:srgbClr val="000090"/>
              </a:solidFill>
            </a:endParaRPr>
          </a:p>
        </p:txBody>
      </p:sp>
      <p:sp>
        <p:nvSpPr>
          <p:cNvPr id="8" name="TextBox 7"/>
          <p:cNvSpPr txBox="1"/>
          <p:nvPr/>
        </p:nvSpPr>
        <p:spPr>
          <a:xfrm>
            <a:off x="3787030" y="4999175"/>
            <a:ext cx="2544286" cy="461665"/>
          </a:xfrm>
          <a:prstGeom prst="rect">
            <a:avLst/>
          </a:prstGeom>
          <a:solidFill>
            <a:srgbClr val="A6A6A6"/>
          </a:solidFill>
        </p:spPr>
        <p:txBody>
          <a:bodyPr wrap="none" rtlCol="0">
            <a:spAutoFit/>
          </a:bodyPr>
          <a:lstStyle/>
          <a:p>
            <a:r>
              <a:rPr lang="en-US" sz="2400" b="1" dirty="0" smtClean="0">
                <a:solidFill>
                  <a:srgbClr val="FF0000"/>
                </a:solidFill>
              </a:rPr>
              <a:t>Cloud computing</a:t>
            </a:r>
            <a:endParaRPr lang="en-US" sz="2400" b="1" dirty="0">
              <a:solidFill>
                <a:srgbClr val="FF0000"/>
              </a:solidFill>
            </a:endParaRPr>
          </a:p>
        </p:txBody>
      </p:sp>
      <p:sp>
        <p:nvSpPr>
          <p:cNvPr id="3" name="Slide Number Placeholder 2"/>
          <p:cNvSpPr>
            <a:spLocks noGrp="1"/>
          </p:cNvSpPr>
          <p:nvPr>
            <p:ph type="sldNum" sz="quarter" idx="12"/>
          </p:nvPr>
        </p:nvSpPr>
        <p:spPr/>
        <p:txBody>
          <a:bodyPr/>
          <a:lstStyle/>
          <a:p>
            <a:fld id="{9F2F5E10-5301-4EE6-90D2-A6C4A3F62BED}" type="slidenum">
              <a:rPr lang="en-US" smtClean="0"/>
              <a:t>80</a:t>
            </a:fld>
            <a:endParaRPr lang="en-US"/>
          </a:p>
        </p:txBody>
      </p:sp>
    </p:spTree>
    <p:extLst>
      <p:ext uri="{BB962C8B-B14F-4D97-AF65-F5344CB8AC3E}">
        <p14:creationId xmlns:p14="http://schemas.microsoft.com/office/powerpoint/2010/main" val="739139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pic>
        <p:nvPicPr>
          <p:cNvPr id="3" name="Picture 2"/>
          <p:cNvPicPr>
            <a:picLocks noChangeAspect="1"/>
          </p:cNvPicPr>
          <p:nvPr/>
        </p:nvPicPr>
        <p:blipFill>
          <a:blip r:embed="rId2"/>
          <a:stretch>
            <a:fillRect/>
          </a:stretch>
        </p:blipFill>
        <p:spPr>
          <a:xfrm>
            <a:off x="330866" y="2532220"/>
            <a:ext cx="852670" cy="770068"/>
          </a:xfrm>
          <a:prstGeom prst="rect">
            <a:avLst/>
          </a:prstGeom>
        </p:spPr>
      </p:pic>
      <p:cxnSp>
        <p:nvCxnSpPr>
          <p:cNvPr id="4" name="Straight Arrow Connector 3"/>
          <p:cNvCxnSpPr/>
          <p:nvPr/>
        </p:nvCxnSpPr>
        <p:spPr>
          <a:xfrm>
            <a:off x="1238446" y="3110926"/>
            <a:ext cx="1048350" cy="413087"/>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183536" y="2532220"/>
            <a:ext cx="6974949" cy="369332"/>
          </a:xfrm>
          <a:prstGeom prst="rect">
            <a:avLst/>
          </a:prstGeom>
          <a:noFill/>
        </p:spPr>
        <p:txBody>
          <a:bodyPr wrap="none" rtlCol="0">
            <a:spAutoFit/>
          </a:bodyPr>
          <a:lstStyle/>
          <a:p>
            <a:r>
              <a:rPr lang="en-US" dirty="0" smtClean="0"/>
              <a:t>“I would like a 12-node cluster of Macs running OS X with R v3.2.1”</a:t>
            </a:r>
            <a:endParaRPr lang="en-US" dirty="0"/>
          </a:p>
        </p:txBody>
      </p:sp>
      <p:sp>
        <p:nvSpPr>
          <p:cNvPr id="6" name="Cloud 5"/>
          <p:cNvSpPr/>
          <p:nvPr/>
        </p:nvSpPr>
        <p:spPr>
          <a:xfrm>
            <a:off x="1183536" y="3110927"/>
            <a:ext cx="7707120" cy="3563000"/>
          </a:xfrm>
          <a:prstGeom prst="cloud">
            <a:avLst/>
          </a:prstGeom>
          <a:solidFill>
            <a:schemeClr val="bg1">
              <a:lumMod val="9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9F2F5E10-5301-4EE6-90D2-A6C4A3F62BED}" type="slidenum">
              <a:rPr lang="en-US" smtClean="0"/>
              <a:t>81</a:t>
            </a:fld>
            <a:endParaRPr lang="en-US"/>
          </a:p>
        </p:txBody>
      </p:sp>
    </p:spTree>
    <p:extLst>
      <p:ext uri="{BB962C8B-B14F-4D97-AF65-F5344CB8AC3E}">
        <p14:creationId xmlns:p14="http://schemas.microsoft.com/office/powerpoint/2010/main" val="1671221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pic>
        <p:nvPicPr>
          <p:cNvPr id="3" name="Picture 2"/>
          <p:cNvPicPr>
            <a:picLocks noChangeAspect="1"/>
          </p:cNvPicPr>
          <p:nvPr/>
        </p:nvPicPr>
        <p:blipFill>
          <a:blip r:embed="rId2"/>
          <a:stretch>
            <a:fillRect/>
          </a:stretch>
        </p:blipFill>
        <p:spPr>
          <a:xfrm>
            <a:off x="330866" y="2532220"/>
            <a:ext cx="852670" cy="770068"/>
          </a:xfrm>
          <a:prstGeom prst="rect">
            <a:avLst/>
          </a:prstGeom>
        </p:spPr>
      </p:pic>
      <p:cxnSp>
        <p:nvCxnSpPr>
          <p:cNvPr id="4" name="Straight Arrow Connector 3"/>
          <p:cNvCxnSpPr/>
          <p:nvPr/>
        </p:nvCxnSpPr>
        <p:spPr>
          <a:xfrm>
            <a:off x="1420385" y="3110926"/>
            <a:ext cx="488250" cy="191362"/>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007880" y="2343080"/>
            <a:ext cx="7729425" cy="400110"/>
          </a:xfrm>
          <a:prstGeom prst="rect">
            <a:avLst/>
          </a:prstGeom>
          <a:noFill/>
        </p:spPr>
        <p:txBody>
          <a:bodyPr wrap="none" rtlCol="0">
            <a:spAutoFit/>
          </a:bodyPr>
          <a:lstStyle/>
          <a:p>
            <a:r>
              <a:rPr lang="en-US" sz="2000" dirty="0" smtClean="0">
                <a:solidFill>
                  <a:srgbClr val="000090"/>
                </a:solidFill>
              </a:rPr>
              <a:t>“I would like a 12-node cluster of Macs running OS X with R v3.2.1”</a:t>
            </a:r>
            <a:endParaRPr lang="en-US" sz="2000" dirty="0">
              <a:solidFill>
                <a:srgbClr val="000090"/>
              </a:solidFill>
            </a:endParaRPr>
          </a:p>
        </p:txBody>
      </p:sp>
      <p:sp>
        <p:nvSpPr>
          <p:cNvPr id="6" name="Cloud 5"/>
          <p:cNvSpPr/>
          <p:nvPr/>
        </p:nvSpPr>
        <p:spPr>
          <a:xfrm>
            <a:off x="330866" y="3110926"/>
            <a:ext cx="8559790" cy="3747073"/>
          </a:xfrm>
          <a:prstGeom prst="cloud">
            <a:avLst/>
          </a:prstGeom>
          <a:solidFill>
            <a:schemeClr val="bg1">
              <a:lumMod val="9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2614768" y="4388248"/>
            <a:ext cx="1102049" cy="829460"/>
            <a:chOff x="2260912" y="3858561"/>
            <a:chExt cx="1199862" cy="1024357"/>
          </a:xfrm>
        </p:grpSpPr>
        <p:pic>
          <p:nvPicPr>
            <p:cNvPr id="35" name="Picture 34"/>
            <p:cNvPicPr>
              <a:picLocks noChangeAspect="1"/>
            </p:cNvPicPr>
            <p:nvPr/>
          </p:nvPicPr>
          <p:blipFill>
            <a:blip r:embed="rId3"/>
            <a:stretch>
              <a:fillRect/>
            </a:stretch>
          </p:blipFill>
          <p:spPr>
            <a:xfrm>
              <a:off x="2458358" y="3858561"/>
              <a:ext cx="668277" cy="513608"/>
            </a:xfrm>
            <a:prstGeom prst="rect">
              <a:avLst/>
            </a:prstGeom>
          </p:spPr>
        </p:pic>
        <p:pic>
          <p:nvPicPr>
            <p:cNvPr id="36" name="Picture 35"/>
            <p:cNvPicPr>
              <a:picLocks noChangeAspect="1"/>
            </p:cNvPicPr>
            <p:nvPr/>
          </p:nvPicPr>
          <p:blipFill>
            <a:blip r:embed="rId4"/>
            <a:stretch>
              <a:fillRect/>
            </a:stretch>
          </p:blipFill>
          <p:spPr>
            <a:xfrm>
              <a:off x="2792497" y="4375027"/>
              <a:ext cx="668277" cy="507891"/>
            </a:xfrm>
            <a:prstGeom prst="rect">
              <a:avLst/>
            </a:prstGeom>
          </p:spPr>
        </p:pic>
        <p:pic>
          <p:nvPicPr>
            <p:cNvPr id="37" name="Picture 36"/>
            <p:cNvPicPr>
              <a:picLocks noChangeAspect="1"/>
            </p:cNvPicPr>
            <p:nvPr/>
          </p:nvPicPr>
          <p:blipFill>
            <a:blip r:embed="rId5"/>
            <a:stretch>
              <a:fillRect/>
            </a:stretch>
          </p:blipFill>
          <p:spPr>
            <a:xfrm>
              <a:off x="2260912" y="4372169"/>
              <a:ext cx="507891" cy="507891"/>
            </a:xfrm>
            <a:prstGeom prst="rect">
              <a:avLst/>
            </a:prstGeom>
          </p:spPr>
        </p:pic>
      </p:grpSp>
      <p:grpSp>
        <p:nvGrpSpPr>
          <p:cNvPr id="38" name="Group 37"/>
          <p:cNvGrpSpPr/>
          <p:nvPr/>
        </p:nvGrpSpPr>
        <p:grpSpPr>
          <a:xfrm>
            <a:off x="3885320" y="4399897"/>
            <a:ext cx="1102049" cy="829460"/>
            <a:chOff x="2260912" y="3858561"/>
            <a:chExt cx="1199862" cy="1024357"/>
          </a:xfrm>
        </p:grpSpPr>
        <p:pic>
          <p:nvPicPr>
            <p:cNvPr id="39" name="Picture 38"/>
            <p:cNvPicPr>
              <a:picLocks noChangeAspect="1"/>
            </p:cNvPicPr>
            <p:nvPr/>
          </p:nvPicPr>
          <p:blipFill>
            <a:blip r:embed="rId3"/>
            <a:stretch>
              <a:fillRect/>
            </a:stretch>
          </p:blipFill>
          <p:spPr>
            <a:xfrm>
              <a:off x="2458358" y="3858561"/>
              <a:ext cx="668277" cy="513608"/>
            </a:xfrm>
            <a:prstGeom prst="rect">
              <a:avLst/>
            </a:prstGeom>
          </p:spPr>
        </p:pic>
        <p:pic>
          <p:nvPicPr>
            <p:cNvPr id="40" name="Picture 39"/>
            <p:cNvPicPr>
              <a:picLocks noChangeAspect="1"/>
            </p:cNvPicPr>
            <p:nvPr/>
          </p:nvPicPr>
          <p:blipFill>
            <a:blip r:embed="rId4"/>
            <a:stretch>
              <a:fillRect/>
            </a:stretch>
          </p:blipFill>
          <p:spPr>
            <a:xfrm>
              <a:off x="2792497" y="4375027"/>
              <a:ext cx="668277" cy="507891"/>
            </a:xfrm>
            <a:prstGeom prst="rect">
              <a:avLst/>
            </a:prstGeom>
          </p:spPr>
        </p:pic>
        <p:pic>
          <p:nvPicPr>
            <p:cNvPr id="41" name="Picture 40"/>
            <p:cNvPicPr>
              <a:picLocks noChangeAspect="1"/>
            </p:cNvPicPr>
            <p:nvPr/>
          </p:nvPicPr>
          <p:blipFill>
            <a:blip r:embed="rId5"/>
            <a:stretch>
              <a:fillRect/>
            </a:stretch>
          </p:blipFill>
          <p:spPr>
            <a:xfrm>
              <a:off x="2260912" y="4372169"/>
              <a:ext cx="507891" cy="507891"/>
            </a:xfrm>
            <a:prstGeom prst="rect">
              <a:avLst/>
            </a:prstGeom>
          </p:spPr>
        </p:pic>
      </p:grpSp>
      <p:grpSp>
        <p:nvGrpSpPr>
          <p:cNvPr id="42" name="Group 41"/>
          <p:cNvGrpSpPr/>
          <p:nvPr/>
        </p:nvGrpSpPr>
        <p:grpSpPr>
          <a:xfrm>
            <a:off x="5152742" y="4413407"/>
            <a:ext cx="1102049" cy="829460"/>
            <a:chOff x="2260912" y="3858561"/>
            <a:chExt cx="1199862" cy="1024357"/>
          </a:xfrm>
        </p:grpSpPr>
        <p:pic>
          <p:nvPicPr>
            <p:cNvPr id="43" name="Picture 42"/>
            <p:cNvPicPr>
              <a:picLocks noChangeAspect="1"/>
            </p:cNvPicPr>
            <p:nvPr/>
          </p:nvPicPr>
          <p:blipFill>
            <a:blip r:embed="rId3"/>
            <a:stretch>
              <a:fillRect/>
            </a:stretch>
          </p:blipFill>
          <p:spPr>
            <a:xfrm>
              <a:off x="2458358" y="3858561"/>
              <a:ext cx="668277" cy="513608"/>
            </a:xfrm>
            <a:prstGeom prst="rect">
              <a:avLst/>
            </a:prstGeom>
          </p:spPr>
        </p:pic>
        <p:pic>
          <p:nvPicPr>
            <p:cNvPr id="44" name="Picture 43"/>
            <p:cNvPicPr>
              <a:picLocks noChangeAspect="1"/>
            </p:cNvPicPr>
            <p:nvPr/>
          </p:nvPicPr>
          <p:blipFill>
            <a:blip r:embed="rId4"/>
            <a:stretch>
              <a:fillRect/>
            </a:stretch>
          </p:blipFill>
          <p:spPr>
            <a:xfrm>
              <a:off x="2792497" y="4375027"/>
              <a:ext cx="668277" cy="507891"/>
            </a:xfrm>
            <a:prstGeom prst="rect">
              <a:avLst/>
            </a:prstGeom>
          </p:spPr>
        </p:pic>
        <p:pic>
          <p:nvPicPr>
            <p:cNvPr id="45" name="Picture 44"/>
            <p:cNvPicPr>
              <a:picLocks noChangeAspect="1"/>
            </p:cNvPicPr>
            <p:nvPr/>
          </p:nvPicPr>
          <p:blipFill>
            <a:blip r:embed="rId5"/>
            <a:stretch>
              <a:fillRect/>
            </a:stretch>
          </p:blipFill>
          <p:spPr>
            <a:xfrm>
              <a:off x="2260912" y="4372169"/>
              <a:ext cx="507891" cy="507891"/>
            </a:xfrm>
            <a:prstGeom prst="rect">
              <a:avLst/>
            </a:prstGeom>
          </p:spPr>
        </p:pic>
      </p:grpSp>
      <p:grpSp>
        <p:nvGrpSpPr>
          <p:cNvPr id="46" name="Group 45"/>
          <p:cNvGrpSpPr/>
          <p:nvPr/>
        </p:nvGrpSpPr>
        <p:grpSpPr>
          <a:xfrm>
            <a:off x="6437444" y="4412410"/>
            <a:ext cx="1102049" cy="829460"/>
            <a:chOff x="2260912" y="3858561"/>
            <a:chExt cx="1199862" cy="1024357"/>
          </a:xfrm>
        </p:grpSpPr>
        <p:pic>
          <p:nvPicPr>
            <p:cNvPr id="47" name="Picture 46"/>
            <p:cNvPicPr>
              <a:picLocks noChangeAspect="1"/>
            </p:cNvPicPr>
            <p:nvPr/>
          </p:nvPicPr>
          <p:blipFill>
            <a:blip r:embed="rId3"/>
            <a:stretch>
              <a:fillRect/>
            </a:stretch>
          </p:blipFill>
          <p:spPr>
            <a:xfrm>
              <a:off x="2458358" y="3858561"/>
              <a:ext cx="668277" cy="513608"/>
            </a:xfrm>
            <a:prstGeom prst="rect">
              <a:avLst/>
            </a:prstGeom>
          </p:spPr>
        </p:pic>
        <p:pic>
          <p:nvPicPr>
            <p:cNvPr id="48" name="Picture 47"/>
            <p:cNvPicPr>
              <a:picLocks noChangeAspect="1"/>
            </p:cNvPicPr>
            <p:nvPr/>
          </p:nvPicPr>
          <p:blipFill>
            <a:blip r:embed="rId4"/>
            <a:stretch>
              <a:fillRect/>
            </a:stretch>
          </p:blipFill>
          <p:spPr>
            <a:xfrm>
              <a:off x="2792497" y="4375027"/>
              <a:ext cx="668277" cy="507891"/>
            </a:xfrm>
            <a:prstGeom prst="rect">
              <a:avLst/>
            </a:prstGeom>
          </p:spPr>
        </p:pic>
        <p:pic>
          <p:nvPicPr>
            <p:cNvPr id="49" name="Picture 48"/>
            <p:cNvPicPr>
              <a:picLocks noChangeAspect="1"/>
            </p:cNvPicPr>
            <p:nvPr/>
          </p:nvPicPr>
          <p:blipFill>
            <a:blip r:embed="rId5"/>
            <a:stretch>
              <a:fillRect/>
            </a:stretch>
          </p:blipFill>
          <p:spPr>
            <a:xfrm>
              <a:off x="2260912" y="4372169"/>
              <a:ext cx="507891" cy="507891"/>
            </a:xfrm>
            <a:prstGeom prst="rect">
              <a:avLst/>
            </a:prstGeom>
          </p:spPr>
        </p:pic>
      </p:grpSp>
      <p:grpSp>
        <p:nvGrpSpPr>
          <p:cNvPr id="50" name="Group 49"/>
          <p:cNvGrpSpPr/>
          <p:nvPr/>
        </p:nvGrpSpPr>
        <p:grpSpPr>
          <a:xfrm>
            <a:off x="2153369" y="3486871"/>
            <a:ext cx="1102049" cy="829460"/>
            <a:chOff x="2260912" y="3858561"/>
            <a:chExt cx="1199862" cy="1024357"/>
          </a:xfrm>
        </p:grpSpPr>
        <p:pic>
          <p:nvPicPr>
            <p:cNvPr id="51" name="Picture 50"/>
            <p:cNvPicPr>
              <a:picLocks noChangeAspect="1"/>
            </p:cNvPicPr>
            <p:nvPr/>
          </p:nvPicPr>
          <p:blipFill>
            <a:blip r:embed="rId3"/>
            <a:stretch>
              <a:fillRect/>
            </a:stretch>
          </p:blipFill>
          <p:spPr>
            <a:xfrm>
              <a:off x="2458358" y="3858561"/>
              <a:ext cx="668277" cy="513608"/>
            </a:xfrm>
            <a:prstGeom prst="rect">
              <a:avLst/>
            </a:prstGeom>
          </p:spPr>
        </p:pic>
        <p:pic>
          <p:nvPicPr>
            <p:cNvPr id="52" name="Picture 51"/>
            <p:cNvPicPr>
              <a:picLocks noChangeAspect="1"/>
            </p:cNvPicPr>
            <p:nvPr/>
          </p:nvPicPr>
          <p:blipFill>
            <a:blip r:embed="rId4"/>
            <a:stretch>
              <a:fillRect/>
            </a:stretch>
          </p:blipFill>
          <p:spPr>
            <a:xfrm>
              <a:off x="2792497" y="4375027"/>
              <a:ext cx="668277" cy="507891"/>
            </a:xfrm>
            <a:prstGeom prst="rect">
              <a:avLst/>
            </a:prstGeom>
          </p:spPr>
        </p:pic>
        <p:pic>
          <p:nvPicPr>
            <p:cNvPr id="53" name="Picture 52"/>
            <p:cNvPicPr>
              <a:picLocks noChangeAspect="1"/>
            </p:cNvPicPr>
            <p:nvPr/>
          </p:nvPicPr>
          <p:blipFill>
            <a:blip r:embed="rId5"/>
            <a:stretch>
              <a:fillRect/>
            </a:stretch>
          </p:blipFill>
          <p:spPr>
            <a:xfrm>
              <a:off x="2260912" y="4372169"/>
              <a:ext cx="507891" cy="507891"/>
            </a:xfrm>
            <a:prstGeom prst="rect">
              <a:avLst/>
            </a:prstGeom>
          </p:spPr>
        </p:pic>
      </p:grpSp>
      <p:grpSp>
        <p:nvGrpSpPr>
          <p:cNvPr id="54" name="Group 53"/>
          <p:cNvGrpSpPr/>
          <p:nvPr/>
        </p:nvGrpSpPr>
        <p:grpSpPr>
          <a:xfrm>
            <a:off x="3423921" y="3498520"/>
            <a:ext cx="1102049" cy="829460"/>
            <a:chOff x="2260912" y="3858561"/>
            <a:chExt cx="1199862" cy="1024357"/>
          </a:xfrm>
        </p:grpSpPr>
        <p:pic>
          <p:nvPicPr>
            <p:cNvPr id="55" name="Picture 54"/>
            <p:cNvPicPr>
              <a:picLocks noChangeAspect="1"/>
            </p:cNvPicPr>
            <p:nvPr/>
          </p:nvPicPr>
          <p:blipFill>
            <a:blip r:embed="rId3"/>
            <a:stretch>
              <a:fillRect/>
            </a:stretch>
          </p:blipFill>
          <p:spPr>
            <a:xfrm>
              <a:off x="2458358" y="3858561"/>
              <a:ext cx="668277" cy="513608"/>
            </a:xfrm>
            <a:prstGeom prst="rect">
              <a:avLst/>
            </a:prstGeom>
          </p:spPr>
        </p:pic>
        <p:pic>
          <p:nvPicPr>
            <p:cNvPr id="56" name="Picture 55"/>
            <p:cNvPicPr>
              <a:picLocks noChangeAspect="1"/>
            </p:cNvPicPr>
            <p:nvPr/>
          </p:nvPicPr>
          <p:blipFill>
            <a:blip r:embed="rId4"/>
            <a:stretch>
              <a:fillRect/>
            </a:stretch>
          </p:blipFill>
          <p:spPr>
            <a:xfrm>
              <a:off x="2792497" y="4375027"/>
              <a:ext cx="668277" cy="507891"/>
            </a:xfrm>
            <a:prstGeom prst="rect">
              <a:avLst/>
            </a:prstGeom>
          </p:spPr>
        </p:pic>
        <p:pic>
          <p:nvPicPr>
            <p:cNvPr id="57" name="Picture 56"/>
            <p:cNvPicPr>
              <a:picLocks noChangeAspect="1"/>
            </p:cNvPicPr>
            <p:nvPr/>
          </p:nvPicPr>
          <p:blipFill>
            <a:blip r:embed="rId5"/>
            <a:stretch>
              <a:fillRect/>
            </a:stretch>
          </p:blipFill>
          <p:spPr>
            <a:xfrm>
              <a:off x="2260912" y="4372169"/>
              <a:ext cx="507891" cy="507891"/>
            </a:xfrm>
            <a:prstGeom prst="rect">
              <a:avLst/>
            </a:prstGeom>
          </p:spPr>
        </p:pic>
      </p:grpSp>
      <p:grpSp>
        <p:nvGrpSpPr>
          <p:cNvPr id="58" name="Group 57"/>
          <p:cNvGrpSpPr/>
          <p:nvPr/>
        </p:nvGrpSpPr>
        <p:grpSpPr>
          <a:xfrm>
            <a:off x="4691343" y="3512030"/>
            <a:ext cx="1102049" cy="829460"/>
            <a:chOff x="2260912" y="3858561"/>
            <a:chExt cx="1199862" cy="1024357"/>
          </a:xfrm>
        </p:grpSpPr>
        <p:pic>
          <p:nvPicPr>
            <p:cNvPr id="59" name="Picture 58"/>
            <p:cNvPicPr>
              <a:picLocks noChangeAspect="1"/>
            </p:cNvPicPr>
            <p:nvPr/>
          </p:nvPicPr>
          <p:blipFill>
            <a:blip r:embed="rId3"/>
            <a:stretch>
              <a:fillRect/>
            </a:stretch>
          </p:blipFill>
          <p:spPr>
            <a:xfrm>
              <a:off x="2458358" y="3858561"/>
              <a:ext cx="668277" cy="513608"/>
            </a:xfrm>
            <a:prstGeom prst="rect">
              <a:avLst/>
            </a:prstGeom>
          </p:spPr>
        </p:pic>
        <p:pic>
          <p:nvPicPr>
            <p:cNvPr id="60" name="Picture 59"/>
            <p:cNvPicPr>
              <a:picLocks noChangeAspect="1"/>
            </p:cNvPicPr>
            <p:nvPr/>
          </p:nvPicPr>
          <p:blipFill>
            <a:blip r:embed="rId4"/>
            <a:stretch>
              <a:fillRect/>
            </a:stretch>
          </p:blipFill>
          <p:spPr>
            <a:xfrm>
              <a:off x="2792497" y="4375027"/>
              <a:ext cx="668277" cy="507891"/>
            </a:xfrm>
            <a:prstGeom prst="rect">
              <a:avLst/>
            </a:prstGeom>
          </p:spPr>
        </p:pic>
        <p:pic>
          <p:nvPicPr>
            <p:cNvPr id="61" name="Picture 60"/>
            <p:cNvPicPr>
              <a:picLocks noChangeAspect="1"/>
            </p:cNvPicPr>
            <p:nvPr/>
          </p:nvPicPr>
          <p:blipFill>
            <a:blip r:embed="rId5"/>
            <a:stretch>
              <a:fillRect/>
            </a:stretch>
          </p:blipFill>
          <p:spPr>
            <a:xfrm>
              <a:off x="2260912" y="4372169"/>
              <a:ext cx="507891" cy="507891"/>
            </a:xfrm>
            <a:prstGeom prst="rect">
              <a:avLst/>
            </a:prstGeom>
          </p:spPr>
        </p:pic>
      </p:grpSp>
      <p:grpSp>
        <p:nvGrpSpPr>
          <p:cNvPr id="62" name="Group 61"/>
          <p:cNvGrpSpPr/>
          <p:nvPr/>
        </p:nvGrpSpPr>
        <p:grpSpPr>
          <a:xfrm>
            <a:off x="5976045" y="3511033"/>
            <a:ext cx="1102049" cy="829460"/>
            <a:chOff x="2260912" y="3858561"/>
            <a:chExt cx="1199862" cy="1024357"/>
          </a:xfrm>
        </p:grpSpPr>
        <p:pic>
          <p:nvPicPr>
            <p:cNvPr id="63" name="Picture 62"/>
            <p:cNvPicPr>
              <a:picLocks noChangeAspect="1"/>
            </p:cNvPicPr>
            <p:nvPr/>
          </p:nvPicPr>
          <p:blipFill>
            <a:blip r:embed="rId3"/>
            <a:stretch>
              <a:fillRect/>
            </a:stretch>
          </p:blipFill>
          <p:spPr>
            <a:xfrm>
              <a:off x="2458358" y="3858561"/>
              <a:ext cx="668277" cy="513608"/>
            </a:xfrm>
            <a:prstGeom prst="rect">
              <a:avLst/>
            </a:prstGeom>
          </p:spPr>
        </p:pic>
        <p:pic>
          <p:nvPicPr>
            <p:cNvPr id="64" name="Picture 63"/>
            <p:cNvPicPr>
              <a:picLocks noChangeAspect="1"/>
            </p:cNvPicPr>
            <p:nvPr/>
          </p:nvPicPr>
          <p:blipFill>
            <a:blip r:embed="rId4"/>
            <a:stretch>
              <a:fillRect/>
            </a:stretch>
          </p:blipFill>
          <p:spPr>
            <a:xfrm>
              <a:off x="2792497" y="4375027"/>
              <a:ext cx="668277" cy="507891"/>
            </a:xfrm>
            <a:prstGeom prst="rect">
              <a:avLst/>
            </a:prstGeom>
          </p:spPr>
        </p:pic>
        <p:pic>
          <p:nvPicPr>
            <p:cNvPr id="65" name="Picture 64"/>
            <p:cNvPicPr>
              <a:picLocks noChangeAspect="1"/>
            </p:cNvPicPr>
            <p:nvPr/>
          </p:nvPicPr>
          <p:blipFill>
            <a:blip r:embed="rId5"/>
            <a:stretch>
              <a:fillRect/>
            </a:stretch>
          </p:blipFill>
          <p:spPr>
            <a:xfrm>
              <a:off x="2260912" y="4372169"/>
              <a:ext cx="507891" cy="507891"/>
            </a:xfrm>
            <a:prstGeom prst="rect">
              <a:avLst/>
            </a:prstGeom>
          </p:spPr>
        </p:pic>
      </p:grpSp>
      <p:grpSp>
        <p:nvGrpSpPr>
          <p:cNvPr id="84" name="Group 83"/>
          <p:cNvGrpSpPr/>
          <p:nvPr/>
        </p:nvGrpSpPr>
        <p:grpSpPr>
          <a:xfrm>
            <a:off x="1420385" y="5314207"/>
            <a:ext cx="1102049" cy="829460"/>
            <a:chOff x="1420385" y="5314207"/>
            <a:chExt cx="1102049" cy="829460"/>
          </a:xfrm>
        </p:grpSpPr>
        <p:pic>
          <p:nvPicPr>
            <p:cNvPr id="67" name="Picture 66"/>
            <p:cNvPicPr>
              <a:picLocks noChangeAspect="1"/>
            </p:cNvPicPr>
            <p:nvPr/>
          </p:nvPicPr>
          <p:blipFill>
            <a:blip r:embed="rId3"/>
            <a:stretch>
              <a:fillRect/>
            </a:stretch>
          </p:blipFill>
          <p:spPr>
            <a:xfrm>
              <a:off x="1601735" y="5314207"/>
              <a:ext cx="613799" cy="415888"/>
            </a:xfrm>
            <a:prstGeom prst="rect">
              <a:avLst/>
            </a:prstGeom>
          </p:spPr>
        </p:pic>
        <p:pic>
          <p:nvPicPr>
            <p:cNvPr id="68" name="Picture 67"/>
            <p:cNvPicPr>
              <a:picLocks noChangeAspect="1"/>
            </p:cNvPicPr>
            <p:nvPr/>
          </p:nvPicPr>
          <p:blipFill>
            <a:blip r:embed="rId4"/>
            <a:stretch>
              <a:fillRect/>
            </a:stretch>
          </p:blipFill>
          <p:spPr>
            <a:xfrm>
              <a:off x="1908635" y="5732409"/>
              <a:ext cx="613799" cy="411258"/>
            </a:xfrm>
            <a:prstGeom prst="rect">
              <a:avLst/>
            </a:prstGeom>
          </p:spPr>
        </p:pic>
        <p:pic>
          <p:nvPicPr>
            <p:cNvPr id="69" name="Picture 68"/>
            <p:cNvPicPr>
              <a:picLocks noChangeAspect="1"/>
            </p:cNvPicPr>
            <p:nvPr/>
          </p:nvPicPr>
          <p:blipFill>
            <a:blip r:embed="rId5"/>
            <a:stretch>
              <a:fillRect/>
            </a:stretch>
          </p:blipFill>
          <p:spPr>
            <a:xfrm>
              <a:off x="1420385" y="5730095"/>
              <a:ext cx="466488" cy="411258"/>
            </a:xfrm>
            <a:prstGeom prst="rect">
              <a:avLst/>
            </a:prstGeom>
          </p:spPr>
        </p:pic>
      </p:grpSp>
      <p:grpSp>
        <p:nvGrpSpPr>
          <p:cNvPr id="70" name="Group 69"/>
          <p:cNvGrpSpPr/>
          <p:nvPr/>
        </p:nvGrpSpPr>
        <p:grpSpPr>
          <a:xfrm>
            <a:off x="2690937" y="5325856"/>
            <a:ext cx="1102049" cy="829460"/>
            <a:chOff x="2260912" y="3858561"/>
            <a:chExt cx="1199862" cy="1024357"/>
          </a:xfrm>
        </p:grpSpPr>
        <p:pic>
          <p:nvPicPr>
            <p:cNvPr id="71" name="Picture 70"/>
            <p:cNvPicPr>
              <a:picLocks noChangeAspect="1"/>
            </p:cNvPicPr>
            <p:nvPr/>
          </p:nvPicPr>
          <p:blipFill>
            <a:blip r:embed="rId3"/>
            <a:stretch>
              <a:fillRect/>
            </a:stretch>
          </p:blipFill>
          <p:spPr>
            <a:xfrm>
              <a:off x="2458358" y="3858561"/>
              <a:ext cx="668277" cy="513608"/>
            </a:xfrm>
            <a:prstGeom prst="rect">
              <a:avLst/>
            </a:prstGeom>
          </p:spPr>
        </p:pic>
        <p:pic>
          <p:nvPicPr>
            <p:cNvPr id="72" name="Picture 71"/>
            <p:cNvPicPr>
              <a:picLocks noChangeAspect="1"/>
            </p:cNvPicPr>
            <p:nvPr/>
          </p:nvPicPr>
          <p:blipFill>
            <a:blip r:embed="rId4"/>
            <a:stretch>
              <a:fillRect/>
            </a:stretch>
          </p:blipFill>
          <p:spPr>
            <a:xfrm>
              <a:off x="2792497" y="4375027"/>
              <a:ext cx="668277" cy="507891"/>
            </a:xfrm>
            <a:prstGeom prst="rect">
              <a:avLst/>
            </a:prstGeom>
          </p:spPr>
        </p:pic>
        <p:pic>
          <p:nvPicPr>
            <p:cNvPr id="73" name="Picture 72"/>
            <p:cNvPicPr>
              <a:picLocks noChangeAspect="1"/>
            </p:cNvPicPr>
            <p:nvPr/>
          </p:nvPicPr>
          <p:blipFill>
            <a:blip r:embed="rId5"/>
            <a:stretch>
              <a:fillRect/>
            </a:stretch>
          </p:blipFill>
          <p:spPr>
            <a:xfrm>
              <a:off x="2260912" y="4372169"/>
              <a:ext cx="507891" cy="507891"/>
            </a:xfrm>
            <a:prstGeom prst="rect">
              <a:avLst/>
            </a:prstGeom>
          </p:spPr>
        </p:pic>
      </p:grpSp>
      <p:grpSp>
        <p:nvGrpSpPr>
          <p:cNvPr id="74" name="Group 73"/>
          <p:cNvGrpSpPr/>
          <p:nvPr/>
        </p:nvGrpSpPr>
        <p:grpSpPr>
          <a:xfrm>
            <a:off x="3958359" y="5339366"/>
            <a:ext cx="1102049" cy="829460"/>
            <a:chOff x="2260912" y="3858561"/>
            <a:chExt cx="1199862" cy="1024357"/>
          </a:xfrm>
        </p:grpSpPr>
        <p:pic>
          <p:nvPicPr>
            <p:cNvPr id="75" name="Picture 74"/>
            <p:cNvPicPr>
              <a:picLocks noChangeAspect="1"/>
            </p:cNvPicPr>
            <p:nvPr/>
          </p:nvPicPr>
          <p:blipFill>
            <a:blip r:embed="rId3"/>
            <a:stretch>
              <a:fillRect/>
            </a:stretch>
          </p:blipFill>
          <p:spPr>
            <a:xfrm>
              <a:off x="2458358" y="3858561"/>
              <a:ext cx="668277" cy="513608"/>
            </a:xfrm>
            <a:prstGeom prst="rect">
              <a:avLst/>
            </a:prstGeom>
          </p:spPr>
        </p:pic>
        <p:pic>
          <p:nvPicPr>
            <p:cNvPr id="76" name="Picture 75"/>
            <p:cNvPicPr>
              <a:picLocks noChangeAspect="1"/>
            </p:cNvPicPr>
            <p:nvPr/>
          </p:nvPicPr>
          <p:blipFill>
            <a:blip r:embed="rId4"/>
            <a:stretch>
              <a:fillRect/>
            </a:stretch>
          </p:blipFill>
          <p:spPr>
            <a:xfrm>
              <a:off x="2792497" y="4375027"/>
              <a:ext cx="668277" cy="507891"/>
            </a:xfrm>
            <a:prstGeom prst="rect">
              <a:avLst/>
            </a:prstGeom>
          </p:spPr>
        </p:pic>
        <p:pic>
          <p:nvPicPr>
            <p:cNvPr id="77" name="Picture 76"/>
            <p:cNvPicPr>
              <a:picLocks noChangeAspect="1"/>
            </p:cNvPicPr>
            <p:nvPr/>
          </p:nvPicPr>
          <p:blipFill>
            <a:blip r:embed="rId5"/>
            <a:stretch>
              <a:fillRect/>
            </a:stretch>
          </p:blipFill>
          <p:spPr>
            <a:xfrm>
              <a:off x="2260912" y="4372169"/>
              <a:ext cx="507891" cy="507891"/>
            </a:xfrm>
            <a:prstGeom prst="rect">
              <a:avLst/>
            </a:prstGeom>
          </p:spPr>
        </p:pic>
      </p:grpSp>
      <p:grpSp>
        <p:nvGrpSpPr>
          <p:cNvPr id="78" name="Group 77"/>
          <p:cNvGrpSpPr/>
          <p:nvPr/>
        </p:nvGrpSpPr>
        <p:grpSpPr>
          <a:xfrm>
            <a:off x="5243061" y="5338369"/>
            <a:ext cx="1102049" cy="829460"/>
            <a:chOff x="2260912" y="3858561"/>
            <a:chExt cx="1199862" cy="1024357"/>
          </a:xfrm>
        </p:grpSpPr>
        <p:pic>
          <p:nvPicPr>
            <p:cNvPr id="79" name="Picture 78"/>
            <p:cNvPicPr>
              <a:picLocks noChangeAspect="1"/>
            </p:cNvPicPr>
            <p:nvPr/>
          </p:nvPicPr>
          <p:blipFill>
            <a:blip r:embed="rId3"/>
            <a:stretch>
              <a:fillRect/>
            </a:stretch>
          </p:blipFill>
          <p:spPr>
            <a:xfrm>
              <a:off x="2458358" y="3858561"/>
              <a:ext cx="668277" cy="513608"/>
            </a:xfrm>
            <a:prstGeom prst="rect">
              <a:avLst/>
            </a:prstGeom>
          </p:spPr>
        </p:pic>
        <p:pic>
          <p:nvPicPr>
            <p:cNvPr id="80" name="Picture 79"/>
            <p:cNvPicPr>
              <a:picLocks noChangeAspect="1"/>
            </p:cNvPicPr>
            <p:nvPr/>
          </p:nvPicPr>
          <p:blipFill>
            <a:blip r:embed="rId4"/>
            <a:stretch>
              <a:fillRect/>
            </a:stretch>
          </p:blipFill>
          <p:spPr>
            <a:xfrm>
              <a:off x="2792497" y="4375027"/>
              <a:ext cx="668277" cy="507891"/>
            </a:xfrm>
            <a:prstGeom prst="rect">
              <a:avLst/>
            </a:prstGeom>
          </p:spPr>
        </p:pic>
        <p:pic>
          <p:nvPicPr>
            <p:cNvPr id="81" name="Picture 80"/>
            <p:cNvPicPr>
              <a:picLocks noChangeAspect="1"/>
            </p:cNvPicPr>
            <p:nvPr/>
          </p:nvPicPr>
          <p:blipFill>
            <a:blip r:embed="rId5"/>
            <a:stretch>
              <a:fillRect/>
            </a:stretch>
          </p:blipFill>
          <p:spPr>
            <a:xfrm>
              <a:off x="2260912" y="4372169"/>
              <a:ext cx="507891" cy="507891"/>
            </a:xfrm>
            <a:prstGeom prst="rect">
              <a:avLst/>
            </a:prstGeom>
          </p:spPr>
        </p:pic>
      </p:grpSp>
      <p:sp>
        <p:nvSpPr>
          <p:cNvPr id="7" name="Slide Number Placeholder 6"/>
          <p:cNvSpPr>
            <a:spLocks noGrp="1"/>
          </p:cNvSpPr>
          <p:nvPr>
            <p:ph type="sldNum" sz="quarter" idx="12"/>
          </p:nvPr>
        </p:nvSpPr>
        <p:spPr/>
        <p:txBody>
          <a:bodyPr/>
          <a:lstStyle/>
          <a:p>
            <a:fld id="{9F2F5E10-5301-4EE6-90D2-A6C4A3F62BED}" type="slidenum">
              <a:rPr lang="en-US" smtClean="0"/>
              <a:t>82</a:t>
            </a:fld>
            <a:endParaRPr lang="en-US"/>
          </a:p>
        </p:txBody>
      </p:sp>
    </p:spTree>
    <p:extLst>
      <p:ext uri="{BB962C8B-B14F-4D97-AF65-F5344CB8AC3E}">
        <p14:creationId xmlns:p14="http://schemas.microsoft.com/office/powerpoint/2010/main" val="12737363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Services</a:t>
            </a:r>
            <a:endParaRPr lang="en-US" dirty="0"/>
          </a:p>
        </p:txBody>
      </p:sp>
      <p:sp>
        <p:nvSpPr>
          <p:cNvPr id="4" name="TextBox 3"/>
          <p:cNvSpPr txBox="1"/>
          <p:nvPr/>
        </p:nvSpPr>
        <p:spPr>
          <a:xfrm>
            <a:off x="114955" y="6083955"/>
            <a:ext cx="7712368" cy="630942"/>
          </a:xfrm>
          <a:prstGeom prst="rect">
            <a:avLst/>
          </a:prstGeom>
          <a:noFill/>
        </p:spPr>
        <p:txBody>
          <a:bodyPr wrap="none" rtlCol="0">
            <a:spAutoFit/>
          </a:bodyPr>
          <a:lstStyle/>
          <a:p>
            <a:r>
              <a:rPr lang="en-US" sz="700" dirty="0">
                <a:solidFill>
                  <a:schemeClr val="bg1">
                    <a:lumMod val="50000"/>
                  </a:schemeClr>
                </a:solidFill>
              </a:rPr>
              <a:t>"</a:t>
            </a:r>
            <a:r>
              <a:rPr lang="en-US" sz="700" dirty="0" err="1">
                <a:solidFill>
                  <a:schemeClr val="bg1">
                    <a:lumMod val="50000"/>
                  </a:schemeClr>
                </a:solidFill>
              </a:rPr>
              <a:t>AmazonWebservices</a:t>
            </a:r>
            <a:r>
              <a:rPr lang="en-US" sz="700" dirty="0">
                <a:solidFill>
                  <a:schemeClr val="bg1">
                    <a:lumMod val="50000"/>
                  </a:schemeClr>
                </a:solidFill>
              </a:rPr>
              <a:t> Logo" by </a:t>
            </a:r>
            <a:r>
              <a:rPr lang="en-US" sz="700" dirty="0" err="1">
                <a:solidFill>
                  <a:schemeClr val="bg1">
                    <a:lumMod val="50000"/>
                  </a:schemeClr>
                </a:solidFill>
              </a:rPr>
              <a:t>Amazon.com</a:t>
            </a:r>
            <a:r>
              <a:rPr lang="en-US" sz="700" dirty="0">
                <a:solidFill>
                  <a:schemeClr val="bg1">
                    <a:lumMod val="50000"/>
                  </a:schemeClr>
                </a:solidFill>
              </a:rPr>
              <a:t> - http://</a:t>
            </a:r>
            <a:r>
              <a:rPr lang="en-US" sz="700" dirty="0" err="1">
                <a:solidFill>
                  <a:schemeClr val="bg1">
                    <a:lumMod val="50000"/>
                  </a:schemeClr>
                </a:solidFill>
              </a:rPr>
              <a:t>phx.corporate-ir.net</a:t>
            </a:r>
            <a:r>
              <a:rPr lang="en-US" sz="700" dirty="0">
                <a:solidFill>
                  <a:schemeClr val="bg1">
                    <a:lumMod val="50000"/>
                  </a:schemeClr>
                </a:solidFill>
              </a:rPr>
              <a:t>/</a:t>
            </a:r>
            <a:r>
              <a:rPr lang="en-US" sz="700" dirty="0" err="1">
                <a:solidFill>
                  <a:schemeClr val="bg1">
                    <a:lumMod val="50000"/>
                  </a:schemeClr>
                </a:solidFill>
              </a:rPr>
              <a:t>phoenix.zhtml?c</a:t>
            </a:r>
            <a:r>
              <a:rPr lang="en-US" sz="700" dirty="0">
                <a:solidFill>
                  <a:schemeClr val="bg1">
                    <a:lumMod val="50000"/>
                  </a:schemeClr>
                </a:solidFill>
              </a:rPr>
              <a:t>=176060&amp;p=</a:t>
            </a:r>
            <a:r>
              <a:rPr lang="en-US" sz="700" dirty="0" err="1">
                <a:solidFill>
                  <a:schemeClr val="bg1">
                    <a:lumMod val="50000"/>
                  </a:schemeClr>
                </a:solidFill>
              </a:rPr>
              <a:t>irol</a:t>
            </a:r>
            <a:r>
              <a:rPr lang="en-US" sz="700" dirty="0">
                <a:solidFill>
                  <a:schemeClr val="bg1">
                    <a:lumMod val="50000"/>
                  </a:schemeClr>
                </a:solidFill>
              </a:rPr>
              <a:t>-logos. Licensed under Public Domain via Wikimedia Commons </a:t>
            </a:r>
            <a:r>
              <a:rPr lang="en-US" sz="700" dirty="0" smtClean="0">
                <a:solidFill>
                  <a:schemeClr val="bg1">
                    <a:lumMod val="50000"/>
                  </a:schemeClr>
                </a:solidFill>
              </a:rPr>
              <a:t>– </a:t>
            </a:r>
          </a:p>
          <a:p>
            <a:r>
              <a:rPr lang="en-US" sz="700" dirty="0">
                <a:solidFill>
                  <a:schemeClr val="bg1">
                    <a:lumMod val="50000"/>
                  </a:schemeClr>
                </a:solidFill>
              </a:rPr>
              <a:t> </a:t>
            </a:r>
            <a:r>
              <a:rPr lang="en-US" sz="700" dirty="0" smtClean="0">
                <a:solidFill>
                  <a:schemeClr val="bg1">
                    <a:lumMod val="50000"/>
                  </a:schemeClr>
                </a:solidFill>
              </a:rPr>
              <a:t>    https</a:t>
            </a:r>
            <a:r>
              <a:rPr lang="en-US" sz="700" dirty="0">
                <a:solidFill>
                  <a:schemeClr val="bg1">
                    <a:lumMod val="50000"/>
                  </a:schemeClr>
                </a:solidFill>
              </a:rPr>
              <a:t>://</a:t>
            </a:r>
            <a:r>
              <a:rPr lang="en-US" sz="700" dirty="0" err="1">
                <a:solidFill>
                  <a:schemeClr val="bg1">
                    <a:lumMod val="50000"/>
                  </a:schemeClr>
                </a:solidFill>
              </a:rPr>
              <a:t>commons.wikimedia.org</a:t>
            </a:r>
            <a:r>
              <a:rPr lang="en-US" sz="700" dirty="0">
                <a:solidFill>
                  <a:schemeClr val="bg1">
                    <a:lumMod val="50000"/>
                  </a:schemeClr>
                </a:solidFill>
              </a:rPr>
              <a:t>/wiki/</a:t>
            </a:r>
            <a:r>
              <a:rPr lang="en-US" sz="700" dirty="0" err="1">
                <a:solidFill>
                  <a:schemeClr val="bg1">
                    <a:lumMod val="50000"/>
                  </a:schemeClr>
                </a:solidFill>
              </a:rPr>
              <a:t>File:AmazonWebservices_Logo.svg</a:t>
            </a:r>
            <a:r>
              <a:rPr lang="en-US" sz="700" dirty="0">
                <a:solidFill>
                  <a:schemeClr val="bg1">
                    <a:lumMod val="50000"/>
                  </a:schemeClr>
                </a:solidFill>
              </a:rPr>
              <a:t>#/media/</a:t>
            </a:r>
            <a:r>
              <a:rPr lang="en-US" sz="700" dirty="0" err="1" smtClean="0">
                <a:solidFill>
                  <a:schemeClr val="bg1">
                    <a:lumMod val="50000"/>
                  </a:schemeClr>
                </a:solidFill>
              </a:rPr>
              <a:t>File:AmazonWebservices_Logo.svg</a:t>
            </a:r>
            <a:endParaRPr lang="en-US" sz="700" dirty="0" smtClean="0">
              <a:solidFill>
                <a:schemeClr val="bg1">
                  <a:lumMod val="50000"/>
                </a:schemeClr>
              </a:solidFill>
            </a:endParaRPr>
          </a:p>
          <a:p>
            <a:r>
              <a:rPr lang="en-US" sz="700" dirty="0">
                <a:solidFill>
                  <a:schemeClr val="bg1">
                    <a:lumMod val="50000"/>
                  </a:schemeClr>
                </a:solidFill>
              </a:rPr>
              <a:t>"AWS Simple Icons Storage Amazon S3 Bucket with Objects" by Amazon Web Services LLC </a:t>
            </a:r>
            <a:r>
              <a:rPr lang="en-US" sz="700" dirty="0" smtClean="0">
                <a:solidFill>
                  <a:schemeClr val="bg1">
                    <a:lumMod val="50000"/>
                  </a:schemeClr>
                </a:solidFill>
              </a:rPr>
              <a:t>– </a:t>
            </a:r>
          </a:p>
          <a:p>
            <a:r>
              <a:rPr lang="en-US" sz="700" dirty="0" smtClean="0">
                <a:solidFill>
                  <a:schemeClr val="bg1">
                    <a:lumMod val="50000"/>
                  </a:schemeClr>
                </a:solidFill>
              </a:rPr>
              <a:t>      http</a:t>
            </a:r>
            <a:r>
              <a:rPr lang="en-US" sz="700" dirty="0">
                <a:solidFill>
                  <a:schemeClr val="bg1">
                    <a:lumMod val="50000"/>
                  </a:schemeClr>
                </a:solidFill>
              </a:rPr>
              <a:t>://</a:t>
            </a:r>
            <a:r>
              <a:rPr lang="en-US" sz="700" dirty="0" err="1">
                <a:solidFill>
                  <a:schemeClr val="bg1">
                    <a:lumMod val="50000"/>
                  </a:schemeClr>
                </a:solidFill>
              </a:rPr>
              <a:t>aws.typepad.com</a:t>
            </a:r>
            <a:r>
              <a:rPr lang="en-US" sz="700" dirty="0">
                <a:solidFill>
                  <a:schemeClr val="bg1">
                    <a:lumMod val="50000"/>
                  </a:schemeClr>
                </a:solidFill>
              </a:rPr>
              <a:t>/</a:t>
            </a:r>
            <a:r>
              <a:rPr lang="en-US" sz="700" dirty="0" err="1">
                <a:solidFill>
                  <a:schemeClr val="bg1">
                    <a:lumMod val="50000"/>
                  </a:schemeClr>
                </a:solidFill>
              </a:rPr>
              <a:t>aws</a:t>
            </a:r>
            <a:r>
              <a:rPr lang="en-US" sz="700" dirty="0">
                <a:solidFill>
                  <a:schemeClr val="bg1">
                    <a:lumMod val="50000"/>
                  </a:schemeClr>
                </a:solidFill>
              </a:rPr>
              <a:t>/2011/12/introducing-aws-simple-icons-for-your-architecture-diagrams.html. Licensed under CC BY-SA 3.0 via Wikimedia Commons </a:t>
            </a:r>
            <a:r>
              <a:rPr lang="en-US" sz="700" dirty="0" smtClean="0">
                <a:solidFill>
                  <a:schemeClr val="bg1">
                    <a:lumMod val="50000"/>
                  </a:schemeClr>
                </a:solidFill>
              </a:rPr>
              <a:t>– </a:t>
            </a:r>
          </a:p>
          <a:p>
            <a:r>
              <a:rPr lang="en-US" sz="700" dirty="0" smtClean="0">
                <a:solidFill>
                  <a:schemeClr val="bg1">
                    <a:lumMod val="50000"/>
                  </a:schemeClr>
                </a:solidFill>
              </a:rPr>
              <a:t>    https</a:t>
            </a:r>
            <a:r>
              <a:rPr lang="en-US" sz="700" dirty="0">
                <a:solidFill>
                  <a:schemeClr val="bg1">
                    <a:lumMod val="50000"/>
                  </a:schemeClr>
                </a:solidFill>
              </a:rPr>
              <a:t>://</a:t>
            </a:r>
            <a:r>
              <a:rPr lang="en-US" sz="700" dirty="0" err="1">
                <a:solidFill>
                  <a:schemeClr val="bg1">
                    <a:lumMod val="50000"/>
                  </a:schemeClr>
                </a:solidFill>
              </a:rPr>
              <a:t>commons.wikimedia.org</a:t>
            </a:r>
            <a:r>
              <a:rPr lang="en-US" sz="700" dirty="0">
                <a:solidFill>
                  <a:schemeClr val="bg1">
                    <a:lumMod val="50000"/>
                  </a:schemeClr>
                </a:solidFill>
              </a:rPr>
              <a:t>/wiki/File:AWS_Simple_Icons_Storage_Amazon_S3_Bucket_with_Objects.svg#/media/File:AWS_Simple_Icons_Storage_Amazon_S3_Bucket_with_Objects.svg</a:t>
            </a:r>
          </a:p>
        </p:txBody>
      </p:sp>
      <p:pic>
        <p:nvPicPr>
          <p:cNvPr id="5" name="Picture 4"/>
          <p:cNvPicPr>
            <a:picLocks noChangeAspect="1"/>
          </p:cNvPicPr>
          <p:nvPr/>
        </p:nvPicPr>
        <p:blipFill>
          <a:blip r:embed="rId2"/>
          <a:stretch>
            <a:fillRect/>
          </a:stretch>
        </p:blipFill>
        <p:spPr>
          <a:xfrm>
            <a:off x="6311900" y="3433497"/>
            <a:ext cx="2374900" cy="558800"/>
          </a:xfrm>
          <a:prstGeom prst="rect">
            <a:avLst/>
          </a:prstGeom>
        </p:spPr>
      </p:pic>
      <p:pic>
        <p:nvPicPr>
          <p:cNvPr id="6" name="Picture 5"/>
          <p:cNvPicPr>
            <a:picLocks noChangeAspect="1"/>
          </p:cNvPicPr>
          <p:nvPr/>
        </p:nvPicPr>
        <p:blipFill>
          <a:blip r:embed="rId3"/>
          <a:stretch>
            <a:fillRect/>
          </a:stretch>
        </p:blipFill>
        <p:spPr>
          <a:xfrm>
            <a:off x="457200" y="3071407"/>
            <a:ext cx="2387118" cy="2556205"/>
          </a:xfrm>
          <a:prstGeom prst="rect">
            <a:avLst/>
          </a:prstGeom>
        </p:spPr>
      </p:pic>
      <p:sp>
        <p:nvSpPr>
          <p:cNvPr id="7" name="TextBox 6"/>
          <p:cNvSpPr txBox="1"/>
          <p:nvPr/>
        </p:nvSpPr>
        <p:spPr>
          <a:xfrm>
            <a:off x="865209" y="2682871"/>
            <a:ext cx="1697901" cy="400110"/>
          </a:xfrm>
          <a:prstGeom prst="rect">
            <a:avLst/>
          </a:prstGeom>
          <a:noFill/>
        </p:spPr>
        <p:txBody>
          <a:bodyPr wrap="none" rtlCol="0">
            <a:spAutoFit/>
          </a:bodyPr>
          <a:lstStyle/>
          <a:p>
            <a:r>
              <a:rPr lang="en-US" sz="2000" b="1" dirty="0" smtClean="0"/>
              <a:t>Amazon EC2</a:t>
            </a:r>
            <a:endParaRPr lang="en-US" sz="2000" b="1" dirty="0"/>
          </a:p>
        </p:txBody>
      </p:sp>
      <p:pic>
        <p:nvPicPr>
          <p:cNvPr id="8" name="Picture 7"/>
          <p:cNvPicPr>
            <a:picLocks noChangeAspect="1"/>
          </p:cNvPicPr>
          <p:nvPr/>
        </p:nvPicPr>
        <p:blipFill>
          <a:blip r:embed="rId4"/>
          <a:stretch>
            <a:fillRect/>
          </a:stretch>
        </p:blipFill>
        <p:spPr>
          <a:xfrm>
            <a:off x="3583255" y="3096153"/>
            <a:ext cx="1538221" cy="1538221"/>
          </a:xfrm>
          <a:prstGeom prst="rect">
            <a:avLst/>
          </a:prstGeom>
        </p:spPr>
      </p:pic>
      <p:sp>
        <p:nvSpPr>
          <p:cNvPr id="9" name="TextBox 8"/>
          <p:cNvSpPr txBox="1"/>
          <p:nvPr/>
        </p:nvSpPr>
        <p:spPr>
          <a:xfrm>
            <a:off x="3423575" y="4658781"/>
            <a:ext cx="2146742" cy="276999"/>
          </a:xfrm>
          <a:prstGeom prst="rect">
            <a:avLst/>
          </a:prstGeom>
          <a:noFill/>
        </p:spPr>
        <p:txBody>
          <a:bodyPr wrap="none" rtlCol="0">
            <a:spAutoFit/>
          </a:bodyPr>
          <a:lstStyle/>
          <a:p>
            <a:r>
              <a:rPr lang="en-US" sz="1200" dirty="0" smtClean="0">
                <a:latin typeface="Calibri"/>
                <a:cs typeface="Calibri"/>
              </a:rPr>
              <a:t>Amazon Simple Storage Service</a:t>
            </a:r>
            <a:endParaRPr lang="en-US" sz="1200" dirty="0">
              <a:latin typeface="Calibri"/>
              <a:cs typeface="Calibri"/>
            </a:endParaRPr>
          </a:p>
        </p:txBody>
      </p:sp>
      <p:sp>
        <p:nvSpPr>
          <p:cNvPr id="10" name="TextBox 9"/>
          <p:cNvSpPr txBox="1"/>
          <p:nvPr/>
        </p:nvSpPr>
        <p:spPr>
          <a:xfrm>
            <a:off x="3575975" y="2671297"/>
            <a:ext cx="1472954" cy="400110"/>
          </a:xfrm>
          <a:prstGeom prst="rect">
            <a:avLst/>
          </a:prstGeom>
          <a:noFill/>
        </p:spPr>
        <p:txBody>
          <a:bodyPr wrap="none" rtlCol="0">
            <a:spAutoFit/>
          </a:bodyPr>
          <a:lstStyle/>
          <a:p>
            <a:r>
              <a:rPr lang="en-US" sz="2000" b="1" dirty="0" smtClean="0"/>
              <a:t>Amazon S3</a:t>
            </a:r>
            <a:endParaRPr lang="en-US" sz="2000" b="1" dirty="0"/>
          </a:p>
        </p:txBody>
      </p:sp>
      <p:sp>
        <p:nvSpPr>
          <p:cNvPr id="3" name="Slide Number Placeholder 2"/>
          <p:cNvSpPr>
            <a:spLocks noGrp="1"/>
          </p:cNvSpPr>
          <p:nvPr>
            <p:ph type="sldNum" sz="quarter" idx="12"/>
          </p:nvPr>
        </p:nvSpPr>
        <p:spPr/>
        <p:txBody>
          <a:bodyPr/>
          <a:lstStyle/>
          <a:p>
            <a:fld id="{9F2F5E10-5301-4EE6-90D2-A6C4A3F62BED}" type="slidenum">
              <a:rPr lang="en-US" smtClean="0"/>
              <a:t>83</a:t>
            </a:fld>
            <a:endParaRPr lang="en-US"/>
          </a:p>
        </p:txBody>
      </p:sp>
    </p:spTree>
    <p:extLst>
      <p:ext uri="{BB962C8B-B14F-4D97-AF65-F5344CB8AC3E}">
        <p14:creationId xmlns:p14="http://schemas.microsoft.com/office/powerpoint/2010/main" val="1569118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Considerations</a:t>
            </a:r>
            <a:endParaRPr lang="en-US" dirty="0"/>
          </a:p>
        </p:txBody>
      </p:sp>
      <p:sp>
        <p:nvSpPr>
          <p:cNvPr id="6" name="Text Placeholder 5"/>
          <p:cNvSpPr>
            <a:spLocks noGrp="1"/>
          </p:cNvSpPr>
          <p:nvPr>
            <p:ph type="body" idx="1"/>
          </p:nvPr>
        </p:nvSpPr>
        <p:spPr>
          <a:xfrm>
            <a:off x="555141" y="2232211"/>
            <a:ext cx="3767328" cy="762000"/>
          </a:xfrm>
        </p:spPr>
        <p:txBody>
          <a:bodyPr/>
          <a:lstStyle/>
          <a:p>
            <a:r>
              <a:rPr lang="en-US" sz="3200" dirty="0" smtClean="0"/>
              <a:t>Positives</a:t>
            </a:r>
            <a:endParaRPr lang="en-US" sz="3200" dirty="0"/>
          </a:p>
        </p:txBody>
      </p:sp>
      <p:sp>
        <p:nvSpPr>
          <p:cNvPr id="7" name="Content Placeholder 6"/>
          <p:cNvSpPr>
            <a:spLocks noGrp="1"/>
          </p:cNvSpPr>
          <p:nvPr>
            <p:ph sz="half" idx="2"/>
          </p:nvPr>
        </p:nvSpPr>
        <p:spPr>
          <a:xfrm>
            <a:off x="526599" y="3160059"/>
            <a:ext cx="3767328" cy="3442015"/>
          </a:xfrm>
          <a:ln>
            <a:solidFill>
              <a:srgbClr val="74A510"/>
            </a:solidFill>
          </a:ln>
        </p:spPr>
        <p:txBody>
          <a:bodyPr>
            <a:normAutofit/>
          </a:bodyPr>
          <a:lstStyle/>
          <a:p>
            <a:r>
              <a:rPr lang="en-US" sz="2400" dirty="0" smtClean="0"/>
              <a:t>No need to purchase computers</a:t>
            </a:r>
          </a:p>
          <a:p>
            <a:r>
              <a:rPr lang="en-US" sz="2400" dirty="0" smtClean="0"/>
              <a:t>No need for space</a:t>
            </a:r>
          </a:p>
          <a:p>
            <a:r>
              <a:rPr lang="en-US" sz="2400" dirty="0"/>
              <a:t>No need to manage computer hardware or software</a:t>
            </a:r>
          </a:p>
          <a:p>
            <a:endParaRPr lang="en-US" sz="2400" dirty="0" smtClean="0"/>
          </a:p>
        </p:txBody>
      </p:sp>
      <p:sp>
        <p:nvSpPr>
          <p:cNvPr id="8" name="Text Placeholder 7"/>
          <p:cNvSpPr>
            <a:spLocks noGrp="1"/>
          </p:cNvSpPr>
          <p:nvPr>
            <p:ph type="body" sz="quarter" idx="3"/>
          </p:nvPr>
        </p:nvSpPr>
        <p:spPr>
          <a:xfrm>
            <a:off x="4831372" y="2232211"/>
            <a:ext cx="3767328" cy="762000"/>
          </a:xfrm>
        </p:spPr>
        <p:txBody>
          <a:bodyPr/>
          <a:lstStyle/>
          <a:p>
            <a:r>
              <a:rPr lang="en-US" sz="3200" dirty="0" smtClean="0"/>
              <a:t>Negatives</a:t>
            </a:r>
            <a:endParaRPr lang="en-US" sz="3200" dirty="0"/>
          </a:p>
        </p:txBody>
      </p:sp>
      <p:sp>
        <p:nvSpPr>
          <p:cNvPr id="9" name="Content Placeholder 8"/>
          <p:cNvSpPr>
            <a:spLocks noGrp="1"/>
          </p:cNvSpPr>
          <p:nvPr>
            <p:ph sz="quarter" idx="4"/>
          </p:nvPr>
        </p:nvSpPr>
        <p:spPr>
          <a:xfrm>
            <a:off x="4859914" y="3160059"/>
            <a:ext cx="3767328" cy="3442015"/>
          </a:xfrm>
          <a:ln>
            <a:solidFill>
              <a:srgbClr val="74A510"/>
            </a:solidFill>
          </a:ln>
        </p:spPr>
        <p:txBody>
          <a:bodyPr>
            <a:normAutofit lnSpcReduction="10000"/>
          </a:bodyPr>
          <a:lstStyle/>
          <a:p>
            <a:r>
              <a:rPr lang="en-US" sz="2400" dirty="0" smtClean="0"/>
              <a:t>Cost of replicating execution environment </a:t>
            </a:r>
          </a:p>
          <a:p>
            <a:pPr lvl="1"/>
            <a:r>
              <a:rPr lang="en-US" sz="2400" dirty="0" smtClean="0"/>
              <a:t>Install in the cloud all the resources that all the software uses in an application</a:t>
            </a:r>
          </a:p>
          <a:p>
            <a:r>
              <a:rPr lang="en-US" sz="2400" dirty="0" smtClean="0"/>
              <a:t>Cost of moving data to the cloud in order to be processed</a:t>
            </a:r>
            <a:endParaRPr lang="en-US" sz="2400" dirty="0"/>
          </a:p>
        </p:txBody>
      </p:sp>
      <p:sp>
        <p:nvSpPr>
          <p:cNvPr id="3" name="Slide Number Placeholder 2"/>
          <p:cNvSpPr>
            <a:spLocks noGrp="1"/>
          </p:cNvSpPr>
          <p:nvPr>
            <p:ph type="sldNum" sz="quarter" idx="12"/>
          </p:nvPr>
        </p:nvSpPr>
        <p:spPr/>
        <p:txBody>
          <a:bodyPr/>
          <a:lstStyle/>
          <a:p>
            <a:fld id="{9F2F5E10-5301-4EE6-90D2-A6C4A3F62BED}" type="slidenum">
              <a:rPr lang="en-US" smtClean="0"/>
              <a:t>84</a:t>
            </a:fld>
            <a:endParaRPr lang="en-US"/>
          </a:p>
        </p:txBody>
      </p:sp>
    </p:spTree>
    <p:extLst>
      <p:ext uri="{BB962C8B-B14F-4D97-AF65-F5344CB8AC3E}">
        <p14:creationId xmlns:p14="http://schemas.microsoft.com/office/powerpoint/2010/main" val="10746544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Practical Aspects of Distributed Computing</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85</a:t>
            </a:fld>
            <a:endParaRPr lang="en-US"/>
          </a:p>
        </p:txBody>
      </p:sp>
    </p:spTree>
    <p:extLst>
      <p:ext uri="{BB962C8B-B14F-4D97-AF65-F5344CB8AC3E}">
        <p14:creationId xmlns:p14="http://schemas.microsoft.com/office/powerpoint/2010/main" val="13792144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5"/>
            <a:ext cx="8229600" cy="767835"/>
          </a:xfrm>
        </p:spPr>
        <p:txBody>
          <a:bodyPr/>
          <a:lstStyle/>
          <a:p>
            <a:r>
              <a:rPr lang="en-US" dirty="0" smtClean="0">
                <a:solidFill>
                  <a:srgbClr val="FF0000"/>
                </a:solidFill>
              </a:rPr>
              <a:t>Virtual Machines</a:t>
            </a:r>
            <a:endParaRPr lang="en-US" dirty="0">
              <a:solidFill>
                <a:srgbClr val="FF0000"/>
              </a:solidFill>
            </a:endParaRPr>
          </a:p>
        </p:txBody>
      </p:sp>
      <p:sp>
        <p:nvSpPr>
          <p:cNvPr id="7" name="Content Placeholder 6"/>
          <p:cNvSpPr>
            <a:spLocks noGrp="1"/>
          </p:cNvSpPr>
          <p:nvPr>
            <p:ph idx="1"/>
          </p:nvPr>
        </p:nvSpPr>
        <p:spPr>
          <a:xfrm>
            <a:off x="342500" y="917339"/>
            <a:ext cx="8344300" cy="1251537"/>
          </a:xfrm>
          <a:solidFill>
            <a:srgbClr val="FFFFFF"/>
          </a:solidFill>
          <a:ln>
            <a:solidFill>
              <a:srgbClr val="74A510"/>
            </a:solidFill>
          </a:ln>
        </p:spPr>
        <p:txBody>
          <a:bodyPr>
            <a:normAutofit/>
          </a:bodyPr>
          <a:lstStyle/>
          <a:p>
            <a:r>
              <a:rPr lang="en-US" dirty="0" smtClean="0"/>
              <a:t>Virtual machines are frozen versions of all the software in a machine that is needed to run an application, including OS, programming language support, libraries, etc.</a:t>
            </a:r>
            <a:endParaRPr lang="en-US" dirty="0"/>
          </a:p>
        </p:txBody>
      </p:sp>
      <p:sp>
        <p:nvSpPr>
          <p:cNvPr id="4" name="Slide Number Placeholder 3"/>
          <p:cNvSpPr>
            <a:spLocks noGrp="1"/>
          </p:cNvSpPr>
          <p:nvPr>
            <p:ph type="sldNum" sz="quarter" idx="12"/>
          </p:nvPr>
        </p:nvSpPr>
        <p:spPr/>
        <p:txBody>
          <a:bodyPr/>
          <a:lstStyle/>
          <a:p>
            <a:fld id="{9F2F5E10-5301-4EE6-90D2-A6C4A3F62BED}" type="slidenum">
              <a:rPr lang="en-US" smtClean="0"/>
              <a:t>86</a:t>
            </a:fld>
            <a:endParaRPr lang="en-US"/>
          </a:p>
        </p:txBody>
      </p:sp>
      <p:pic>
        <p:nvPicPr>
          <p:cNvPr id="3" name="Picture 2"/>
          <p:cNvPicPr>
            <a:picLocks noChangeAspect="1"/>
          </p:cNvPicPr>
          <p:nvPr/>
        </p:nvPicPr>
        <p:blipFill>
          <a:blip r:embed="rId2"/>
          <a:stretch>
            <a:fillRect/>
          </a:stretch>
        </p:blipFill>
        <p:spPr>
          <a:xfrm>
            <a:off x="205550" y="3014330"/>
            <a:ext cx="852670" cy="770068"/>
          </a:xfrm>
          <a:prstGeom prst="rect">
            <a:avLst/>
          </a:prstGeom>
        </p:spPr>
      </p:pic>
      <p:sp>
        <p:nvSpPr>
          <p:cNvPr id="5" name="TextBox 4"/>
          <p:cNvSpPr txBox="1"/>
          <p:nvPr/>
        </p:nvSpPr>
        <p:spPr>
          <a:xfrm>
            <a:off x="1170024" y="2343080"/>
            <a:ext cx="7673194" cy="707886"/>
          </a:xfrm>
          <a:prstGeom prst="rect">
            <a:avLst/>
          </a:prstGeom>
          <a:noFill/>
        </p:spPr>
        <p:txBody>
          <a:bodyPr wrap="none" rtlCol="0">
            <a:spAutoFit/>
          </a:bodyPr>
          <a:lstStyle/>
          <a:p>
            <a:r>
              <a:rPr lang="en-US" sz="2000" dirty="0" smtClean="0">
                <a:solidFill>
                  <a:srgbClr val="000090"/>
                </a:solidFill>
              </a:rPr>
              <a:t>“I would like a 12-node cluster of Macs running OS X with R v3.2.1,</a:t>
            </a:r>
          </a:p>
          <a:p>
            <a:r>
              <a:rPr lang="en-US" sz="2000" dirty="0" smtClean="0">
                <a:solidFill>
                  <a:srgbClr val="000090"/>
                </a:solidFill>
              </a:rPr>
              <a:t>Java SE 6, </a:t>
            </a:r>
            <a:r>
              <a:rPr lang="en-US" sz="2000" dirty="0">
                <a:solidFill>
                  <a:srgbClr val="000090"/>
                </a:solidFill>
              </a:rPr>
              <a:t>WINGS, </a:t>
            </a:r>
            <a:r>
              <a:rPr lang="en-US" sz="2000" dirty="0" smtClean="0">
                <a:solidFill>
                  <a:srgbClr val="000090"/>
                </a:solidFill>
              </a:rPr>
              <a:t>…”</a:t>
            </a:r>
            <a:endParaRPr lang="en-US" sz="2000" dirty="0">
              <a:solidFill>
                <a:srgbClr val="000090"/>
              </a:solidFill>
            </a:endParaRPr>
          </a:p>
        </p:txBody>
      </p:sp>
      <p:sp>
        <p:nvSpPr>
          <p:cNvPr id="6" name="Cloud 5"/>
          <p:cNvSpPr/>
          <p:nvPr/>
        </p:nvSpPr>
        <p:spPr>
          <a:xfrm>
            <a:off x="2756374" y="4336701"/>
            <a:ext cx="6134282" cy="2521298"/>
          </a:xfrm>
          <a:prstGeom prst="cloud">
            <a:avLst/>
          </a:prstGeom>
          <a:solidFill>
            <a:schemeClr val="bg1">
              <a:lumMod val="95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TextBox 81"/>
          <p:cNvSpPr txBox="1"/>
          <p:nvPr/>
        </p:nvSpPr>
        <p:spPr>
          <a:xfrm>
            <a:off x="1322424" y="3231888"/>
            <a:ext cx="6942325" cy="400110"/>
          </a:xfrm>
          <a:prstGeom prst="rect">
            <a:avLst/>
          </a:prstGeom>
          <a:noFill/>
        </p:spPr>
        <p:txBody>
          <a:bodyPr wrap="none" rtlCol="0">
            <a:spAutoFit/>
          </a:bodyPr>
          <a:lstStyle/>
          <a:p>
            <a:r>
              <a:rPr lang="en-US" sz="2000" dirty="0" smtClean="0">
                <a:solidFill>
                  <a:srgbClr val="000090"/>
                </a:solidFill>
              </a:rPr>
              <a:t>“I have it all on my laptop and want exactly the same thing…”</a:t>
            </a:r>
            <a:endParaRPr lang="en-US" sz="2000" dirty="0">
              <a:solidFill>
                <a:srgbClr val="000090"/>
              </a:solidFill>
            </a:endParaRPr>
          </a:p>
        </p:txBody>
      </p:sp>
      <p:sp>
        <p:nvSpPr>
          <p:cNvPr id="83" name="TextBox 82"/>
          <p:cNvSpPr txBox="1"/>
          <p:nvPr/>
        </p:nvSpPr>
        <p:spPr>
          <a:xfrm>
            <a:off x="1220364" y="3784398"/>
            <a:ext cx="5091859" cy="400110"/>
          </a:xfrm>
          <a:prstGeom prst="rect">
            <a:avLst/>
          </a:prstGeom>
          <a:noFill/>
        </p:spPr>
        <p:txBody>
          <a:bodyPr wrap="none" rtlCol="0">
            <a:spAutoFit/>
          </a:bodyPr>
          <a:lstStyle/>
          <a:p>
            <a:r>
              <a:rPr lang="en-US" sz="2000" dirty="0" smtClean="0">
                <a:solidFill>
                  <a:srgbClr val="000090"/>
                </a:solidFill>
              </a:rPr>
              <a:t>“I’ll specify it all as a Virtual Machine (VM)”</a:t>
            </a:r>
            <a:endParaRPr lang="en-US" sz="2000" dirty="0">
              <a:solidFill>
                <a:srgbClr val="000090"/>
              </a:solidFill>
            </a:endParaRPr>
          </a:p>
        </p:txBody>
      </p:sp>
      <p:cxnSp>
        <p:nvCxnSpPr>
          <p:cNvPr id="84" name="Straight Arrow Connector 83"/>
          <p:cNvCxnSpPr/>
          <p:nvPr/>
        </p:nvCxnSpPr>
        <p:spPr>
          <a:xfrm>
            <a:off x="1007880" y="4241020"/>
            <a:ext cx="2978053" cy="82522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080514" y="4742001"/>
            <a:ext cx="2905002" cy="743049"/>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lumMod val="65000"/>
                    <a:lumOff val="35000"/>
                  </a:schemeClr>
                </a:solidFill>
              </a:rPr>
              <a:t>VM: </a:t>
            </a:r>
            <a:r>
              <a:rPr lang="en-US" dirty="0">
                <a:solidFill>
                  <a:schemeClr val="tx1">
                    <a:lumMod val="65000"/>
                    <a:lumOff val="35000"/>
                  </a:schemeClr>
                </a:solidFill>
              </a:rPr>
              <a:t>OS X with R v3.2.1,</a:t>
            </a:r>
          </a:p>
          <a:p>
            <a:r>
              <a:rPr lang="en-US" dirty="0">
                <a:solidFill>
                  <a:schemeClr val="tx1">
                    <a:lumMod val="65000"/>
                    <a:lumOff val="35000"/>
                  </a:schemeClr>
                </a:solidFill>
              </a:rPr>
              <a:t>Java SE 6, WINGS, …</a:t>
            </a:r>
            <a:r>
              <a:rPr lang="en-US" dirty="0" smtClean="0">
                <a:solidFill>
                  <a:schemeClr val="tx1">
                    <a:lumMod val="65000"/>
                    <a:lumOff val="35000"/>
                  </a:schemeClr>
                </a:solidFill>
              </a:rPr>
              <a:t> </a:t>
            </a:r>
            <a:endParaRPr lang="en-US" dirty="0">
              <a:solidFill>
                <a:schemeClr val="tx1">
                  <a:lumMod val="65000"/>
                  <a:lumOff val="35000"/>
                </a:schemeClr>
              </a:solidFill>
            </a:endParaRPr>
          </a:p>
        </p:txBody>
      </p:sp>
      <p:pic>
        <p:nvPicPr>
          <p:cNvPr id="85" name="Picture 84"/>
          <p:cNvPicPr>
            <a:picLocks noChangeAspect="1"/>
          </p:cNvPicPr>
          <p:nvPr/>
        </p:nvPicPr>
        <p:blipFill>
          <a:blip r:embed="rId3"/>
          <a:stretch>
            <a:fillRect/>
          </a:stretch>
        </p:blipFill>
        <p:spPr>
          <a:xfrm>
            <a:off x="4668877" y="5522150"/>
            <a:ext cx="1343801" cy="910511"/>
          </a:xfrm>
          <a:prstGeom prst="rect">
            <a:avLst/>
          </a:prstGeom>
        </p:spPr>
      </p:pic>
      <p:sp>
        <p:nvSpPr>
          <p:cNvPr id="86" name="TextBox 85"/>
          <p:cNvSpPr txBox="1"/>
          <p:nvPr/>
        </p:nvSpPr>
        <p:spPr>
          <a:xfrm>
            <a:off x="205550" y="4512242"/>
            <a:ext cx="1222971" cy="1323439"/>
          </a:xfrm>
          <a:prstGeom prst="rect">
            <a:avLst/>
          </a:prstGeom>
          <a:noFill/>
        </p:spPr>
        <p:txBody>
          <a:bodyPr wrap="square" rtlCol="0">
            <a:spAutoFit/>
          </a:bodyPr>
          <a:lstStyle/>
          <a:p>
            <a:r>
              <a:rPr lang="en-US" sz="2000" dirty="0" smtClean="0">
                <a:solidFill>
                  <a:srgbClr val="000090"/>
                </a:solidFill>
              </a:rPr>
              <a:t>“Now give me 12 of those”</a:t>
            </a:r>
            <a:endParaRPr lang="en-US" sz="2000" dirty="0">
              <a:solidFill>
                <a:srgbClr val="000090"/>
              </a:solidFill>
            </a:endParaRPr>
          </a:p>
        </p:txBody>
      </p:sp>
    </p:spTree>
    <p:extLst>
      <p:ext uri="{BB962C8B-B14F-4D97-AF65-F5344CB8AC3E}">
        <p14:creationId xmlns:p14="http://schemas.microsoft.com/office/powerpoint/2010/main" val="51805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90"/>
            <a:ext cx="8229600" cy="896255"/>
          </a:xfrm>
        </p:spPr>
        <p:txBody>
          <a:bodyPr/>
          <a:lstStyle/>
          <a:p>
            <a:r>
              <a:rPr lang="en-US" dirty="0" smtClean="0"/>
              <a:t>Execution Failures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87</a:t>
            </a:fld>
            <a:endParaRPr lang="en-US"/>
          </a:p>
        </p:txBody>
      </p:sp>
      <p:sp>
        <p:nvSpPr>
          <p:cNvPr id="4" name="TextBox 3"/>
          <p:cNvSpPr txBox="1"/>
          <p:nvPr/>
        </p:nvSpPr>
        <p:spPr>
          <a:xfrm>
            <a:off x="57618" y="6560098"/>
            <a:ext cx="4746449" cy="307777"/>
          </a:xfrm>
          <a:prstGeom prst="rect">
            <a:avLst/>
          </a:prstGeom>
          <a:noFill/>
        </p:spPr>
        <p:txBody>
          <a:bodyPr wrap="none" rtlCol="0">
            <a:spAutoFit/>
          </a:bodyPr>
          <a:lstStyle/>
          <a:p>
            <a:r>
              <a:rPr lang="pl-PL" sz="1400" dirty="0" err="1">
                <a:solidFill>
                  <a:schemeClr val="bg1">
                    <a:lumMod val="50000"/>
                  </a:schemeClr>
                </a:solidFill>
              </a:rPr>
              <a:t>https</a:t>
            </a:r>
            <a:r>
              <a:rPr lang="pl-PL" sz="1400" dirty="0">
                <a:solidFill>
                  <a:schemeClr val="bg1">
                    <a:lumMod val="50000"/>
                  </a:schemeClr>
                </a:solidFill>
              </a:rPr>
              <a:t>://</a:t>
            </a:r>
            <a:r>
              <a:rPr lang="pl-PL" sz="1400" dirty="0" err="1">
                <a:solidFill>
                  <a:schemeClr val="bg1">
                    <a:lumMod val="50000"/>
                  </a:schemeClr>
                </a:solidFill>
              </a:rPr>
              <a:t>www.flickr.com</a:t>
            </a:r>
            <a:r>
              <a:rPr lang="pl-PL" sz="1400" dirty="0">
                <a:solidFill>
                  <a:schemeClr val="bg1">
                    <a:lumMod val="50000"/>
                  </a:schemeClr>
                </a:solidFill>
              </a:rPr>
              <a:t>/</a:t>
            </a:r>
            <a:r>
              <a:rPr lang="pl-PL" sz="1400" dirty="0" err="1">
                <a:solidFill>
                  <a:schemeClr val="bg1">
                    <a:lumMod val="50000"/>
                  </a:schemeClr>
                </a:solidFill>
              </a:rPr>
              <a:t>photos</a:t>
            </a:r>
            <a:r>
              <a:rPr lang="pl-PL" sz="1400" dirty="0">
                <a:solidFill>
                  <a:schemeClr val="bg1">
                    <a:lumMod val="50000"/>
                  </a:schemeClr>
                </a:solidFill>
              </a:rPr>
              <a:t>/51181475@N00/47453849</a:t>
            </a:r>
            <a:endParaRPr lang="en-US" sz="1400" dirty="0">
              <a:solidFill>
                <a:schemeClr val="bg1">
                  <a:lumMod val="50000"/>
                </a:schemeClr>
              </a:solidFill>
            </a:endParaRPr>
          </a:p>
        </p:txBody>
      </p:sp>
      <p:pic>
        <p:nvPicPr>
          <p:cNvPr id="5" name="Picture 4"/>
          <p:cNvPicPr>
            <a:picLocks noChangeAspect="1"/>
          </p:cNvPicPr>
          <p:nvPr/>
        </p:nvPicPr>
        <p:blipFill rotWithShape="1">
          <a:blip r:embed="rId2"/>
          <a:srcRect l="12954" t="20390" r="27897" b="20520"/>
          <a:stretch/>
        </p:blipFill>
        <p:spPr>
          <a:xfrm>
            <a:off x="689019" y="1127245"/>
            <a:ext cx="7159908" cy="5364511"/>
          </a:xfrm>
          <a:prstGeom prst="rect">
            <a:avLst/>
          </a:prstGeom>
        </p:spPr>
      </p:pic>
    </p:spTree>
    <p:extLst>
      <p:ext uri="{BB962C8B-B14F-4D97-AF65-F5344CB8AC3E}">
        <p14:creationId xmlns:p14="http://schemas.microsoft.com/office/powerpoint/2010/main" val="10135449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90"/>
            <a:ext cx="8229600" cy="896255"/>
          </a:xfrm>
        </p:spPr>
        <p:txBody>
          <a:bodyPr/>
          <a:lstStyle/>
          <a:p>
            <a:r>
              <a:rPr lang="en-US" dirty="0" smtClean="0"/>
              <a:t>Cooling</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88</a:t>
            </a:fld>
            <a:endParaRPr lang="en-US"/>
          </a:p>
        </p:txBody>
      </p:sp>
      <p:sp>
        <p:nvSpPr>
          <p:cNvPr id="4" name="TextBox 3"/>
          <p:cNvSpPr txBox="1"/>
          <p:nvPr/>
        </p:nvSpPr>
        <p:spPr>
          <a:xfrm>
            <a:off x="57618" y="6617174"/>
            <a:ext cx="6494085" cy="276999"/>
          </a:xfrm>
          <a:prstGeom prst="rect">
            <a:avLst/>
          </a:prstGeom>
          <a:noFill/>
        </p:spPr>
        <p:txBody>
          <a:bodyPr wrap="none" rtlCol="0">
            <a:spAutoFit/>
          </a:bodyPr>
          <a:lstStyle/>
          <a:p>
            <a:r>
              <a:rPr lang="pl-PL" sz="1200" dirty="0" err="1">
                <a:solidFill>
                  <a:schemeClr val="bg1">
                    <a:lumMod val="50000"/>
                  </a:schemeClr>
                </a:solidFill>
              </a:rPr>
              <a:t>https</a:t>
            </a:r>
            <a:r>
              <a:rPr lang="pl-PL" sz="1200" dirty="0">
                <a:solidFill>
                  <a:schemeClr val="bg1">
                    <a:lumMod val="50000"/>
                  </a:schemeClr>
                </a:solidFill>
              </a:rPr>
              <a:t>://</a:t>
            </a:r>
            <a:r>
              <a:rPr lang="pl-PL" sz="1200" dirty="0" err="1">
                <a:solidFill>
                  <a:schemeClr val="bg1">
                    <a:lumMod val="50000"/>
                  </a:schemeClr>
                </a:solidFill>
              </a:rPr>
              <a:t>en.wikipedia.org</a:t>
            </a:r>
            <a:r>
              <a:rPr lang="pl-PL" sz="1200" dirty="0">
                <a:solidFill>
                  <a:schemeClr val="bg1">
                    <a:lumMod val="50000"/>
                  </a:schemeClr>
                </a:solidFill>
              </a:rPr>
              <a:t>/</a:t>
            </a:r>
            <a:r>
              <a:rPr lang="pl-PL" sz="1200" dirty="0" err="1">
                <a:solidFill>
                  <a:schemeClr val="bg1">
                    <a:lumMod val="50000"/>
                  </a:schemeClr>
                </a:solidFill>
              </a:rPr>
              <a:t>wiki</a:t>
            </a:r>
            <a:r>
              <a:rPr lang="pl-PL" sz="1200" dirty="0">
                <a:solidFill>
                  <a:schemeClr val="bg1">
                    <a:lumMod val="50000"/>
                  </a:schemeClr>
                </a:solidFill>
              </a:rPr>
              <a:t>/</a:t>
            </a:r>
            <a:r>
              <a:rPr lang="pl-PL" sz="1200" dirty="0" err="1">
                <a:solidFill>
                  <a:schemeClr val="bg1">
                    <a:lumMod val="50000"/>
                  </a:schemeClr>
                </a:solidFill>
              </a:rPr>
              <a:t>Data_center</a:t>
            </a:r>
            <a:r>
              <a:rPr lang="pl-PL" sz="1200" dirty="0">
                <a:solidFill>
                  <a:schemeClr val="bg1">
                    <a:lumMod val="50000"/>
                  </a:schemeClr>
                </a:solidFill>
              </a:rPr>
              <a:t>#/media/File:Google_Data_Center,_</a:t>
            </a:r>
            <a:r>
              <a:rPr lang="pl-PL" sz="1200" dirty="0" err="1">
                <a:solidFill>
                  <a:schemeClr val="bg1">
                    <a:lumMod val="50000"/>
                  </a:schemeClr>
                </a:solidFill>
              </a:rPr>
              <a:t>The_Dalles.jpg</a:t>
            </a:r>
            <a:endParaRPr lang="en-US" sz="1200" dirty="0">
              <a:solidFill>
                <a:schemeClr val="bg1">
                  <a:lumMod val="50000"/>
                </a:schemeClr>
              </a:solidFill>
            </a:endParaRPr>
          </a:p>
        </p:txBody>
      </p:sp>
      <p:pic>
        <p:nvPicPr>
          <p:cNvPr id="7" name="Picture 6"/>
          <p:cNvPicPr>
            <a:picLocks noChangeAspect="1"/>
          </p:cNvPicPr>
          <p:nvPr/>
        </p:nvPicPr>
        <p:blipFill rotWithShape="1">
          <a:blip r:embed="rId2"/>
          <a:srcRect t="25365" b="7649"/>
          <a:stretch/>
        </p:blipFill>
        <p:spPr>
          <a:xfrm>
            <a:off x="0" y="1926304"/>
            <a:ext cx="9144000" cy="4080912"/>
          </a:xfrm>
          <a:prstGeom prst="rect">
            <a:avLst/>
          </a:prstGeom>
        </p:spPr>
      </p:pic>
    </p:spTree>
    <p:extLst>
      <p:ext uri="{BB962C8B-B14F-4D97-AF65-F5344CB8AC3E}">
        <p14:creationId xmlns:p14="http://schemas.microsoft.com/office/powerpoint/2010/main" val="810174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Delays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89</a:t>
            </a:fld>
            <a:endParaRPr lang="en-US"/>
          </a:p>
        </p:txBody>
      </p:sp>
      <p:pic>
        <p:nvPicPr>
          <p:cNvPr id="4" name="Picture 3"/>
          <p:cNvPicPr>
            <a:picLocks noChangeAspect="1"/>
          </p:cNvPicPr>
          <p:nvPr/>
        </p:nvPicPr>
        <p:blipFill>
          <a:blip r:embed="rId2"/>
          <a:stretch>
            <a:fillRect/>
          </a:stretch>
        </p:blipFill>
        <p:spPr>
          <a:xfrm>
            <a:off x="1027495" y="1693599"/>
            <a:ext cx="6307683" cy="4724673"/>
          </a:xfrm>
          <a:prstGeom prst="rect">
            <a:avLst/>
          </a:prstGeom>
        </p:spPr>
      </p:pic>
      <p:sp>
        <p:nvSpPr>
          <p:cNvPr id="5" name="TextBox 4"/>
          <p:cNvSpPr txBox="1"/>
          <p:nvPr/>
        </p:nvSpPr>
        <p:spPr>
          <a:xfrm>
            <a:off x="-4" y="6602074"/>
            <a:ext cx="4981202" cy="276999"/>
          </a:xfrm>
          <a:prstGeom prst="rect">
            <a:avLst/>
          </a:prstGeom>
          <a:noFill/>
        </p:spPr>
        <p:txBody>
          <a:bodyPr wrap="none" rtlCol="0">
            <a:spAutoFit/>
          </a:bodyPr>
          <a:lstStyle/>
          <a:p>
            <a:r>
              <a:rPr lang="en-US" sz="1200" dirty="0">
                <a:solidFill>
                  <a:srgbClr val="7F7F7F"/>
                </a:solidFill>
              </a:rPr>
              <a:t>https://</a:t>
            </a:r>
            <a:r>
              <a:rPr lang="en-US" sz="1200" dirty="0" err="1">
                <a:solidFill>
                  <a:srgbClr val="7F7F7F"/>
                </a:solidFill>
              </a:rPr>
              <a:t>commons.wikimedia.org</a:t>
            </a:r>
            <a:r>
              <a:rPr lang="en-US" sz="1200" dirty="0">
                <a:solidFill>
                  <a:srgbClr val="7F7F7F"/>
                </a:solidFill>
              </a:rPr>
              <a:t>/wiki/</a:t>
            </a:r>
            <a:r>
              <a:rPr lang="en-US" sz="1200" dirty="0" err="1">
                <a:solidFill>
                  <a:srgbClr val="7F7F7F"/>
                </a:solidFill>
              </a:rPr>
              <a:t>File:Bangkok_traffic_by_g-hat.jpg</a:t>
            </a:r>
            <a:endParaRPr lang="en-US" sz="1200" dirty="0">
              <a:solidFill>
                <a:srgbClr val="7F7F7F"/>
              </a:solidFill>
            </a:endParaRPr>
          </a:p>
        </p:txBody>
      </p:sp>
    </p:spTree>
    <p:extLst>
      <p:ext uri="{BB962C8B-B14F-4D97-AF65-F5344CB8AC3E}">
        <p14:creationId xmlns:p14="http://schemas.microsoft.com/office/powerpoint/2010/main" val="154891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45"/>
            <a:ext cx="8229600" cy="1355888"/>
          </a:xfrm>
        </p:spPr>
        <p:txBody>
          <a:bodyPr/>
          <a:lstStyle/>
          <a:p>
            <a:r>
              <a:rPr lang="en-US" dirty="0" smtClean="0"/>
              <a:t>Processing a Document: Encryption Workflow</a:t>
            </a:r>
            <a:endParaRPr lang="en-US" dirty="0"/>
          </a:p>
        </p:txBody>
      </p:sp>
      <p:pic>
        <p:nvPicPr>
          <p:cNvPr id="12" name="Picture 1"/>
          <p:cNvPicPr>
            <a:picLocks noChangeAspect="1"/>
          </p:cNvPicPr>
          <p:nvPr/>
        </p:nvPicPr>
        <p:blipFill rotWithShape="1">
          <a:blip r:embed="rId2" cstate="print">
            <a:extLst>
              <a:ext uri="{28A0092B-C50C-407E-A947-70E740481C1C}">
                <a14:useLocalDpi xmlns:a14="http://schemas.microsoft.com/office/drawing/2010/main"/>
              </a:ext>
            </a:extLst>
          </a:blip>
          <a:srcRect l="8257" t="11130" r="15697" b="2663"/>
          <a:stretch/>
        </p:blipFill>
        <p:spPr bwMode="auto">
          <a:xfrm>
            <a:off x="212105" y="2874181"/>
            <a:ext cx="2470727" cy="3290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Box 34"/>
          <p:cNvSpPr txBox="1"/>
          <p:nvPr/>
        </p:nvSpPr>
        <p:spPr>
          <a:xfrm>
            <a:off x="3057150" y="1879765"/>
            <a:ext cx="5951509" cy="1938992"/>
          </a:xfrm>
          <a:prstGeom prst="rect">
            <a:avLst/>
          </a:prstGeom>
          <a:solidFill>
            <a:schemeClr val="bg1">
              <a:lumMod val="95000"/>
            </a:schemeClr>
          </a:solidFill>
          <a:ln>
            <a:solidFill>
              <a:srgbClr val="254DC5"/>
            </a:solidFill>
          </a:ln>
        </p:spPr>
        <p:txBody>
          <a:bodyPr wrap="square" rtlCol="0">
            <a:spAutoFit/>
          </a:bodyPr>
          <a:lstStyle/>
          <a:p>
            <a:r>
              <a:rPr lang="en-US" sz="2000" dirty="0" smtClean="0">
                <a:solidFill>
                  <a:srgbClr val="254DC5"/>
                </a:solidFill>
              </a:rPr>
              <a:t>It </a:t>
            </a:r>
            <a:r>
              <a:rPr lang="en-US" sz="2000" dirty="0">
                <a:solidFill>
                  <a:srgbClr val="254DC5"/>
                </a:solidFill>
              </a:rPr>
              <a:t>was the best of times, it was the worst of times, it was the age of wisdom, it was the age of foolishness, it was the epoch of belief, it was the epoch of incredulity, it was the season of Light, it was the season of Darkness, it was the spring of hope, it was the winter of despair…</a:t>
            </a:r>
          </a:p>
        </p:txBody>
      </p:sp>
      <p:sp>
        <p:nvSpPr>
          <p:cNvPr id="39" name="TextBox 38"/>
          <p:cNvSpPr txBox="1"/>
          <p:nvPr/>
        </p:nvSpPr>
        <p:spPr>
          <a:xfrm>
            <a:off x="5168644" y="4101743"/>
            <a:ext cx="1261884" cy="369332"/>
          </a:xfrm>
          <a:prstGeom prst="rect">
            <a:avLst/>
          </a:prstGeom>
          <a:noFill/>
        </p:spPr>
        <p:txBody>
          <a:bodyPr wrap="none" rtlCol="0">
            <a:spAutoFit/>
          </a:bodyPr>
          <a:lstStyle/>
          <a:p>
            <a:r>
              <a:rPr lang="en-US" b="1" dirty="0" err="1">
                <a:solidFill>
                  <a:schemeClr val="bg2">
                    <a:lumMod val="50000"/>
                  </a:schemeClr>
                </a:solidFill>
              </a:rPr>
              <a:t>s</a:t>
            </a:r>
            <a:r>
              <a:rPr lang="en-US" b="1" dirty="0" err="1" smtClean="0">
                <a:solidFill>
                  <a:schemeClr val="bg2">
                    <a:lumMod val="50000"/>
                  </a:schemeClr>
                </a:solidFill>
              </a:rPr>
              <a:t>hiftkey</a:t>
            </a:r>
            <a:r>
              <a:rPr lang="en-US" b="1" dirty="0" smtClean="0">
                <a:solidFill>
                  <a:schemeClr val="bg2">
                    <a:lumMod val="50000"/>
                  </a:schemeClr>
                </a:solidFill>
              </a:rPr>
              <a:t>=1</a:t>
            </a:r>
            <a:endParaRPr lang="en-US" b="1" dirty="0">
              <a:solidFill>
                <a:schemeClr val="bg2">
                  <a:lumMod val="50000"/>
                </a:schemeClr>
              </a:solidFill>
            </a:endParaRPr>
          </a:p>
        </p:txBody>
      </p:sp>
      <p:sp>
        <p:nvSpPr>
          <p:cNvPr id="20" name="TextBox 19"/>
          <p:cNvSpPr txBox="1"/>
          <p:nvPr/>
        </p:nvSpPr>
        <p:spPr>
          <a:xfrm>
            <a:off x="3632200" y="6213445"/>
            <a:ext cx="5376459" cy="400110"/>
          </a:xfrm>
          <a:prstGeom prst="rect">
            <a:avLst/>
          </a:prstGeom>
          <a:solidFill>
            <a:srgbClr val="F2E98B"/>
          </a:solidFill>
          <a:ln>
            <a:solidFill>
              <a:srgbClr val="254DC5"/>
            </a:solidFill>
          </a:ln>
        </p:spPr>
        <p:txBody>
          <a:bodyPr wrap="square" rtlCol="0">
            <a:spAutoFit/>
          </a:bodyPr>
          <a:lstStyle/>
          <a:p>
            <a:r>
              <a:rPr lang="en-US" sz="2000" dirty="0" err="1" smtClean="0">
                <a:solidFill>
                  <a:srgbClr val="254DC5"/>
                </a:solidFill>
              </a:rPr>
              <a:t>Ju</a:t>
            </a:r>
            <a:r>
              <a:rPr lang="en-US" sz="2000" dirty="0" smtClean="0">
                <a:solidFill>
                  <a:srgbClr val="254DC5"/>
                </a:solidFill>
              </a:rPr>
              <a:t> </a:t>
            </a:r>
            <a:r>
              <a:rPr lang="en-US" sz="2000" dirty="0" err="1" smtClean="0">
                <a:solidFill>
                  <a:srgbClr val="254DC5"/>
                </a:solidFill>
              </a:rPr>
              <a:t>xbt</a:t>
            </a:r>
            <a:r>
              <a:rPr lang="en-US" sz="2000" dirty="0" smtClean="0">
                <a:solidFill>
                  <a:srgbClr val="254DC5"/>
                </a:solidFill>
              </a:rPr>
              <a:t> </a:t>
            </a:r>
            <a:r>
              <a:rPr lang="en-US" sz="2000" dirty="0" err="1" smtClean="0">
                <a:solidFill>
                  <a:srgbClr val="254DC5"/>
                </a:solidFill>
              </a:rPr>
              <a:t>uif</a:t>
            </a:r>
            <a:r>
              <a:rPr lang="en-US" sz="2000" dirty="0" smtClean="0">
                <a:solidFill>
                  <a:srgbClr val="254DC5"/>
                </a:solidFill>
              </a:rPr>
              <a:t> </a:t>
            </a:r>
            <a:r>
              <a:rPr lang="en-US" sz="2000" dirty="0" err="1" smtClean="0">
                <a:solidFill>
                  <a:srgbClr val="254DC5"/>
                </a:solidFill>
              </a:rPr>
              <a:t>cftu</a:t>
            </a:r>
            <a:r>
              <a:rPr lang="en-US" sz="2000" dirty="0" smtClean="0">
                <a:solidFill>
                  <a:srgbClr val="254DC5"/>
                </a:solidFill>
              </a:rPr>
              <a:t> </a:t>
            </a:r>
            <a:r>
              <a:rPr lang="en-US" sz="2000" dirty="0" err="1" smtClean="0">
                <a:solidFill>
                  <a:srgbClr val="254DC5"/>
                </a:solidFill>
              </a:rPr>
              <a:t>pg</a:t>
            </a:r>
            <a:r>
              <a:rPr lang="en-US" sz="2000" dirty="0" smtClean="0">
                <a:solidFill>
                  <a:srgbClr val="254DC5"/>
                </a:solidFill>
              </a:rPr>
              <a:t> </a:t>
            </a:r>
            <a:r>
              <a:rPr lang="en-US" sz="2000" dirty="0" err="1" smtClean="0">
                <a:solidFill>
                  <a:srgbClr val="254DC5"/>
                </a:solidFill>
              </a:rPr>
              <a:t>ujnft</a:t>
            </a:r>
            <a:r>
              <a:rPr lang="en-US" sz="2000" dirty="0" smtClean="0">
                <a:solidFill>
                  <a:srgbClr val="254DC5"/>
                </a:solidFill>
              </a:rPr>
              <a:t>, …</a:t>
            </a:r>
            <a:endParaRPr lang="en-US" sz="2000" dirty="0">
              <a:solidFill>
                <a:srgbClr val="254DC5"/>
              </a:solidFill>
            </a:endParaRPr>
          </a:p>
        </p:txBody>
      </p:sp>
      <p:cxnSp>
        <p:nvCxnSpPr>
          <p:cNvPr id="21" name="Straight Connector 20"/>
          <p:cNvCxnSpPr/>
          <p:nvPr/>
        </p:nvCxnSpPr>
        <p:spPr>
          <a:xfrm flipV="1">
            <a:off x="977900" y="2159000"/>
            <a:ext cx="2079250" cy="715181"/>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689100" y="6164635"/>
            <a:ext cx="1689100" cy="248865"/>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9F2F5E10-5301-4EE6-90D2-A6C4A3F62BED}" type="slidenum">
              <a:rPr lang="en-US" smtClean="0"/>
              <a:t>9</a:t>
            </a:fld>
            <a:endParaRPr lang="en-US"/>
          </a:p>
        </p:txBody>
      </p:sp>
    </p:spTree>
    <p:extLst>
      <p:ext uri="{BB962C8B-B14F-4D97-AF65-F5344CB8AC3E}">
        <p14:creationId xmlns:p14="http://schemas.microsoft.com/office/powerpoint/2010/main" val="10205663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Queuing Delays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90</a:t>
            </a:fld>
            <a:endParaRPr lang="en-US"/>
          </a:p>
        </p:txBody>
      </p:sp>
      <p:pic>
        <p:nvPicPr>
          <p:cNvPr id="4" name="Picture 3"/>
          <p:cNvPicPr>
            <a:picLocks noChangeAspect="1"/>
          </p:cNvPicPr>
          <p:nvPr/>
        </p:nvPicPr>
        <p:blipFill>
          <a:blip r:embed="rId2"/>
          <a:stretch>
            <a:fillRect/>
          </a:stretch>
        </p:blipFill>
        <p:spPr>
          <a:xfrm>
            <a:off x="1641140" y="1727708"/>
            <a:ext cx="6307683" cy="4730762"/>
          </a:xfrm>
          <a:prstGeom prst="rect">
            <a:avLst/>
          </a:prstGeom>
        </p:spPr>
      </p:pic>
      <p:sp>
        <p:nvSpPr>
          <p:cNvPr id="5" name="TextBox 4"/>
          <p:cNvSpPr txBox="1"/>
          <p:nvPr/>
        </p:nvSpPr>
        <p:spPr>
          <a:xfrm>
            <a:off x="-4" y="6602074"/>
            <a:ext cx="3696294" cy="276999"/>
          </a:xfrm>
          <a:prstGeom prst="rect">
            <a:avLst/>
          </a:prstGeom>
          <a:noFill/>
        </p:spPr>
        <p:txBody>
          <a:bodyPr wrap="none" rtlCol="0">
            <a:spAutoFit/>
          </a:bodyPr>
          <a:lstStyle/>
          <a:p>
            <a:r>
              <a:rPr lang="en-US" sz="1200" dirty="0">
                <a:solidFill>
                  <a:srgbClr val="7F7F7F"/>
                </a:solidFill>
              </a:rPr>
              <a:t>https://</a:t>
            </a:r>
            <a:r>
              <a:rPr lang="en-US" sz="1200" dirty="0" err="1">
                <a:solidFill>
                  <a:srgbClr val="7F7F7F"/>
                </a:solidFill>
              </a:rPr>
              <a:t>www.flickr.com</a:t>
            </a:r>
            <a:r>
              <a:rPr lang="en-US" sz="1200" dirty="0">
                <a:solidFill>
                  <a:srgbClr val="7F7F7F"/>
                </a:solidFill>
              </a:rPr>
              <a:t>/photos/</a:t>
            </a:r>
            <a:r>
              <a:rPr lang="en-US" sz="1200" dirty="0" err="1">
                <a:solidFill>
                  <a:srgbClr val="7F7F7F"/>
                </a:solidFill>
              </a:rPr>
              <a:t>luiscdiaz</a:t>
            </a:r>
            <a:r>
              <a:rPr lang="en-US" sz="1200" dirty="0">
                <a:solidFill>
                  <a:srgbClr val="7F7F7F"/>
                </a:solidFill>
              </a:rPr>
              <a:t>/330340600</a:t>
            </a:r>
          </a:p>
        </p:txBody>
      </p:sp>
    </p:spTree>
    <p:extLst>
      <p:ext uri="{BB962C8B-B14F-4D97-AF65-F5344CB8AC3E}">
        <p14:creationId xmlns:p14="http://schemas.microsoft.com/office/powerpoint/2010/main" val="894326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Parallel Programming</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91</a:t>
            </a:fld>
            <a:endParaRPr lang="en-US"/>
          </a:p>
        </p:txBody>
      </p:sp>
    </p:spTree>
    <p:extLst>
      <p:ext uri="{BB962C8B-B14F-4D97-AF65-F5344CB8AC3E}">
        <p14:creationId xmlns:p14="http://schemas.microsoft.com/office/powerpoint/2010/main" val="7058770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9733"/>
            <a:ext cx="8229600" cy="1143000"/>
          </a:xfrm>
        </p:spPr>
        <p:txBody>
          <a:bodyPr/>
          <a:lstStyle/>
          <a:p>
            <a:r>
              <a:rPr lang="en-US" sz="4400" dirty="0">
                <a:solidFill>
                  <a:srgbClr val="FF0000"/>
                </a:solidFill>
              </a:rPr>
              <a:t>Parallel Programming Languages</a:t>
            </a:r>
          </a:p>
        </p:txBody>
      </p:sp>
      <p:sp>
        <p:nvSpPr>
          <p:cNvPr id="5" name="Content Placeholder 4"/>
          <p:cNvSpPr>
            <a:spLocks noGrp="1"/>
          </p:cNvSpPr>
          <p:nvPr>
            <p:ph idx="1"/>
          </p:nvPr>
        </p:nvSpPr>
        <p:spPr>
          <a:xfrm>
            <a:off x="739775" y="1738808"/>
            <a:ext cx="7662864" cy="736251"/>
          </a:xfrm>
          <a:solidFill>
            <a:srgbClr val="FFFFFF"/>
          </a:solidFill>
          <a:ln>
            <a:solidFill>
              <a:srgbClr val="74A510"/>
            </a:solidFill>
          </a:ln>
        </p:spPr>
        <p:txBody>
          <a:bodyPr>
            <a:normAutofit lnSpcReduction="10000"/>
          </a:bodyPr>
          <a:lstStyle/>
          <a:p>
            <a:r>
              <a:rPr lang="en-US" dirty="0" smtClean="0"/>
              <a:t>Languages that contain special instructions to use multiple processing and memory units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92</a:t>
            </a:fld>
            <a:endParaRPr lang="en-US"/>
          </a:p>
        </p:txBody>
      </p:sp>
      <p:sp>
        <p:nvSpPr>
          <p:cNvPr id="6" name="Content Placeholder 7"/>
          <p:cNvSpPr txBox="1">
            <a:spLocks/>
          </p:cNvSpPr>
          <p:nvPr/>
        </p:nvSpPr>
        <p:spPr>
          <a:xfrm>
            <a:off x="4288222" y="2784474"/>
            <a:ext cx="4723130" cy="3817599"/>
          </a:xfrm>
          <a:prstGeom prst="rect">
            <a:avLst/>
          </a:prstGeom>
          <a:ln>
            <a:solidFill>
              <a:srgbClr val="0000FF"/>
            </a:solidFill>
          </a:ln>
        </p:spPr>
        <p:txBody>
          <a:bodyPr>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Font typeface="Wingdings" charset="2"/>
              <a:buNone/>
            </a:pPr>
            <a:r>
              <a:rPr lang="en-US" sz="1600" dirty="0" err="1" smtClean="0">
                <a:solidFill>
                  <a:srgbClr val="74A510"/>
                </a:solidFill>
                <a:latin typeface="Calibri"/>
                <a:cs typeface="Calibri"/>
              </a:rPr>
              <a:t>RunInParallel</a:t>
            </a:r>
            <a:r>
              <a:rPr lang="en-US" sz="1600" dirty="0" smtClean="0">
                <a:solidFill>
                  <a:srgbClr val="74A510"/>
                </a:solidFill>
                <a:latin typeface="Calibri"/>
                <a:cs typeface="Calibri"/>
              </a:rPr>
              <a:t> </a:t>
            </a:r>
            <a:r>
              <a:rPr lang="en-US" sz="1600" dirty="0" smtClean="0">
                <a:solidFill>
                  <a:srgbClr val="0000FF"/>
                </a:solidFill>
                <a:latin typeface="Calibri"/>
                <a:cs typeface="Calibri"/>
              </a:rPr>
              <a:t>[</a:t>
            </a:r>
            <a:r>
              <a:rPr lang="en-US" sz="1600" dirty="0" err="1" smtClean="0">
                <a:solidFill>
                  <a:srgbClr val="0000FF"/>
                </a:solidFill>
                <a:latin typeface="Calibri"/>
                <a:cs typeface="Calibri"/>
              </a:rPr>
              <a:t>CountWords</a:t>
            </a:r>
            <a:r>
              <a:rPr lang="en-US" sz="1600" dirty="0" smtClean="0">
                <a:solidFill>
                  <a:srgbClr val="0000FF"/>
                </a:solidFill>
                <a:latin typeface="Calibri"/>
                <a:cs typeface="Calibri"/>
              </a:rPr>
              <a:t> (Q1, Pr1)</a:t>
            </a:r>
          </a:p>
          <a:p>
            <a:pPr marL="0" indent="0">
              <a:buFont typeface="Wingdings" charset="2"/>
              <a:buNone/>
            </a:pPr>
            <a:r>
              <a:rPr lang="en-US" sz="1600" dirty="0" smtClean="0">
                <a:solidFill>
                  <a:srgbClr val="0000FF"/>
                </a:solidFill>
                <a:latin typeface="Calibri"/>
                <a:cs typeface="Calibri"/>
              </a:rPr>
              <a:t>	      </a:t>
            </a:r>
            <a:r>
              <a:rPr lang="en-US" sz="1600" dirty="0" err="1" smtClean="0">
                <a:solidFill>
                  <a:srgbClr val="0000FF"/>
                </a:solidFill>
                <a:latin typeface="Calibri"/>
                <a:cs typeface="Calibri"/>
              </a:rPr>
              <a:t>CountWords</a:t>
            </a:r>
            <a:r>
              <a:rPr lang="en-US" sz="1600" dirty="0" smtClean="0">
                <a:solidFill>
                  <a:srgbClr val="0000FF"/>
                </a:solidFill>
                <a:latin typeface="Calibri"/>
                <a:cs typeface="Calibri"/>
              </a:rPr>
              <a:t> (Q2, Pr2)</a:t>
            </a:r>
          </a:p>
          <a:p>
            <a:pPr marL="0" indent="0">
              <a:buFont typeface="Wingdings" charset="2"/>
              <a:buNone/>
            </a:pPr>
            <a:r>
              <a:rPr lang="en-US" sz="1600" dirty="0" smtClean="0">
                <a:solidFill>
                  <a:srgbClr val="0000FF"/>
                </a:solidFill>
                <a:latin typeface="Calibri"/>
                <a:cs typeface="Calibri"/>
              </a:rPr>
              <a:t>	      </a:t>
            </a:r>
            <a:r>
              <a:rPr lang="en-US" sz="1600" dirty="0" err="1" smtClean="0">
                <a:solidFill>
                  <a:srgbClr val="0000FF"/>
                </a:solidFill>
                <a:latin typeface="Calibri"/>
                <a:cs typeface="Calibri"/>
              </a:rPr>
              <a:t>CountWords</a:t>
            </a:r>
            <a:r>
              <a:rPr lang="en-US" sz="1600" dirty="0" smtClean="0">
                <a:solidFill>
                  <a:srgbClr val="0000FF"/>
                </a:solidFill>
                <a:latin typeface="Calibri"/>
                <a:cs typeface="Calibri"/>
              </a:rPr>
              <a:t> (Q3, Pr3)</a:t>
            </a:r>
          </a:p>
          <a:p>
            <a:pPr marL="0" indent="0">
              <a:buFont typeface="Wingdings" charset="2"/>
              <a:buNone/>
            </a:pPr>
            <a:r>
              <a:rPr lang="en-US" sz="1600" dirty="0" smtClean="0">
                <a:solidFill>
                  <a:srgbClr val="0000FF"/>
                </a:solidFill>
                <a:latin typeface="Calibri"/>
                <a:cs typeface="Calibri"/>
              </a:rPr>
              <a:t>	      </a:t>
            </a:r>
            <a:r>
              <a:rPr lang="en-US" sz="1600" dirty="0" err="1" smtClean="0">
                <a:solidFill>
                  <a:srgbClr val="0000FF"/>
                </a:solidFill>
                <a:latin typeface="Calibri"/>
                <a:cs typeface="Calibri"/>
              </a:rPr>
              <a:t>CountWords</a:t>
            </a:r>
            <a:r>
              <a:rPr lang="en-US" sz="1600" dirty="0" smtClean="0">
                <a:solidFill>
                  <a:srgbClr val="0000FF"/>
                </a:solidFill>
                <a:latin typeface="Calibri"/>
                <a:cs typeface="Calibri"/>
              </a:rPr>
              <a:t> (Q4, Pr4)]</a:t>
            </a:r>
          </a:p>
          <a:p>
            <a:pPr marL="0" indent="0">
              <a:buFont typeface="Wingdings" charset="2"/>
              <a:buNone/>
            </a:pPr>
            <a:r>
              <a:rPr lang="en-US" sz="1600" dirty="0" smtClean="0">
                <a:solidFill>
                  <a:srgbClr val="0000FF"/>
                </a:solidFill>
                <a:latin typeface="Calibri"/>
                <a:cs typeface="Calibri"/>
              </a:rPr>
              <a:t>If {</a:t>
            </a:r>
            <a:r>
              <a:rPr lang="en-US" sz="1600" dirty="0" smtClean="0">
                <a:solidFill>
                  <a:schemeClr val="bg2">
                    <a:lumMod val="50000"/>
                  </a:schemeClr>
                </a:solidFill>
                <a:latin typeface="Calibri"/>
                <a:cs typeface="Calibri"/>
              </a:rPr>
              <a:t>variable</a:t>
            </a:r>
            <a:r>
              <a:rPr lang="en-US" sz="1600" dirty="0" smtClean="0">
                <a:solidFill>
                  <a:srgbClr val="0000FF"/>
                </a:solidFill>
                <a:latin typeface="Calibri"/>
                <a:cs typeface="Calibri"/>
              </a:rPr>
              <a:t> ?</a:t>
            </a:r>
            <a:r>
              <a:rPr lang="en-US" sz="1600" dirty="0" err="1" smtClean="0">
                <a:solidFill>
                  <a:srgbClr val="0000FF"/>
                </a:solidFill>
                <a:latin typeface="Calibri"/>
                <a:cs typeface="Calibri"/>
              </a:rPr>
              <a:t>DoneCounting</a:t>
            </a:r>
            <a:r>
              <a:rPr lang="en-US" sz="1600" dirty="0" smtClean="0">
                <a:solidFill>
                  <a:srgbClr val="0000FF"/>
                </a:solidFill>
                <a:latin typeface="Calibri"/>
                <a:cs typeface="Calibri"/>
              </a:rPr>
              <a:t> in </a:t>
            </a:r>
            <a:r>
              <a:rPr lang="en-US" sz="1600" dirty="0" err="1" smtClean="0">
                <a:solidFill>
                  <a:srgbClr val="74A510"/>
                </a:solidFill>
                <a:latin typeface="Calibri"/>
                <a:cs typeface="Calibri"/>
              </a:rPr>
              <a:t>SharedMemory</a:t>
            </a:r>
            <a:r>
              <a:rPr lang="en-US" sz="1600" dirty="0" smtClean="0">
                <a:solidFill>
                  <a:srgbClr val="0000FF"/>
                </a:solidFill>
                <a:latin typeface="Calibri"/>
                <a:cs typeface="Calibri"/>
              </a:rPr>
              <a:t>} = 4</a:t>
            </a:r>
          </a:p>
          <a:p>
            <a:pPr marL="0" indent="0">
              <a:buFont typeface="Wingdings" charset="2"/>
              <a:buNone/>
            </a:pPr>
            <a:r>
              <a:rPr lang="en-US" sz="1600" dirty="0" smtClean="0">
                <a:solidFill>
                  <a:srgbClr val="0000FF"/>
                </a:solidFill>
                <a:latin typeface="Calibri"/>
                <a:cs typeface="Calibri"/>
              </a:rPr>
              <a:t>   then {all processors are finished}</a:t>
            </a:r>
          </a:p>
          <a:p>
            <a:pPr marL="0" indent="0">
              <a:buFont typeface="Wingdings" charset="2"/>
              <a:buNone/>
            </a:pPr>
            <a:r>
              <a:rPr lang="en-US" sz="1600" dirty="0" smtClean="0">
                <a:solidFill>
                  <a:srgbClr val="0000FF"/>
                </a:solidFill>
                <a:latin typeface="Calibri"/>
                <a:cs typeface="Calibri"/>
              </a:rPr>
              <a:t>      </a:t>
            </a:r>
            <a:r>
              <a:rPr lang="en-US" sz="1600" dirty="0" smtClean="0">
                <a:solidFill>
                  <a:srgbClr val="74A510"/>
                </a:solidFill>
                <a:latin typeface="Calibri"/>
                <a:cs typeface="Calibri"/>
              </a:rPr>
              <a:t>Add</a:t>
            </a:r>
            <a:r>
              <a:rPr lang="en-US" sz="1600" dirty="0" smtClean="0">
                <a:solidFill>
                  <a:srgbClr val="0000FF"/>
                </a:solidFill>
                <a:latin typeface="Calibri"/>
                <a:cs typeface="Calibri"/>
              </a:rPr>
              <a:t> </a:t>
            </a:r>
            <a:r>
              <a:rPr lang="en-US" sz="1600" dirty="0" err="1" smtClean="0">
                <a:solidFill>
                  <a:srgbClr val="0000FF"/>
                </a:solidFill>
                <a:latin typeface="Calibri"/>
                <a:cs typeface="Calibri"/>
              </a:rPr>
              <a:t>WordCount</a:t>
            </a:r>
            <a:r>
              <a:rPr lang="en-US" sz="1600" dirty="0" smtClean="0">
                <a:solidFill>
                  <a:srgbClr val="0000FF"/>
                </a:solidFill>
                <a:latin typeface="Calibri"/>
                <a:cs typeface="Calibri"/>
              </a:rPr>
              <a:t> </a:t>
            </a:r>
            <a:r>
              <a:rPr lang="en-US" sz="1600" dirty="0" smtClean="0">
                <a:solidFill>
                  <a:srgbClr val="74A510"/>
                </a:solidFill>
                <a:latin typeface="Calibri"/>
                <a:cs typeface="Calibri"/>
              </a:rPr>
              <a:t>variables from (Pr1, Pr2, Pr3, Pr4)</a:t>
            </a:r>
          </a:p>
          <a:p>
            <a:pPr marL="0" indent="0">
              <a:buFont typeface="Wingdings" charset="2"/>
              <a:buNone/>
            </a:pPr>
            <a:r>
              <a:rPr lang="en-US" sz="1600" dirty="0" smtClean="0">
                <a:solidFill>
                  <a:srgbClr val="0000FF"/>
                </a:solidFill>
                <a:latin typeface="Calibri"/>
                <a:cs typeface="Calibri"/>
              </a:rPr>
              <a:t>   else wait</a:t>
            </a:r>
            <a:endParaRPr lang="en-US" sz="1600" dirty="0">
              <a:solidFill>
                <a:srgbClr val="0000FF"/>
              </a:solidFill>
              <a:latin typeface="Calibri"/>
              <a:cs typeface="Calibri"/>
            </a:endParaRPr>
          </a:p>
        </p:txBody>
      </p:sp>
      <p:pic>
        <p:nvPicPr>
          <p:cNvPr id="7" name="Picture 6"/>
          <p:cNvPicPr>
            <a:picLocks noChangeAspect="1"/>
          </p:cNvPicPr>
          <p:nvPr/>
        </p:nvPicPr>
        <p:blipFill>
          <a:blip r:embed="rId2"/>
          <a:stretch>
            <a:fillRect/>
          </a:stretch>
        </p:blipFill>
        <p:spPr>
          <a:xfrm>
            <a:off x="130473" y="2905435"/>
            <a:ext cx="3907039" cy="2290470"/>
          </a:xfrm>
          <a:prstGeom prst="rect">
            <a:avLst/>
          </a:prstGeom>
        </p:spPr>
      </p:pic>
      <p:sp>
        <p:nvSpPr>
          <p:cNvPr id="8" name="TextBox 7"/>
          <p:cNvSpPr txBox="1"/>
          <p:nvPr/>
        </p:nvSpPr>
        <p:spPr>
          <a:xfrm>
            <a:off x="226151" y="3587355"/>
            <a:ext cx="712968" cy="261610"/>
          </a:xfrm>
          <a:prstGeom prst="rect">
            <a:avLst/>
          </a:prstGeom>
          <a:solidFill>
            <a:srgbClr val="FFFF00"/>
          </a:solidFill>
        </p:spPr>
        <p:txBody>
          <a:bodyPr wrap="none" rtlCol="0">
            <a:spAutoFit/>
          </a:bodyPr>
          <a:lstStyle/>
          <a:p>
            <a:r>
              <a:rPr lang="en-US" sz="1050" b="1" dirty="0" smtClean="0"/>
              <a:t>Data Q1</a:t>
            </a:r>
            <a:endParaRPr lang="en-US" sz="1050" b="1" dirty="0"/>
          </a:p>
        </p:txBody>
      </p:sp>
      <p:sp>
        <p:nvSpPr>
          <p:cNvPr id="9" name="TextBox 8"/>
          <p:cNvSpPr txBox="1"/>
          <p:nvPr/>
        </p:nvSpPr>
        <p:spPr>
          <a:xfrm>
            <a:off x="226151" y="4460528"/>
            <a:ext cx="712968" cy="261610"/>
          </a:xfrm>
          <a:prstGeom prst="rect">
            <a:avLst/>
          </a:prstGeom>
          <a:solidFill>
            <a:srgbClr val="FFFF00"/>
          </a:solidFill>
        </p:spPr>
        <p:txBody>
          <a:bodyPr wrap="none" rtlCol="0">
            <a:spAutoFit/>
          </a:bodyPr>
          <a:lstStyle/>
          <a:p>
            <a:r>
              <a:rPr lang="en-US" sz="1050" b="1" dirty="0" smtClean="0"/>
              <a:t>Data Q2</a:t>
            </a:r>
            <a:endParaRPr lang="en-US" sz="1050" b="1" dirty="0"/>
          </a:p>
        </p:txBody>
      </p:sp>
      <p:sp>
        <p:nvSpPr>
          <p:cNvPr id="10" name="TextBox 9"/>
          <p:cNvSpPr txBox="1"/>
          <p:nvPr/>
        </p:nvSpPr>
        <p:spPr>
          <a:xfrm>
            <a:off x="3273625" y="3600954"/>
            <a:ext cx="712968" cy="261610"/>
          </a:xfrm>
          <a:prstGeom prst="rect">
            <a:avLst/>
          </a:prstGeom>
          <a:solidFill>
            <a:srgbClr val="FFFF00"/>
          </a:solidFill>
        </p:spPr>
        <p:txBody>
          <a:bodyPr wrap="none" rtlCol="0">
            <a:spAutoFit/>
          </a:bodyPr>
          <a:lstStyle/>
          <a:p>
            <a:r>
              <a:rPr lang="en-US" sz="1050" b="1" dirty="0" smtClean="0"/>
              <a:t>Data Q3</a:t>
            </a:r>
            <a:endParaRPr lang="en-US" sz="1050" b="1" dirty="0"/>
          </a:p>
        </p:txBody>
      </p:sp>
      <p:sp>
        <p:nvSpPr>
          <p:cNvPr id="11" name="TextBox 10"/>
          <p:cNvSpPr txBox="1"/>
          <p:nvPr/>
        </p:nvSpPr>
        <p:spPr>
          <a:xfrm>
            <a:off x="3263318" y="4460528"/>
            <a:ext cx="723275" cy="261610"/>
          </a:xfrm>
          <a:prstGeom prst="rect">
            <a:avLst/>
          </a:prstGeom>
          <a:solidFill>
            <a:srgbClr val="FFFF00"/>
          </a:solidFill>
        </p:spPr>
        <p:txBody>
          <a:bodyPr wrap="none" rtlCol="0">
            <a:spAutoFit/>
          </a:bodyPr>
          <a:lstStyle/>
          <a:p>
            <a:r>
              <a:rPr lang="en-US" sz="1050" b="1" dirty="0" smtClean="0"/>
              <a:t>Data Q4</a:t>
            </a:r>
            <a:endParaRPr lang="en-US" sz="1050" b="1" dirty="0"/>
          </a:p>
        </p:txBody>
      </p:sp>
    </p:spTree>
    <p:extLst>
      <p:ext uri="{BB962C8B-B14F-4D97-AF65-F5344CB8AC3E}">
        <p14:creationId xmlns:p14="http://schemas.microsoft.com/office/powerpoint/2010/main" val="976686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1"/>
            <a:ext cx="8229600" cy="939062"/>
          </a:xfrm>
        </p:spPr>
        <p:txBody>
          <a:bodyPr/>
          <a:lstStyle/>
          <a:p>
            <a:r>
              <a:rPr lang="en-US" dirty="0" err="1" smtClean="0">
                <a:solidFill>
                  <a:srgbClr val="FF0000"/>
                </a:solidFill>
              </a:rPr>
              <a:t>MapReduce</a:t>
            </a:r>
            <a:r>
              <a:rPr lang="en-US" dirty="0">
                <a:solidFill>
                  <a:srgbClr val="FF0000"/>
                </a:solidFill>
              </a:rPr>
              <a:t> </a:t>
            </a:r>
            <a:r>
              <a:rPr lang="en-US" dirty="0" smtClean="0">
                <a:solidFill>
                  <a:srgbClr val="FF0000"/>
                </a:solidFill>
              </a:rPr>
              <a:t>and </a:t>
            </a:r>
            <a:r>
              <a:rPr lang="en-US" dirty="0" err="1" smtClean="0">
                <a:solidFill>
                  <a:srgbClr val="FF0000"/>
                </a:solidFill>
              </a:rPr>
              <a:t>Hadoop</a:t>
            </a:r>
            <a:endParaRPr lang="en-US" dirty="0">
              <a:solidFill>
                <a:srgbClr val="FF0000"/>
              </a:solidFill>
            </a:endParaRPr>
          </a:p>
        </p:txBody>
      </p:sp>
      <p:sp>
        <p:nvSpPr>
          <p:cNvPr id="5" name="Content Placeholder 4"/>
          <p:cNvSpPr>
            <a:spLocks noGrp="1"/>
          </p:cNvSpPr>
          <p:nvPr>
            <p:ph sz="half" idx="1"/>
          </p:nvPr>
        </p:nvSpPr>
        <p:spPr>
          <a:xfrm>
            <a:off x="457200" y="1897766"/>
            <a:ext cx="3767328" cy="4704308"/>
          </a:xfrm>
          <a:solidFill>
            <a:srgbClr val="FFFFFF"/>
          </a:solidFill>
          <a:ln>
            <a:solidFill>
              <a:srgbClr val="74A510"/>
            </a:solidFill>
          </a:ln>
        </p:spPr>
        <p:txBody>
          <a:bodyPr>
            <a:normAutofit/>
          </a:bodyPr>
          <a:lstStyle/>
          <a:p>
            <a:pPr marL="457200" indent="-457200">
              <a:buFont typeface="+mj-lt"/>
              <a:buAutoNum type="arabicPeriod"/>
            </a:pPr>
            <a:r>
              <a:rPr lang="en-US" sz="2400" dirty="0" smtClean="0"/>
              <a:t>Provide a programming language to implement a divide-and-conquer paradigm for distributing computations</a:t>
            </a:r>
          </a:p>
          <a:p>
            <a:pPr marL="1155700" lvl="2" indent="-457200">
              <a:buFont typeface="+mj-lt"/>
              <a:buAutoNum type="arabicPeriod"/>
            </a:pPr>
            <a:r>
              <a:rPr lang="en-US" sz="2400" dirty="0" smtClean="0"/>
              <a:t>Split (map)</a:t>
            </a:r>
          </a:p>
          <a:p>
            <a:pPr marL="1155700" lvl="2" indent="-457200">
              <a:buFont typeface="+mj-lt"/>
              <a:buAutoNum type="arabicPeriod"/>
            </a:pPr>
            <a:r>
              <a:rPr lang="en-US" sz="2400" dirty="0" smtClean="0"/>
              <a:t>Process</a:t>
            </a:r>
          </a:p>
          <a:p>
            <a:pPr marL="1155700" lvl="2" indent="-457200">
              <a:buFont typeface="+mj-lt"/>
              <a:buAutoNum type="arabicPeriod"/>
            </a:pPr>
            <a:r>
              <a:rPr lang="en-US" sz="2400" dirty="0" smtClean="0"/>
              <a:t>Join (reduce)</a:t>
            </a:r>
          </a:p>
          <a:p>
            <a:pPr marL="457200" indent="-457200">
              <a:buFont typeface="+mj-lt"/>
              <a:buAutoNum type="arabicPeriod"/>
            </a:pPr>
            <a:r>
              <a:rPr lang="en-US" sz="2400" dirty="0" smtClean="0"/>
              <a:t>Manage execution failures automatically</a:t>
            </a:r>
            <a:endParaRPr lang="en-US" sz="2400" dirty="0"/>
          </a:p>
        </p:txBody>
      </p:sp>
      <p:sp>
        <p:nvSpPr>
          <p:cNvPr id="6" name="Content Placeholder 5"/>
          <p:cNvSpPr>
            <a:spLocks noGrp="1"/>
          </p:cNvSpPr>
          <p:nvPr>
            <p:ph sz="half" idx="2"/>
          </p:nvPr>
        </p:nvSpPr>
        <p:spPr>
          <a:xfrm>
            <a:off x="4919472" y="1897766"/>
            <a:ext cx="3985492" cy="4704308"/>
          </a:xfrm>
          <a:solidFill>
            <a:srgbClr val="FFFFFF"/>
          </a:solidFill>
          <a:ln>
            <a:solidFill>
              <a:srgbClr val="74A510"/>
            </a:solidFill>
          </a:ln>
        </p:spPr>
        <p:txBody>
          <a:bodyPr>
            <a:noAutofit/>
          </a:bodyPr>
          <a:lstStyle/>
          <a:p>
            <a:r>
              <a:rPr lang="en-US" sz="2000" dirty="0" err="1" smtClean="0"/>
              <a:t>MapReduce</a:t>
            </a:r>
            <a:r>
              <a:rPr lang="en-US" sz="2000" dirty="0" smtClean="0"/>
              <a:t> </a:t>
            </a:r>
            <a:r>
              <a:rPr lang="en-US" sz="2000" dirty="0" err="1" smtClean="0"/>
              <a:t>vs</a:t>
            </a:r>
            <a:r>
              <a:rPr lang="en-US" sz="2000" dirty="0" smtClean="0"/>
              <a:t> </a:t>
            </a:r>
            <a:r>
              <a:rPr lang="en-US" sz="2000" dirty="0" err="1" smtClean="0"/>
              <a:t>Hadoop</a:t>
            </a:r>
            <a:endParaRPr lang="en-US" sz="2000" dirty="0" smtClean="0"/>
          </a:p>
          <a:p>
            <a:pPr lvl="1"/>
            <a:r>
              <a:rPr lang="en-US" sz="2000" dirty="0" err="1" smtClean="0"/>
              <a:t>MapReduce</a:t>
            </a:r>
            <a:r>
              <a:rPr lang="en-US" sz="2000" dirty="0" smtClean="0"/>
              <a:t> was developed at Google and is proprietary</a:t>
            </a:r>
          </a:p>
          <a:p>
            <a:pPr lvl="1"/>
            <a:r>
              <a:rPr lang="en-US" sz="2000" dirty="0" err="1" smtClean="0"/>
              <a:t>Hadoop</a:t>
            </a:r>
            <a:r>
              <a:rPr lang="en-US" sz="2000" dirty="0" smtClean="0"/>
              <a:t> has equivalent functionality but is publicly available (open source)</a:t>
            </a:r>
          </a:p>
          <a:p>
            <a:r>
              <a:rPr lang="en-US" sz="2000" dirty="0" smtClean="0"/>
              <a:t>Set up to run on clusters</a:t>
            </a:r>
          </a:p>
          <a:p>
            <a:r>
              <a:rPr lang="en-US" sz="2000" dirty="0" err="1" smtClean="0"/>
              <a:t>Hadoop</a:t>
            </a:r>
            <a:r>
              <a:rPr lang="en-US" sz="2000" dirty="0" smtClean="0"/>
              <a:t> has created an ecosystem of associated software with useful functionality</a:t>
            </a:r>
          </a:p>
          <a:p>
            <a:pPr lvl="1"/>
            <a:r>
              <a:rPr lang="en-US" sz="2000" dirty="0" smtClean="0"/>
              <a:t>Spark, Pig, Hive, etc.</a:t>
            </a:r>
            <a:endParaRPr lang="en-US" sz="2000" dirty="0"/>
          </a:p>
        </p:txBody>
      </p:sp>
      <p:sp>
        <p:nvSpPr>
          <p:cNvPr id="4" name="Slide Number Placeholder 3"/>
          <p:cNvSpPr>
            <a:spLocks noGrp="1"/>
          </p:cNvSpPr>
          <p:nvPr>
            <p:ph type="sldNum" sz="quarter" idx="12"/>
          </p:nvPr>
        </p:nvSpPr>
        <p:spPr/>
        <p:txBody>
          <a:bodyPr/>
          <a:lstStyle/>
          <a:p>
            <a:fld id="{9F2F5E10-5301-4EE6-90D2-A6C4A3F62BED}" type="slidenum">
              <a:rPr lang="en-US" smtClean="0"/>
              <a:t>93</a:t>
            </a:fld>
            <a:endParaRPr lang="en-US"/>
          </a:p>
        </p:txBody>
      </p:sp>
    </p:spTree>
    <p:extLst>
      <p:ext uri="{BB962C8B-B14F-4D97-AF65-F5344CB8AC3E}">
        <p14:creationId xmlns:p14="http://schemas.microsoft.com/office/powerpoint/2010/main" val="19515502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790663"/>
            <a:ext cx="5380095" cy="3811411"/>
          </a:xfrm>
          <a:prstGeom prst="rect">
            <a:avLst/>
          </a:prstGeom>
        </p:spPr>
      </p:pic>
      <p:sp>
        <p:nvSpPr>
          <p:cNvPr id="8" name="Title 7"/>
          <p:cNvSpPr>
            <a:spLocks noGrp="1"/>
          </p:cNvSpPr>
          <p:nvPr>
            <p:ph type="title"/>
          </p:nvPr>
        </p:nvSpPr>
        <p:spPr>
          <a:xfrm>
            <a:off x="457200" y="64300"/>
            <a:ext cx="8229600" cy="1302076"/>
          </a:xfrm>
        </p:spPr>
        <p:txBody>
          <a:bodyPr/>
          <a:lstStyle/>
          <a:p>
            <a:r>
              <a:rPr lang="en-US" dirty="0" smtClean="0"/>
              <a:t>Comparing Parallel Execution Implementations</a:t>
            </a:r>
            <a:endParaRPr lang="en-US" dirty="0"/>
          </a:p>
        </p:txBody>
      </p:sp>
      <p:sp>
        <p:nvSpPr>
          <p:cNvPr id="9" name="Content Placeholder 8"/>
          <p:cNvSpPr>
            <a:spLocks noGrp="1"/>
          </p:cNvSpPr>
          <p:nvPr>
            <p:ph idx="1"/>
          </p:nvPr>
        </p:nvSpPr>
        <p:spPr>
          <a:xfrm>
            <a:off x="578786" y="1600667"/>
            <a:ext cx="8108014" cy="923109"/>
          </a:xfrm>
          <a:solidFill>
            <a:schemeClr val="bg1"/>
          </a:solidFill>
          <a:ln>
            <a:solidFill>
              <a:srgbClr val="80B606"/>
            </a:solidFill>
          </a:ln>
        </p:spPr>
        <p:txBody>
          <a:bodyPr>
            <a:noAutofit/>
          </a:bodyPr>
          <a:lstStyle/>
          <a:p>
            <a:pPr>
              <a:spcBef>
                <a:spcPts val="200"/>
              </a:spcBef>
            </a:pPr>
            <a:r>
              <a:rPr lang="en-US" sz="2400" dirty="0" smtClean="0"/>
              <a:t>There is overhead in setting up the parallel jobs</a:t>
            </a:r>
          </a:p>
          <a:p>
            <a:pPr>
              <a:spcBef>
                <a:spcPts val="200"/>
              </a:spcBef>
            </a:pPr>
            <a:r>
              <a:rPr lang="en-US" sz="2400" dirty="0" smtClean="0"/>
              <a:t>When using few cores, the overhead is more noticeable</a:t>
            </a:r>
            <a:endParaRPr lang="en-US" sz="2400" dirty="0"/>
          </a:p>
        </p:txBody>
      </p:sp>
      <p:sp>
        <p:nvSpPr>
          <p:cNvPr id="5" name="Slide Number Placeholder 4"/>
          <p:cNvSpPr>
            <a:spLocks noGrp="1"/>
          </p:cNvSpPr>
          <p:nvPr>
            <p:ph type="sldNum" sz="quarter" idx="12"/>
          </p:nvPr>
        </p:nvSpPr>
        <p:spPr/>
        <p:txBody>
          <a:bodyPr/>
          <a:lstStyle/>
          <a:p>
            <a:fld id="{9F2F5E10-5301-4EE6-90D2-A6C4A3F62BED}" type="slidenum">
              <a:rPr lang="en-US" smtClean="0"/>
              <a:t>94</a:t>
            </a:fld>
            <a:endParaRPr lang="en-US"/>
          </a:p>
        </p:txBody>
      </p:sp>
      <p:sp>
        <p:nvSpPr>
          <p:cNvPr id="10" name="TextBox 9"/>
          <p:cNvSpPr txBox="1"/>
          <p:nvPr/>
        </p:nvSpPr>
        <p:spPr>
          <a:xfrm>
            <a:off x="-4" y="6602074"/>
            <a:ext cx="4262705" cy="276999"/>
          </a:xfrm>
          <a:prstGeom prst="rect">
            <a:avLst/>
          </a:prstGeom>
          <a:noFill/>
        </p:spPr>
        <p:txBody>
          <a:bodyPr wrap="none" rtlCol="0">
            <a:spAutoFit/>
          </a:bodyPr>
          <a:lstStyle/>
          <a:p>
            <a:r>
              <a:rPr lang="en-US" sz="1200" dirty="0">
                <a:solidFill>
                  <a:srgbClr val="7F7F7F"/>
                </a:solidFill>
              </a:rPr>
              <a:t>http://</a:t>
            </a:r>
            <a:r>
              <a:rPr lang="en-US" sz="1200" dirty="0" err="1">
                <a:solidFill>
                  <a:srgbClr val="7F7F7F"/>
                </a:solidFill>
              </a:rPr>
              <a:t>emptypipes.org</a:t>
            </a:r>
            <a:r>
              <a:rPr lang="en-US" sz="1200" dirty="0">
                <a:solidFill>
                  <a:srgbClr val="7F7F7F"/>
                </a:solidFill>
              </a:rPr>
              <a:t>/2015/01/17/python-</a:t>
            </a:r>
            <a:r>
              <a:rPr lang="en-US" sz="1200" dirty="0" err="1">
                <a:solidFill>
                  <a:srgbClr val="7F7F7F"/>
                </a:solidFill>
              </a:rPr>
              <a:t>vs</a:t>
            </a:r>
            <a:r>
              <a:rPr lang="en-US" sz="1200" dirty="0">
                <a:solidFill>
                  <a:srgbClr val="7F7F7F"/>
                </a:solidFill>
              </a:rPr>
              <a:t>-</a:t>
            </a:r>
            <a:r>
              <a:rPr lang="en-US" sz="1200" dirty="0" err="1">
                <a:solidFill>
                  <a:srgbClr val="7F7F7F"/>
                </a:solidFill>
              </a:rPr>
              <a:t>scala</a:t>
            </a:r>
            <a:r>
              <a:rPr lang="en-US" sz="1200" dirty="0">
                <a:solidFill>
                  <a:srgbClr val="7F7F7F"/>
                </a:solidFill>
              </a:rPr>
              <a:t>-</a:t>
            </a:r>
            <a:r>
              <a:rPr lang="en-US" sz="1200" dirty="0" err="1">
                <a:solidFill>
                  <a:srgbClr val="7F7F7F"/>
                </a:solidFill>
              </a:rPr>
              <a:t>vs</a:t>
            </a:r>
            <a:r>
              <a:rPr lang="en-US" sz="1200" dirty="0">
                <a:solidFill>
                  <a:srgbClr val="7F7F7F"/>
                </a:solidFill>
              </a:rPr>
              <a:t>-spark/</a:t>
            </a:r>
          </a:p>
        </p:txBody>
      </p:sp>
      <p:pic>
        <p:nvPicPr>
          <p:cNvPr id="11" name="Picture 10"/>
          <p:cNvPicPr>
            <a:picLocks noChangeAspect="1"/>
          </p:cNvPicPr>
          <p:nvPr/>
        </p:nvPicPr>
        <p:blipFill>
          <a:blip r:embed="rId3"/>
          <a:stretch>
            <a:fillRect/>
          </a:stretch>
        </p:blipFill>
        <p:spPr>
          <a:xfrm>
            <a:off x="5380095" y="3112162"/>
            <a:ext cx="3644382" cy="2581437"/>
          </a:xfrm>
          <a:prstGeom prst="rect">
            <a:avLst/>
          </a:prstGeom>
        </p:spPr>
      </p:pic>
    </p:spTree>
    <p:extLst>
      <p:ext uri="{BB962C8B-B14F-4D97-AF65-F5344CB8AC3E}">
        <p14:creationId xmlns:p14="http://schemas.microsoft.com/office/powerpoint/2010/main" val="11879329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Distributed Computing @ USC</a:t>
            </a:r>
            <a:endParaRPr lang="en-US" dirty="0"/>
          </a:p>
        </p:txBody>
      </p:sp>
      <p:sp>
        <p:nvSpPr>
          <p:cNvPr id="4" name="Text Placeholder 3"/>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95</a:t>
            </a:fld>
            <a:endParaRPr lang="en-US"/>
          </a:p>
        </p:txBody>
      </p:sp>
    </p:spTree>
    <p:extLst>
      <p:ext uri="{BB962C8B-B14F-4D97-AF65-F5344CB8AC3E}">
        <p14:creationId xmlns:p14="http://schemas.microsoft.com/office/powerpoint/2010/main" val="4340950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392"/>
            <a:ext cx="8229600" cy="897776"/>
          </a:xfrm>
        </p:spPr>
        <p:txBody>
          <a:bodyPr/>
          <a:lstStyle/>
          <a:p>
            <a:r>
              <a:rPr lang="en-US" dirty="0"/>
              <a:t>USC Clusters</a:t>
            </a:r>
            <a:br>
              <a:rPr lang="en-US" dirty="0"/>
            </a:br>
            <a:r>
              <a:rPr lang="en-US" sz="2400" dirty="0"/>
              <a:t>https://</a:t>
            </a:r>
            <a:r>
              <a:rPr lang="en-US" sz="2400" dirty="0" err="1"/>
              <a:t>hpcc.usc.edu</a:t>
            </a:r>
            <a:r>
              <a:rPr lang="en-US" sz="2400" dirty="0"/>
              <a:t>/about/</a:t>
            </a:r>
            <a:r>
              <a:rPr lang="en-US" sz="2400" dirty="0" err="1"/>
              <a:t>hpcc</a:t>
            </a:r>
            <a:r>
              <a:rPr lang="en-US" sz="2400" dirty="0"/>
              <a:t>-infrastructure/</a:t>
            </a:r>
          </a:p>
        </p:txBody>
      </p:sp>
      <p:sp>
        <p:nvSpPr>
          <p:cNvPr id="5" name="Content Placeholder 4"/>
          <p:cNvSpPr>
            <a:spLocks noGrp="1"/>
          </p:cNvSpPr>
          <p:nvPr>
            <p:ph sz="half" idx="2"/>
          </p:nvPr>
        </p:nvSpPr>
        <p:spPr>
          <a:xfrm>
            <a:off x="4634752" y="1325306"/>
            <a:ext cx="4509247" cy="5532693"/>
          </a:xfrm>
          <a:solidFill>
            <a:schemeClr val="bg1">
              <a:lumMod val="95000"/>
            </a:schemeClr>
          </a:solidFill>
        </p:spPr>
        <p:txBody>
          <a:bodyPr>
            <a:normAutofit fontScale="92500" lnSpcReduction="20000"/>
          </a:bodyPr>
          <a:lstStyle/>
          <a:p>
            <a:r>
              <a:rPr lang="en-US" dirty="0">
                <a:solidFill>
                  <a:schemeClr val="tx1">
                    <a:lumMod val="50000"/>
                    <a:lumOff val="50000"/>
                  </a:schemeClr>
                </a:solidFill>
              </a:rPr>
              <a:t>USC HPC’s newest cluster is comprised of 264 Hewlett-Packard SL250, dual Sandy Bridge Xeon 8-core 2.6 gigahertz, dual-processor, dual NVIDIA K20 GPUs containing 2,496 cores each, with 64 gigabytes of memory, 208 Hewlett-Packard SL230, dual Sandy Bridge Xeon 8-core 2.6 gigahertz dual-processor CPUs with 64 gigabytes of memory, 18 Lenovo nx360m5 2.6 gigahertz dual-processor, dual NVIDIA K40 GPUs containing 2,880 cores each with 64 gigabytes of memory, and 5 Lenovo nx360m5 2.6 gigahertz dual-processor, dual NVIDIA K80 GPUs containing 2 x 2,496 cores each with 64 gigabytes of memory.  This achieved a benchmark of 555.7 teraflops.</a:t>
            </a:r>
          </a:p>
          <a:p>
            <a:r>
              <a:rPr lang="en-US" dirty="0">
                <a:solidFill>
                  <a:schemeClr val="tx1">
                    <a:lumMod val="50000"/>
                    <a:lumOff val="50000"/>
                  </a:schemeClr>
                </a:solidFill>
              </a:rPr>
              <a:t>HPC’s other 1,981-node, 4-core, 6-core, and 12-core dual-processor cluster contains Dell, Oracle Sun, Hewlett-Packard, and IBM compute nodes on a 10-gigabit </a:t>
            </a:r>
            <a:r>
              <a:rPr lang="en-US" dirty="0" err="1">
                <a:solidFill>
                  <a:schemeClr val="tx1">
                    <a:lumMod val="50000"/>
                    <a:lumOff val="50000"/>
                  </a:schemeClr>
                </a:solidFill>
              </a:rPr>
              <a:t>Myrinet</a:t>
            </a:r>
            <a:r>
              <a:rPr lang="en-US" dirty="0">
                <a:solidFill>
                  <a:schemeClr val="tx1">
                    <a:lumMod val="50000"/>
                    <a:lumOff val="50000"/>
                  </a:schemeClr>
                </a:solidFill>
              </a:rPr>
              <a:t> backbone and includes 4 large-memory nodes with 1 terabyte of RAM and 4 10-core Intel Xeon processors</a:t>
            </a:r>
          </a:p>
        </p:txBody>
      </p:sp>
      <p:pic>
        <p:nvPicPr>
          <p:cNvPr id="6" name="Picture 5"/>
          <p:cNvPicPr>
            <a:picLocks noChangeAspect="1"/>
          </p:cNvPicPr>
          <p:nvPr/>
        </p:nvPicPr>
        <p:blipFill>
          <a:blip r:embed="rId2"/>
          <a:stretch>
            <a:fillRect/>
          </a:stretch>
        </p:blipFill>
        <p:spPr>
          <a:xfrm>
            <a:off x="-1" y="1325306"/>
            <a:ext cx="4634753" cy="5532693"/>
          </a:xfrm>
          <a:prstGeom prst="rect">
            <a:avLst/>
          </a:prstGeom>
        </p:spPr>
      </p:pic>
      <p:sp>
        <p:nvSpPr>
          <p:cNvPr id="2" name="Slide Number Placeholder 1"/>
          <p:cNvSpPr>
            <a:spLocks noGrp="1"/>
          </p:cNvSpPr>
          <p:nvPr>
            <p:ph type="sldNum" sz="quarter" idx="12"/>
          </p:nvPr>
        </p:nvSpPr>
        <p:spPr/>
        <p:txBody>
          <a:bodyPr/>
          <a:lstStyle/>
          <a:p>
            <a:fld id="{9F2F5E10-5301-4EE6-90D2-A6C4A3F62BED}" type="slidenum">
              <a:rPr lang="en-US" smtClean="0"/>
              <a:t>96</a:t>
            </a:fld>
            <a:endParaRPr lang="en-US"/>
          </a:p>
        </p:txBody>
      </p:sp>
    </p:spTree>
    <p:extLst>
      <p:ext uri="{BB962C8B-B14F-4D97-AF65-F5344CB8AC3E}">
        <p14:creationId xmlns:p14="http://schemas.microsoft.com/office/powerpoint/2010/main" val="8341783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4524"/>
            <a:ext cx="8229600" cy="744536"/>
          </a:xfrm>
        </p:spPr>
        <p:txBody>
          <a:bodyPr/>
          <a:lstStyle/>
          <a:p>
            <a:r>
              <a:rPr lang="en-US" dirty="0" smtClean="0"/>
              <a:t>Distributed Computing @ USC</a:t>
            </a:r>
            <a:endParaRPr lang="en-US" dirty="0"/>
          </a:p>
        </p:txBody>
      </p:sp>
      <p:sp>
        <p:nvSpPr>
          <p:cNvPr id="7" name="Text Placeholder 6"/>
          <p:cNvSpPr>
            <a:spLocks noGrp="1"/>
          </p:cNvSpPr>
          <p:nvPr>
            <p:ph type="body" idx="1"/>
          </p:nvPr>
        </p:nvSpPr>
        <p:spPr>
          <a:xfrm>
            <a:off x="512328" y="1033615"/>
            <a:ext cx="3767328" cy="478884"/>
          </a:xfrm>
        </p:spPr>
        <p:txBody>
          <a:bodyPr/>
          <a:lstStyle/>
          <a:p>
            <a:r>
              <a:rPr lang="en-US" dirty="0" smtClean="0"/>
              <a:t>June 2015</a:t>
            </a:r>
            <a:endParaRPr lang="en-US" dirty="0"/>
          </a:p>
        </p:txBody>
      </p:sp>
      <p:sp>
        <p:nvSpPr>
          <p:cNvPr id="3" name="Content Placeholder 2"/>
          <p:cNvSpPr>
            <a:spLocks noGrp="1"/>
          </p:cNvSpPr>
          <p:nvPr>
            <p:ph sz="half" idx="2"/>
          </p:nvPr>
        </p:nvSpPr>
        <p:spPr>
          <a:xfrm>
            <a:off x="171249" y="1598113"/>
            <a:ext cx="4336743" cy="5003961"/>
          </a:xfrm>
          <a:solidFill>
            <a:srgbClr val="FFFFFF"/>
          </a:solidFill>
          <a:ln>
            <a:solidFill>
              <a:srgbClr val="74A510"/>
            </a:solidFill>
          </a:ln>
        </p:spPr>
        <p:txBody>
          <a:bodyPr>
            <a:normAutofit fontScale="92500" lnSpcReduction="10000"/>
          </a:bodyPr>
          <a:lstStyle/>
          <a:p>
            <a:r>
              <a:rPr lang="en-US" dirty="0">
                <a:solidFill>
                  <a:schemeClr val="tx1">
                    <a:lumMod val="50000"/>
                    <a:lumOff val="50000"/>
                  </a:schemeClr>
                </a:solidFill>
              </a:rPr>
              <a:t>USC HPC’s newest cluster is comprised of 264 Hewlett-Packard SL250, dual Sandy Bridge Xeon 8-core 2.4 gigahertz, dual-processor, dual NVIDIA K20 GPUs containing 2,496 cores each, with 64 gigabytes of memory and 208 Hewlett-Packard SL230, dual Sandy Bridge Xeon 8-core 2.4 gigahertz dual-processor CPUs with 128 gigabytes of memory on an 56.6 FDR </a:t>
            </a:r>
            <a:r>
              <a:rPr lang="en-US" dirty="0" err="1">
                <a:solidFill>
                  <a:schemeClr val="tx1">
                    <a:lumMod val="50000"/>
                    <a:lumOff val="50000"/>
                  </a:schemeClr>
                </a:solidFill>
              </a:rPr>
              <a:t>Infiniband</a:t>
            </a:r>
            <a:r>
              <a:rPr lang="en-US" dirty="0">
                <a:solidFill>
                  <a:schemeClr val="tx1">
                    <a:lumMod val="50000"/>
                    <a:lumOff val="50000"/>
                  </a:schemeClr>
                </a:solidFill>
              </a:rPr>
              <a:t> backbone. This cluster achieved a benchmark of </a:t>
            </a:r>
            <a:r>
              <a:rPr lang="en-US" dirty="0">
                <a:solidFill>
                  <a:srgbClr val="0000FF"/>
                </a:solidFill>
              </a:rPr>
              <a:t>531.6 </a:t>
            </a:r>
            <a:r>
              <a:rPr lang="en-US" dirty="0" smtClean="0">
                <a:solidFill>
                  <a:srgbClr val="0000FF"/>
                </a:solidFill>
              </a:rPr>
              <a:t>teraflops</a:t>
            </a:r>
            <a:r>
              <a:rPr lang="en-US" dirty="0" smtClean="0">
                <a:solidFill>
                  <a:schemeClr val="tx1">
                    <a:lumMod val="50000"/>
                    <a:lumOff val="50000"/>
                  </a:schemeClr>
                </a:solidFill>
              </a:rPr>
              <a:t>.</a:t>
            </a:r>
            <a:endParaRPr lang="en-US" dirty="0">
              <a:solidFill>
                <a:schemeClr val="tx1">
                  <a:lumMod val="50000"/>
                  <a:lumOff val="50000"/>
                </a:schemeClr>
              </a:solidFill>
            </a:endParaRPr>
          </a:p>
          <a:p>
            <a:r>
              <a:rPr lang="en-US" dirty="0">
                <a:solidFill>
                  <a:schemeClr val="tx1">
                    <a:lumMod val="50000"/>
                    <a:lumOff val="50000"/>
                  </a:schemeClr>
                </a:solidFill>
              </a:rPr>
              <a:t>USC HPC’s other 2,225-node, 4-core, 6-core, and 12-core dual-processor cluster contains Dell, Oracle Sun, Hewlett-Packard, and IBM compute nodes on a 10-gigabit </a:t>
            </a:r>
            <a:r>
              <a:rPr lang="en-US" dirty="0" err="1">
                <a:solidFill>
                  <a:schemeClr val="tx1">
                    <a:lumMod val="50000"/>
                    <a:lumOff val="50000"/>
                  </a:schemeClr>
                </a:solidFill>
              </a:rPr>
              <a:t>Myrinet</a:t>
            </a:r>
            <a:r>
              <a:rPr lang="en-US" dirty="0">
                <a:solidFill>
                  <a:schemeClr val="tx1">
                    <a:lumMod val="50000"/>
                    <a:lumOff val="50000"/>
                  </a:schemeClr>
                </a:solidFill>
              </a:rPr>
              <a:t> backbone and includes 4 large-memory nodes with 1 terabyte of RAM and 4 10-core Intel Xeon processors.</a:t>
            </a:r>
          </a:p>
          <a:p>
            <a:endParaRPr lang="en-US" dirty="0">
              <a:solidFill>
                <a:schemeClr val="tx1">
                  <a:lumMod val="50000"/>
                  <a:lumOff val="50000"/>
                </a:schemeClr>
              </a:solidFill>
            </a:endParaRPr>
          </a:p>
        </p:txBody>
      </p:sp>
      <p:sp>
        <p:nvSpPr>
          <p:cNvPr id="8" name="Text Placeholder 7"/>
          <p:cNvSpPr>
            <a:spLocks noGrp="1"/>
          </p:cNvSpPr>
          <p:nvPr>
            <p:ph type="body" sz="quarter" idx="3"/>
          </p:nvPr>
        </p:nvSpPr>
        <p:spPr>
          <a:xfrm>
            <a:off x="4988353" y="723960"/>
            <a:ext cx="3767328" cy="762000"/>
          </a:xfrm>
        </p:spPr>
        <p:txBody>
          <a:bodyPr/>
          <a:lstStyle/>
          <a:p>
            <a:r>
              <a:rPr lang="en-US" dirty="0" smtClean="0"/>
              <a:t>March 2016</a:t>
            </a:r>
            <a:endParaRPr lang="en-US" dirty="0"/>
          </a:p>
        </p:txBody>
      </p:sp>
      <p:sp>
        <p:nvSpPr>
          <p:cNvPr id="9" name="Content Placeholder 8"/>
          <p:cNvSpPr>
            <a:spLocks noGrp="1"/>
          </p:cNvSpPr>
          <p:nvPr>
            <p:ph sz="quarter" idx="4"/>
          </p:nvPr>
        </p:nvSpPr>
        <p:spPr>
          <a:xfrm>
            <a:off x="4631577" y="1598113"/>
            <a:ext cx="4359011" cy="5003961"/>
          </a:xfrm>
          <a:solidFill>
            <a:srgbClr val="FFFFFF"/>
          </a:solidFill>
          <a:ln>
            <a:solidFill>
              <a:srgbClr val="74A510"/>
            </a:solidFill>
          </a:ln>
        </p:spPr>
        <p:txBody>
          <a:bodyPr>
            <a:normAutofit fontScale="85000" lnSpcReduction="10000"/>
          </a:bodyPr>
          <a:lstStyle/>
          <a:p>
            <a:r>
              <a:rPr lang="en-US" dirty="0" smtClean="0">
                <a:solidFill>
                  <a:schemeClr val="tx1">
                    <a:lumMod val="50000"/>
                    <a:lumOff val="50000"/>
                  </a:schemeClr>
                </a:solidFill>
              </a:rPr>
              <a:t>USC HPC’s newest </a:t>
            </a:r>
            <a:r>
              <a:rPr lang="en-US" dirty="0">
                <a:solidFill>
                  <a:srgbClr val="FF0000"/>
                </a:solidFill>
              </a:rPr>
              <a:t>cluster</a:t>
            </a:r>
            <a:r>
              <a:rPr lang="en-US" dirty="0">
                <a:solidFill>
                  <a:schemeClr val="tx1">
                    <a:lumMod val="50000"/>
                    <a:lumOff val="50000"/>
                  </a:schemeClr>
                </a:solidFill>
              </a:rPr>
              <a:t> is comprised </a:t>
            </a:r>
            <a:r>
              <a:rPr lang="en-US" dirty="0" smtClean="0">
                <a:solidFill>
                  <a:schemeClr val="tx1">
                    <a:lumMod val="50000"/>
                    <a:lumOff val="50000"/>
                  </a:schemeClr>
                </a:solidFill>
              </a:rPr>
              <a:t>of</a:t>
            </a:r>
            <a:r>
              <a:rPr lang="en-US" dirty="0">
                <a:solidFill>
                  <a:schemeClr val="tx1">
                    <a:lumMod val="50000"/>
                    <a:lumOff val="50000"/>
                  </a:schemeClr>
                </a:solidFill>
              </a:rPr>
              <a:t> </a:t>
            </a:r>
            <a:r>
              <a:rPr lang="en-US" dirty="0" smtClean="0">
                <a:solidFill>
                  <a:srgbClr val="FF0000"/>
                </a:solidFill>
              </a:rPr>
              <a:t>264</a:t>
            </a:r>
            <a:r>
              <a:rPr lang="en-US" dirty="0" smtClean="0">
                <a:solidFill>
                  <a:schemeClr val="tx1">
                    <a:lumMod val="50000"/>
                    <a:lumOff val="50000"/>
                  </a:schemeClr>
                </a:solidFill>
              </a:rPr>
              <a:t> </a:t>
            </a:r>
            <a:r>
              <a:rPr lang="en-US" dirty="0">
                <a:solidFill>
                  <a:schemeClr val="tx1">
                    <a:lumMod val="50000"/>
                    <a:lumOff val="50000"/>
                  </a:schemeClr>
                </a:solidFill>
              </a:rPr>
              <a:t>Hewlett-Packard SL250, dual Sandy Bridge Xeon </a:t>
            </a:r>
            <a:r>
              <a:rPr lang="en-US" dirty="0">
                <a:solidFill>
                  <a:srgbClr val="FF0000"/>
                </a:solidFill>
              </a:rPr>
              <a:t>8-core </a:t>
            </a:r>
            <a:r>
              <a:rPr lang="en-US" dirty="0">
                <a:solidFill>
                  <a:schemeClr val="tx1">
                    <a:lumMod val="50000"/>
                    <a:lumOff val="50000"/>
                  </a:schemeClr>
                </a:solidFill>
              </a:rPr>
              <a:t>2.6 gigahertz, dual-processor, dual NVIDIA K20 GPUs containing </a:t>
            </a:r>
            <a:r>
              <a:rPr lang="en-US" dirty="0">
                <a:solidFill>
                  <a:srgbClr val="FF0000"/>
                </a:solidFill>
              </a:rPr>
              <a:t>2,496 cores </a:t>
            </a:r>
            <a:r>
              <a:rPr lang="en-US" dirty="0">
                <a:solidFill>
                  <a:schemeClr val="tx1">
                    <a:lumMod val="50000"/>
                    <a:lumOff val="50000"/>
                  </a:schemeClr>
                </a:solidFill>
              </a:rPr>
              <a:t>each, with 64 gigabytes of </a:t>
            </a:r>
            <a:r>
              <a:rPr lang="en-US" dirty="0" smtClean="0">
                <a:solidFill>
                  <a:schemeClr val="tx1">
                    <a:lumMod val="50000"/>
                    <a:lumOff val="50000"/>
                  </a:schemeClr>
                </a:solidFill>
              </a:rPr>
              <a:t>memory, 208 </a:t>
            </a:r>
            <a:r>
              <a:rPr lang="en-US" dirty="0">
                <a:solidFill>
                  <a:schemeClr val="tx1">
                    <a:lumMod val="50000"/>
                    <a:lumOff val="50000"/>
                  </a:schemeClr>
                </a:solidFill>
              </a:rPr>
              <a:t>Hewlett-Packard SL230, dual Sandy Bridge Xeon </a:t>
            </a:r>
            <a:r>
              <a:rPr lang="en-US" dirty="0">
                <a:solidFill>
                  <a:srgbClr val="FF0000"/>
                </a:solidFill>
              </a:rPr>
              <a:t>8-core </a:t>
            </a:r>
            <a:r>
              <a:rPr lang="en-US" dirty="0">
                <a:solidFill>
                  <a:schemeClr val="tx1">
                    <a:lumMod val="50000"/>
                    <a:lumOff val="50000"/>
                  </a:schemeClr>
                </a:solidFill>
              </a:rPr>
              <a:t>2.6 gigahertz dual-processor CPUs with 64 gigabytes of </a:t>
            </a:r>
            <a:r>
              <a:rPr lang="en-US" dirty="0" smtClean="0">
                <a:solidFill>
                  <a:schemeClr val="tx1">
                    <a:lumMod val="50000"/>
                    <a:lumOff val="50000"/>
                  </a:schemeClr>
                </a:solidFill>
              </a:rPr>
              <a:t>memory, 18 </a:t>
            </a:r>
            <a:r>
              <a:rPr lang="en-US" dirty="0">
                <a:solidFill>
                  <a:schemeClr val="tx1">
                    <a:lumMod val="50000"/>
                    <a:lumOff val="50000"/>
                  </a:schemeClr>
                </a:solidFill>
              </a:rPr>
              <a:t>Lenovo nx360m5 2.6 gigahertz dual-processor, dual NVIDIA K40 </a:t>
            </a:r>
            <a:r>
              <a:rPr lang="en-US" dirty="0">
                <a:solidFill>
                  <a:srgbClr val="FF0000"/>
                </a:solidFill>
              </a:rPr>
              <a:t>GPUs</a:t>
            </a:r>
            <a:r>
              <a:rPr lang="en-US" dirty="0">
                <a:solidFill>
                  <a:schemeClr val="tx1">
                    <a:lumMod val="50000"/>
                    <a:lumOff val="50000"/>
                  </a:schemeClr>
                </a:solidFill>
              </a:rPr>
              <a:t> containing </a:t>
            </a:r>
            <a:r>
              <a:rPr lang="en-US" dirty="0">
                <a:solidFill>
                  <a:srgbClr val="FF0000"/>
                </a:solidFill>
              </a:rPr>
              <a:t>2,880 cores </a:t>
            </a:r>
            <a:r>
              <a:rPr lang="en-US" dirty="0">
                <a:solidFill>
                  <a:schemeClr val="tx1">
                    <a:lumMod val="50000"/>
                    <a:lumOff val="50000"/>
                  </a:schemeClr>
                </a:solidFill>
              </a:rPr>
              <a:t>each with 64 gigabytes of </a:t>
            </a:r>
            <a:r>
              <a:rPr lang="en-US" dirty="0" smtClean="0">
                <a:solidFill>
                  <a:schemeClr val="tx1">
                    <a:lumMod val="50000"/>
                    <a:lumOff val="50000"/>
                  </a:schemeClr>
                </a:solidFill>
              </a:rPr>
              <a:t>memory, and 5 </a:t>
            </a:r>
            <a:r>
              <a:rPr lang="en-US" dirty="0">
                <a:solidFill>
                  <a:schemeClr val="tx1">
                    <a:lumMod val="50000"/>
                    <a:lumOff val="50000"/>
                  </a:schemeClr>
                </a:solidFill>
              </a:rPr>
              <a:t>Lenovo nx360m5 2.6 gigahertz dual-processor, dual NVIDIA K80 </a:t>
            </a:r>
            <a:r>
              <a:rPr lang="en-US" dirty="0">
                <a:solidFill>
                  <a:srgbClr val="FF0000"/>
                </a:solidFill>
              </a:rPr>
              <a:t>GPUs</a:t>
            </a:r>
            <a:r>
              <a:rPr lang="en-US" dirty="0">
                <a:solidFill>
                  <a:schemeClr val="tx1">
                    <a:lumMod val="50000"/>
                    <a:lumOff val="50000"/>
                  </a:schemeClr>
                </a:solidFill>
              </a:rPr>
              <a:t> containing 2 x 2,496 cores each with 64 gigabytes of </a:t>
            </a:r>
            <a:r>
              <a:rPr lang="en-US" dirty="0" smtClean="0">
                <a:solidFill>
                  <a:schemeClr val="tx1">
                    <a:lumMod val="50000"/>
                    <a:lumOff val="50000"/>
                  </a:schemeClr>
                </a:solidFill>
              </a:rPr>
              <a:t>memory.  This achieved </a:t>
            </a:r>
            <a:r>
              <a:rPr lang="en-US" dirty="0">
                <a:solidFill>
                  <a:schemeClr val="tx1">
                    <a:lumMod val="50000"/>
                    <a:lumOff val="50000"/>
                  </a:schemeClr>
                </a:solidFill>
              </a:rPr>
              <a:t>a benchmark of </a:t>
            </a:r>
            <a:r>
              <a:rPr lang="en-US" dirty="0">
                <a:solidFill>
                  <a:srgbClr val="FF0000"/>
                </a:solidFill>
              </a:rPr>
              <a:t>555.7 </a:t>
            </a:r>
            <a:r>
              <a:rPr lang="en-US" dirty="0" smtClean="0">
                <a:solidFill>
                  <a:srgbClr val="FF0000"/>
                </a:solidFill>
              </a:rPr>
              <a:t>teraflops</a:t>
            </a:r>
            <a:r>
              <a:rPr lang="en-US" dirty="0" smtClean="0">
                <a:solidFill>
                  <a:schemeClr val="tx1">
                    <a:lumMod val="50000"/>
                    <a:lumOff val="50000"/>
                  </a:schemeClr>
                </a:solidFill>
              </a:rPr>
              <a:t>.</a:t>
            </a:r>
          </a:p>
          <a:p>
            <a:r>
              <a:rPr lang="en-US" dirty="0">
                <a:solidFill>
                  <a:schemeClr val="tx1">
                    <a:lumMod val="50000"/>
                    <a:lumOff val="50000"/>
                  </a:schemeClr>
                </a:solidFill>
              </a:rPr>
              <a:t>HPC’s other 1,981-node, 4-core, 6-core, and 12-core dual-processor cluster contains Dell, Oracle Sun, Hewlett-Packard, and IBM compute nodes on a 10-gigabit </a:t>
            </a:r>
            <a:r>
              <a:rPr lang="en-US" dirty="0" err="1">
                <a:solidFill>
                  <a:schemeClr val="tx1">
                    <a:lumMod val="50000"/>
                    <a:lumOff val="50000"/>
                  </a:schemeClr>
                </a:solidFill>
              </a:rPr>
              <a:t>Myrinet</a:t>
            </a:r>
            <a:r>
              <a:rPr lang="en-US" dirty="0">
                <a:solidFill>
                  <a:schemeClr val="tx1">
                    <a:lumMod val="50000"/>
                    <a:lumOff val="50000"/>
                  </a:schemeClr>
                </a:solidFill>
              </a:rPr>
              <a:t> backbone and includes 4 large-memory nodes with 1 terabyte of RAM and 4 10-core Intel Xeon </a:t>
            </a:r>
            <a:r>
              <a:rPr lang="en-US" dirty="0" smtClean="0">
                <a:solidFill>
                  <a:schemeClr val="tx1">
                    <a:lumMod val="50000"/>
                    <a:lumOff val="50000"/>
                  </a:schemeClr>
                </a:solidFill>
              </a:rPr>
              <a:t>processors.</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9F2F5E10-5301-4EE6-90D2-A6C4A3F62BED}" type="slidenum">
              <a:rPr lang="en-US" smtClean="0"/>
              <a:t>97</a:t>
            </a:fld>
            <a:endParaRPr lang="en-US"/>
          </a:p>
        </p:txBody>
      </p:sp>
    </p:spTree>
    <p:extLst>
      <p:ext uri="{BB962C8B-B14F-4D97-AF65-F5344CB8AC3E}">
        <p14:creationId xmlns:p14="http://schemas.microsoft.com/office/powerpoint/2010/main" val="12622808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299"/>
            <a:ext cx="9144000" cy="767836"/>
          </a:xfrm>
        </p:spPr>
        <p:txBody>
          <a:bodyPr/>
          <a:lstStyle/>
          <a:p>
            <a:pPr>
              <a:lnSpc>
                <a:spcPct val="120000"/>
              </a:lnSpc>
            </a:pPr>
            <a:r>
              <a:rPr lang="en-US" sz="4000" dirty="0" smtClean="0"/>
              <a:t>Quantum Computation Center </a:t>
            </a:r>
            <a:r>
              <a:rPr lang="en-US" sz="4000" dirty="0"/>
              <a:t>@ USC</a:t>
            </a:r>
            <a:br>
              <a:rPr lang="en-US" sz="4000" dirty="0"/>
            </a:br>
            <a:r>
              <a:rPr lang="en-US" sz="2400" dirty="0"/>
              <a:t>http://</a:t>
            </a:r>
            <a:r>
              <a:rPr lang="en-US" sz="2400" dirty="0" err="1"/>
              <a:t>www.isi.edu</a:t>
            </a:r>
            <a:r>
              <a:rPr lang="en-US" sz="2400" dirty="0"/>
              <a:t>/</a:t>
            </a:r>
            <a:r>
              <a:rPr lang="en-US" sz="2400" dirty="0" err="1"/>
              <a:t>research_groups</a:t>
            </a:r>
            <a:r>
              <a:rPr lang="en-US" sz="2400" dirty="0"/>
              <a:t>/</a:t>
            </a:r>
            <a:r>
              <a:rPr lang="en-US" sz="2400" dirty="0" err="1"/>
              <a:t>quantum_computing</a:t>
            </a:r>
            <a:r>
              <a:rPr lang="en-US" sz="2400" dirty="0"/>
              <a:t>/</a:t>
            </a:r>
          </a:p>
        </p:txBody>
      </p:sp>
      <p:sp>
        <p:nvSpPr>
          <p:cNvPr id="7" name="Slide Number Placeholder 6"/>
          <p:cNvSpPr>
            <a:spLocks noGrp="1"/>
          </p:cNvSpPr>
          <p:nvPr>
            <p:ph type="sldNum" sz="quarter" idx="12"/>
          </p:nvPr>
        </p:nvSpPr>
        <p:spPr/>
        <p:txBody>
          <a:bodyPr/>
          <a:lstStyle/>
          <a:p>
            <a:fld id="{9F2F5E10-5301-4EE6-90D2-A6C4A3F62BED}" type="slidenum">
              <a:rPr lang="en-US" smtClean="0"/>
              <a:t>98</a:t>
            </a:fld>
            <a:endParaRPr lang="en-US"/>
          </a:p>
        </p:txBody>
      </p:sp>
      <p:pic>
        <p:nvPicPr>
          <p:cNvPr id="8" name="Picture 7"/>
          <p:cNvPicPr>
            <a:picLocks noChangeAspect="1"/>
          </p:cNvPicPr>
          <p:nvPr/>
        </p:nvPicPr>
        <p:blipFill>
          <a:blip r:embed="rId2"/>
          <a:stretch>
            <a:fillRect/>
          </a:stretch>
        </p:blipFill>
        <p:spPr>
          <a:xfrm>
            <a:off x="1935345" y="1231299"/>
            <a:ext cx="5992319" cy="5370775"/>
          </a:xfrm>
          <a:prstGeom prst="rect">
            <a:avLst/>
          </a:prstGeom>
        </p:spPr>
      </p:pic>
      <p:sp>
        <p:nvSpPr>
          <p:cNvPr id="9" name="TextBox 8"/>
          <p:cNvSpPr txBox="1"/>
          <p:nvPr/>
        </p:nvSpPr>
        <p:spPr>
          <a:xfrm>
            <a:off x="-3" y="6602074"/>
            <a:ext cx="8481809" cy="200055"/>
          </a:xfrm>
          <a:prstGeom prst="rect">
            <a:avLst/>
          </a:prstGeom>
          <a:noFill/>
        </p:spPr>
        <p:txBody>
          <a:bodyPr wrap="none" rtlCol="0">
            <a:spAutoFit/>
          </a:bodyPr>
          <a:lstStyle/>
          <a:p>
            <a:r>
              <a:rPr lang="en-US" sz="700" b="1" dirty="0">
                <a:solidFill>
                  <a:srgbClr val="7F7F7F"/>
                </a:solidFill>
              </a:rPr>
              <a:t>Photograph by: </a:t>
            </a:r>
            <a:r>
              <a:rPr lang="en-US" sz="700" dirty="0">
                <a:solidFill>
                  <a:srgbClr val="7F7F7F"/>
                </a:solidFill>
              </a:rPr>
              <a:t>Gerry </a:t>
            </a:r>
            <a:r>
              <a:rPr lang="en-US" sz="700" dirty="0" err="1">
                <a:solidFill>
                  <a:srgbClr val="7F7F7F"/>
                </a:solidFill>
              </a:rPr>
              <a:t>Kahrmann</a:t>
            </a:r>
            <a:r>
              <a:rPr lang="en-US" sz="700" dirty="0">
                <a:solidFill>
                  <a:srgbClr val="7F7F7F"/>
                </a:solidFill>
              </a:rPr>
              <a:t>, PNG Files , Vancouver Sun: http://</a:t>
            </a:r>
            <a:r>
              <a:rPr lang="en-US" sz="700" dirty="0" err="1">
                <a:solidFill>
                  <a:srgbClr val="7F7F7F"/>
                </a:solidFill>
              </a:rPr>
              <a:t>www.vancouversun.com</a:t>
            </a:r>
            <a:r>
              <a:rPr lang="en-US" sz="700" dirty="0">
                <a:solidFill>
                  <a:srgbClr val="7F7F7F"/>
                </a:solidFill>
              </a:rPr>
              <a:t>/technology/</a:t>
            </a:r>
            <a:r>
              <a:rPr lang="en-US" sz="700" dirty="0" err="1">
                <a:solidFill>
                  <a:srgbClr val="7F7F7F"/>
                </a:solidFill>
              </a:rPr>
              <a:t>burnaby+quantum+computer+maker+wave+pulls+million+funding</a:t>
            </a:r>
            <a:r>
              <a:rPr lang="en-US" sz="700" dirty="0">
                <a:solidFill>
                  <a:srgbClr val="7F7F7F"/>
                </a:solidFill>
              </a:rPr>
              <a:t>/10770082/story.html?__</a:t>
            </a:r>
            <a:r>
              <a:rPr lang="en-US" sz="700" dirty="0" err="1">
                <a:solidFill>
                  <a:srgbClr val="7F7F7F"/>
                </a:solidFill>
              </a:rPr>
              <a:t>lsa</a:t>
            </a:r>
            <a:r>
              <a:rPr lang="en-US" sz="700" dirty="0">
                <a:solidFill>
                  <a:srgbClr val="7F7F7F"/>
                </a:solidFill>
              </a:rPr>
              <a:t>=57c7-d780</a:t>
            </a:r>
          </a:p>
        </p:txBody>
      </p:sp>
    </p:spTree>
    <p:extLst>
      <p:ext uri="{BB962C8B-B14F-4D97-AF65-F5344CB8AC3E}">
        <p14:creationId xmlns:p14="http://schemas.microsoft.com/office/powerpoint/2010/main" val="1630283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a:t>
            </a:r>
            <a:r>
              <a:rPr lang="en-US" smtClean="0"/>
              <a:t>and Distributed Computing Platforms</a:t>
            </a:r>
            <a:endParaRPr lang="en-US" dirty="0"/>
          </a:p>
        </p:txBody>
      </p:sp>
      <p:sp>
        <p:nvSpPr>
          <p:cNvPr id="3" name="Content Placeholder 2"/>
          <p:cNvSpPr>
            <a:spLocks noGrp="1"/>
          </p:cNvSpPr>
          <p:nvPr>
            <p:ph idx="1"/>
          </p:nvPr>
        </p:nvSpPr>
        <p:spPr>
          <a:xfrm>
            <a:off x="739775" y="1954841"/>
            <a:ext cx="7662864" cy="4623131"/>
          </a:xfrm>
          <a:solidFill>
            <a:schemeClr val="bg1"/>
          </a:solidFill>
          <a:ln>
            <a:solidFill>
              <a:srgbClr val="0000FF"/>
            </a:solidFill>
          </a:ln>
        </p:spPr>
        <p:txBody>
          <a:bodyPr>
            <a:noAutofit/>
          </a:bodyPr>
          <a:lstStyle/>
          <a:p>
            <a:pPr marL="514350" indent="-514350">
              <a:buFont typeface="+mj-lt"/>
              <a:buAutoNum type="arabicPeriod"/>
            </a:pPr>
            <a:r>
              <a:rPr lang="en-US" sz="2800" dirty="0" smtClean="0"/>
              <a:t>Multi-core computing</a:t>
            </a:r>
          </a:p>
          <a:p>
            <a:pPr marL="514350" indent="-514350">
              <a:buFont typeface="+mj-lt"/>
              <a:buAutoNum type="arabicPeriod"/>
            </a:pPr>
            <a:r>
              <a:rPr lang="en-US" sz="2800" dirty="0" smtClean="0"/>
              <a:t>Supercomputers</a:t>
            </a:r>
          </a:p>
          <a:p>
            <a:pPr marL="514350" indent="-514350">
              <a:buFont typeface="+mj-lt"/>
              <a:buAutoNum type="arabicPeriod"/>
            </a:pPr>
            <a:r>
              <a:rPr lang="en-US" sz="2800" dirty="0" smtClean="0"/>
              <a:t>Distributed computation</a:t>
            </a:r>
            <a:endParaRPr lang="en-US" sz="2600" dirty="0" smtClean="0"/>
          </a:p>
          <a:p>
            <a:pPr marL="514350" indent="-514350">
              <a:buFont typeface="+mj-lt"/>
              <a:buAutoNum type="arabicPeriod"/>
            </a:pPr>
            <a:r>
              <a:rPr lang="en-US" sz="2800" dirty="0" smtClean="0"/>
              <a:t>Cloud computing</a:t>
            </a:r>
          </a:p>
          <a:p>
            <a:pPr marL="514350" indent="-514350">
              <a:buFont typeface="+mj-lt"/>
              <a:buAutoNum type="arabicPeriod"/>
            </a:pPr>
            <a:r>
              <a:rPr lang="en-US" sz="2800" dirty="0" smtClean="0"/>
              <a:t>Practical aspects of distributed computing</a:t>
            </a:r>
          </a:p>
          <a:p>
            <a:pPr marL="514350" indent="-514350">
              <a:buFont typeface="+mj-lt"/>
              <a:buAutoNum type="arabicPeriod"/>
            </a:pPr>
            <a:r>
              <a:rPr lang="en-US" sz="2800" dirty="0" smtClean="0"/>
              <a:t>Parallel programming</a:t>
            </a:r>
          </a:p>
          <a:p>
            <a:pPr marL="514350" indent="-514350">
              <a:buFont typeface="+mj-lt"/>
              <a:buAutoNum type="arabicPeriod"/>
            </a:pPr>
            <a:r>
              <a:rPr lang="en-US" sz="2800" dirty="0" smtClean="0"/>
              <a:t>Distributed computing @ USC</a:t>
            </a:r>
          </a:p>
          <a:p>
            <a:pPr marL="800100" lvl="1" indent="-457200">
              <a:buFont typeface="+mj-lt"/>
              <a:buAutoNum type="arabicPeriod"/>
            </a:pPr>
            <a:endParaRPr lang="en-US" sz="2400" dirty="0" smtClean="0"/>
          </a:p>
        </p:txBody>
      </p:sp>
      <p:sp>
        <p:nvSpPr>
          <p:cNvPr id="5" name="Slide Number Placeholder 4"/>
          <p:cNvSpPr>
            <a:spLocks noGrp="1"/>
          </p:cNvSpPr>
          <p:nvPr>
            <p:ph type="sldNum" sz="quarter" idx="12"/>
          </p:nvPr>
        </p:nvSpPr>
        <p:spPr/>
        <p:txBody>
          <a:bodyPr/>
          <a:lstStyle/>
          <a:p>
            <a:fld id="{9F2F5E10-5301-4EE6-90D2-A6C4A3F62BED}" type="slidenum">
              <a:rPr lang="en-US" smtClean="0"/>
              <a:t>99</a:t>
            </a:fld>
            <a:endParaRPr lang="en-US"/>
          </a:p>
        </p:txBody>
      </p:sp>
    </p:spTree>
    <p:extLst>
      <p:ext uri="{BB962C8B-B14F-4D97-AF65-F5344CB8AC3E}">
        <p14:creationId xmlns:p14="http://schemas.microsoft.com/office/powerpoint/2010/main" val="13672773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5290</TotalTime>
  <Words>4339</Words>
  <Application>Microsoft Macintosh PowerPoint</Application>
  <PresentationFormat>On-screen Show (4:3)</PresentationFormat>
  <Paragraphs>721</Paragraphs>
  <Slides>100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Book Antiqua</vt:lpstr>
      <vt:lpstr>Calibri</vt:lpstr>
      <vt:lpstr>Calisto MT</vt:lpstr>
      <vt:lpstr>Helvetica</vt:lpstr>
      <vt:lpstr>ＭＳ Ｐゴシック</vt:lpstr>
      <vt:lpstr>Wingdings</vt:lpstr>
      <vt:lpstr>Arial</vt:lpstr>
      <vt:lpstr>Genesis</vt:lpstr>
      <vt:lpstr> </vt:lpstr>
      <vt:lpstr>Intended Audience</vt:lpstr>
      <vt:lpstr>These materials are released under a CC-BY License </vt:lpstr>
      <vt:lpstr>Acknowledgments</vt:lpstr>
      <vt:lpstr>Parallel Processing</vt:lpstr>
      <vt:lpstr>When Datasets Are Large</vt:lpstr>
      <vt:lpstr>Parallel Processing</vt:lpstr>
      <vt:lpstr>Estimating Execution Time</vt:lpstr>
      <vt:lpstr>Processing a Document: Encryption Workflow</vt:lpstr>
      <vt:lpstr>Encryption Workflow: How Does It Work</vt:lpstr>
      <vt:lpstr>Execution Time with Shiftkey=1</vt:lpstr>
      <vt:lpstr>Encryption Workflow: How Does It Work</vt:lpstr>
      <vt:lpstr>Execution Time with Different Shiftkey Values</vt:lpstr>
      <vt:lpstr>Image Processing Workflow</vt:lpstr>
      <vt:lpstr>Execution Time</vt:lpstr>
      <vt:lpstr>Algorithmic Complexity</vt:lpstr>
      <vt:lpstr>Algorithmic Complexity</vt:lpstr>
      <vt:lpstr>Algorithmic Complexity:  Big “O” Notation</vt:lpstr>
      <vt:lpstr>Algorithmic Complexity: Examples</vt:lpstr>
      <vt:lpstr>Processing Several Datasets with a Workflow</vt:lpstr>
      <vt:lpstr>What If Workflows Could Use Many Computers to Run Steps?</vt:lpstr>
      <vt:lpstr>Using the Same Workflow to Process Several Documents</vt:lpstr>
      <vt:lpstr>Processing Several Datasets with a Workflow</vt:lpstr>
      <vt:lpstr>Processing Data with a Divide-and-Conquer Strategy</vt:lpstr>
      <vt:lpstr>PowerPoint Presentation</vt:lpstr>
      <vt:lpstr>A Divide-and-Conquer Strategy</vt:lpstr>
      <vt:lpstr>Parallel Processing of a Dataset as Divide-and-Conquer</vt:lpstr>
      <vt:lpstr>Phase 1: Split</vt:lpstr>
      <vt:lpstr>Phase 2: Process in Parallel</vt:lpstr>
      <vt:lpstr>Phase 3: Join</vt:lpstr>
      <vt:lpstr>Phase 1: Split</vt:lpstr>
      <vt:lpstr>Phase 2: Process in Parallel</vt:lpstr>
      <vt:lpstr>Phase 3: Join</vt:lpstr>
      <vt:lpstr>A Divide-and-Conquer Strategy Is Not Always Appropriate</vt:lpstr>
      <vt:lpstr>Dependencies and Message Passing</vt:lpstr>
      <vt:lpstr>Analysis of Parallel Processing</vt:lpstr>
      <vt:lpstr>Analysis of Parallel Processing</vt:lpstr>
      <vt:lpstr>Speedup with Parallel Processing</vt:lpstr>
      <vt:lpstr>Critical Path</vt:lpstr>
      <vt:lpstr>Limitations Imposed by Critical Paths</vt:lpstr>
      <vt:lpstr>Amdahl’s Law</vt:lpstr>
      <vt:lpstr>Embarrassingly Parallel Computations</vt:lpstr>
      <vt:lpstr>Analysis of Parallel Processing</vt:lpstr>
      <vt:lpstr>Parallel Processing</vt:lpstr>
      <vt:lpstr> </vt:lpstr>
      <vt:lpstr>Parallel and Distributed Computing Platforms</vt:lpstr>
      <vt:lpstr>Multi-Core Computing</vt:lpstr>
      <vt:lpstr>A Single Processor</vt:lpstr>
      <vt:lpstr>Single Processors</vt:lpstr>
      <vt:lpstr>Multi-Core Computing</vt:lpstr>
      <vt:lpstr>Multi-Core Computing: 1) Shared Memory</vt:lpstr>
      <vt:lpstr>Multi-Core Computing: Shared Memory Example</vt:lpstr>
      <vt:lpstr>Multi-Core Computing:  2) Distributed Memory</vt:lpstr>
      <vt:lpstr>Multi-Core Computing: Distributed Memory</vt:lpstr>
      <vt:lpstr>Multi-Core Computing:  3) Mixed-Memory Architecture</vt:lpstr>
      <vt:lpstr>Multi-Core Computing</vt:lpstr>
      <vt:lpstr>Multi-Core Chips</vt:lpstr>
      <vt:lpstr>Multi-Core Chips</vt:lpstr>
      <vt:lpstr>Multi-Core Chips</vt:lpstr>
      <vt:lpstr>Graphical Processing Units (GPUs)</vt:lpstr>
      <vt:lpstr>Supercomputers</vt:lpstr>
      <vt:lpstr>Supercomputers in the 1980s</vt:lpstr>
      <vt:lpstr>PowerPoint Presentation</vt:lpstr>
      <vt:lpstr>Floating Point Operations per Second (FLOPS)</vt:lpstr>
      <vt:lpstr>Supercomputers in the 1980s</vt:lpstr>
      <vt:lpstr>Supercomputers in the 1980s</vt:lpstr>
      <vt:lpstr>Supercomputers in the 1980s</vt:lpstr>
      <vt:lpstr>Supercomputers in the New Millenium</vt:lpstr>
      <vt:lpstr>Supercomputers Today</vt:lpstr>
      <vt:lpstr>Evolution</vt:lpstr>
      <vt:lpstr>Distributed Computing</vt:lpstr>
      <vt:lpstr>Distributed Computation</vt:lpstr>
      <vt:lpstr>Distributed Computing</vt:lpstr>
      <vt:lpstr>Distributed Computing</vt:lpstr>
      <vt:lpstr>Web Services</vt:lpstr>
      <vt:lpstr>Grid Computing</vt:lpstr>
      <vt:lpstr>Cluster Computing</vt:lpstr>
      <vt:lpstr>Cluster Computing</vt:lpstr>
      <vt:lpstr>Cloud Computing</vt:lpstr>
      <vt:lpstr>Cloud Computing</vt:lpstr>
      <vt:lpstr>Cloud Computing</vt:lpstr>
      <vt:lpstr>Cloud Computing</vt:lpstr>
      <vt:lpstr>Cloud Computing Services</vt:lpstr>
      <vt:lpstr>Cloud Computing Considerations</vt:lpstr>
      <vt:lpstr>Practical Aspects of Distributed Computing</vt:lpstr>
      <vt:lpstr>Virtual Machines</vt:lpstr>
      <vt:lpstr>Execution Failures</vt:lpstr>
      <vt:lpstr>Cooling</vt:lpstr>
      <vt:lpstr>Network Delays</vt:lpstr>
      <vt:lpstr>Queuing Delays</vt:lpstr>
      <vt:lpstr>Parallel Programming</vt:lpstr>
      <vt:lpstr>Parallel Programming Languages</vt:lpstr>
      <vt:lpstr>MapReduce and Hadoop</vt:lpstr>
      <vt:lpstr>Comparing Parallel Execution Implementations</vt:lpstr>
      <vt:lpstr>Distributed Computing @ USC</vt:lpstr>
      <vt:lpstr>USC Clusters https://hpcc.usc.edu/about/hpcc-infrastructure/</vt:lpstr>
      <vt:lpstr>Distributed Computing @ USC</vt:lpstr>
      <vt:lpstr>Quantum Computation Center @ USC http://www.isi.edu/research_groups/quantum_computing/</vt:lpstr>
      <vt:lpstr>Parallel and Distributed Computing Platforms</vt:lpstr>
      <vt:lpstr>Parallel Processing</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Yolanda Gil</dc:creator>
  <cp:lastModifiedBy>Microsoft Office User</cp:lastModifiedBy>
  <cp:revision>185</cp:revision>
  <cp:lastPrinted>2016-03-08T10:55:47Z</cp:lastPrinted>
  <dcterms:created xsi:type="dcterms:W3CDTF">2015-06-10T16:51:26Z</dcterms:created>
  <dcterms:modified xsi:type="dcterms:W3CDTF">2017-07-19T07:25:03Z</dcterms:modified>
</cp:coreProperties>
</file>