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402" r:id="rId2"/>
    <p:sldId id="403" r:id="rId3"/>
    <p:sldId id="404" r:id="rId4"/>
    <p:sldId id="405" r:id="rId5"/>
    <p:sldId id="341" r:id="rId6"/>
    <p:sldId id="343" r:id="rId7"/>
    <p:sldId id="344" r:id="rId8"/>
    <p:sldId id="390" r:id="rId9"/>
    <p:sldId id="345" r:id="rId10"/>
    <p:sldId id="392" r:id="rId11"/>
    <p:sldId id="346" r:id="rId12"/>
    <p:sldId id="347" r:id="rId13"/>
    <p:sldId id="383" r:id="rId14"/>
    <p:sldId id="384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85" r:id="rId27"/>
    <p:sldId id="386" r:id="rId28"/>
    <p:sldId id="365" r:id="rId29"/>
    <p:sldId id="366" r:id="rId30"/>
    <p:sldId id="393" r:id="rId31"/>
    <p:sldId id="367" r:id="rId32"/>
    <p:sldId id="368" r:id="rId33"/>
    <p:sldId id="397" r:id="rId34"/>
    <p:sldId id="394" r:id="rId35"/>
    <p:sldId id="396" r:id="rId36"/>
    <p:sldId id="369" r:id="rId37"/>
    <p:sldId id="370" r:id="rId38"/>
    <p:sldId id="389" r:id="rId39"/>
    <p:sldId id="371" r:id="rId40"/>
    <p:sldId id="387" r:id="rId41"/>
    <p:sldId id="388" r:id="rId42"/>
    <p:sldId id="372" r:id="rId43"/>
    <p:sldId id="373" r:id="rId44"/>
    <p:sldId id="374" r:id="rId45"/>
    <p:sldId id="375" r:id="rId46"/>
    <p:sldId id="376" r:id="rId47"/>
    <p:sldId id="398" r:id="rId48"/>
    <p:sldId id="399" r:id="rId49"/>
    <p:sldId id="400" r:id="rId50"/>
    <p:sldId id="401" r:id="rId51"/>
    <p:sldId id="377" r:id="rId52"/>
    <p:sldId id="378" r:id="rId53"/>
    <p:sldId id="379" r:id="rId54"/>
    <p:sldId id="380" r:id="rId55"/>
    <p:sldId id="381" r:id="rId56"/>
    <p:sldId id="38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00B3"/>
    <a:srgbClr val="0F0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/>
    <p:restoredTop sz="93210"/>
  </p:normalViewPr>
  <p:slideViewPr>
    <p:cSldViewPr snapToGrid="0" snapToObjects="1">
      <p:cViewPr>
        <p:scale>
          <a:sx n="105" d="100"/>
          <a:sy n="105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96EBF-CCBD-4D41-9258-6CAF349C3EBC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F3152-5DE8-FB42-B1B0-2735FD9D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9FEDF-B045-6D49-ADFC-486A98963EB2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6BF8-756A-0F49-9D78-5B388203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Relationship Id="rId3" Type="http://schemas.openxmlformats.org/officeDocument/2006/relationships/hyperlink" Target="https://en.wikipedia.org/wiki/Optimization_problem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solve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optimization problems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6BF8-756A-0F49-9D78-5B3882037E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63</a:t>
            </a:r>
            <a:r>
              <a:rPr lang="en-US" baseline="0" dirty="0" smtClean="0"/>
              <a:t> – 18 = 45</a:t>
            </a:r>
          </a:p>
          <a:p>
            <a:r>
              <a:rPr lang="en-US" baseline="0" dirty="0" smtClean="0"/>
              <a:t>45 – 18 = 27</a:t>
            </a:r>
          </a:p>
          <a:p>
            <a:r>
              <a:rPr lang="en-US" baseline="0" dirty="0" smtClean="0"/>
              <a:t>27 – 18 =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3354-16BD-A945-AA48-DCC46C1453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8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D02F6-B086-DD4F-B110-CA9D0C35EFF6}" type="slidenum">
              <a:rPr lang="en-US"/>
              <a:pPr/>
              <a:t>47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0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49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33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65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63B2C-9B3C-DF40-AE4D-8816D2280E68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1C4D5-1BD2-8A4C-A1FC-F7F14A15C5C3}" type="datetime1">
              <a:rPr lang="en-US" smtClean="0"/>
              <a:t>7/18/17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087550-4D99-A04E-8A83-BED86156D4A3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D5CA9B-E04D-9140-920C-C41D89496B5A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50F409-993C-E445-A576-5C15F848071E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1457A6-6661-FA45-9ED6-1C96CFCCB6B1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2D11ED-5F53-6847-8202-A7F0EB4CE601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A1F836-A311-AB43-A6EC-D161E4A0F743}" type="datetime1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2B531F-C351-0142-9E66-9C26659B0B1A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CBBA27-2677-B548-BC5B-485FD39FB5B0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DA5E9C-298F-0D4F-A56D-3C9F482A1ECD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A211C3-12BA-A242-9489-9E6356C04022}" type="datetime1">
              <a:rPr lang="en-US" smtClean="0"/>
              <a:t>7/18/17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E22D40-7EB6-D24E-AA56-27B89C6FBB44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D82D90-0B1E-AC48-918F-B890D813F566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4ECFB-CEFC-7647-8B6E-07D18616C8DB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C3845-A1C8-5A4A-9798-E8363DE16F3E}" type="datetime1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bit.ly/Shh0R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hyperlink" Target="http://cs246.stanford.edu/" TargetMode="External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057083"/>
            <a:ext cx="8228013" cy="1228917"/>
          </a:xfrm>
          <a:ln w="38100" cmpd="sng"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n-US" sz="4800" smtClean="0"/>
              <a:t>Data Analysis Software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815993" y="4331802"/>
            <a:ext cx="55104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Yolanda Gil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University of Southern California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gil@isi.edu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383" y="6224079"/>
            <a:ext cx="132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Last Updated:</a:t>
            </a:r>
          </a:p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September 2016</a:t>
            </a:r>
            <a:endParaRPr lang="en-US" sz="1400" i="1" dirty="0">
              <a:solidFill>
                <a:srgbClr val="265993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185935" y="6308338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17678F"/>
                </a:solidFill>
              </a:rPr>
              <a:t>ACI-1355475</a:t>
            </a:r>
          </a:p>
        </p:txBody>
      </p:sp>
      <p:pic>
        <p:nvPicPr>
          <p:cNvPr id="9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357" y="618239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31" y="6182393"/>
            <a:ext cx="2438283" cy="538609"/>
          </a:xfrm>
          <a:prstGeom prst="rect">
            <a:avLst/>
          </a:prstGeom>
          <a:solidFill>
            <a:srgbClr val="F8CB65"/>
          </a:solidFill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CC-BY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Attribution              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6" y="6264412"/>
            <a:ext cx="1111324" cy="391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99" y="3009639"/>
            <a:ext cx="82280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AAEA25"/>
                </a:solidFill>
              </a:rPr>
              <a:t>http</a:t>
            </a:r>
            <a:r>
              <a:rPr lang="en-US" sz="2800" dirty="0">
                <a:solidFill>
                  <a:srgbClr val="AAEA25"/>
                </a:solidFill>
              </a:rPr>
              <a:t>://www.datascience4all.org 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AAEA25"/>
                </a:solidFill>
              </a:rPr>
              <a:t>Introduction </a:t>
            </a:r>
            <a:r>
              <a:rPr lang="en-US" sz="2400" i="1" dirty="0">
                <a:solidFill>
                  <a:srgbClr val="AAEA25"/>
                </a:solidFill>
              </a:rPr>
              <a:t>to </a:t>
            </a:r>
            <a:r>
              <a:rPr lang="en-US" sz="2400" i="1" dirty="0" smtClean="0">
                <a:solidFill>
                  <a:srgbClr val="AAEA25"/>
                </a:solidFill>
              </a:rPr>
              <a:t>Computational </a:t>
            </a:r>
            <a:r>
              <a:rPr lang="en-US" sz="2400" i="1" dirty="0">
                <a:solidFill>
                  <a:srgbClr val="AAEA25"/>
                </a:solidFill>
              </a:rPr>
              <a:t>Thinking and Data </a:t>
            </a:r>
            <a:r>
              <a:rPr lang="en-US" sz="2400" i="1" dirty="0" smtClean="0">
                <a:solidFill>
                  <a:srgbClr val="AAEA25"/>
                </a:solidFill>
              </a:rPr>
              <a:t>Science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Statistical Package for the Social Sciences</a:t>
            </a:r>
            <a:r>
              <a:rPr lang="en-US" dirty="0"/>
              <a:t> (</a:t>
            </a:r>
            <a:r>
              <a:rPr lang="en-US" b="1" dirty="0" smtClean="0"/>
              <a:t>SPSS)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380" y="2274613"/>
            <a:ext cx="5800157" cy="32625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1769" y="5964558"/>
            <a:ext cx="3403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/wiki/SPSS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325" y="2096099"/>
            <a:ext cx="32134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SPSS is a widely used program for </a:t>
            </a:r>
            <a:r>
              <a:rPr lang="en-US" sz="2400" b="1" dirty="0">
                <a:solidFill>
                  <a:srgbClr val="0070C0"/>
                </a:solidFill>
              </a:rPr>
              <a:t>statistical analysis in social science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is also used by market researchers, health researchers, survey companies, government, education researchers, marketing organizations, data miners, and others.</a:t>
            </a:r>
          </a:p>
        </p:txBody>
      </p:sp>
    </p:spTree>
    <p:extLst>
      <p:ext uri="{BB962C8B-B14F-4D97-AF65-F5344CB8AC3E}">
        <p14:creationId xmlns:p14="http://schemas.microsoft.com/office/powerpoint/2010/main" val="8396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Programs</a:t>
            </a:r>
            <a:r>
              <a:rPr lang="en-US" dirty="0" smtClean="0"/>
              <a:t> Implement Functions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15454" y="3082745"/>
            <a:ext cx="2963333" cy="1676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Count Words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In a Text Document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797" y="3082745"/>
            <a:ext cx="2963333" cy="1676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Add Two Numbers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598" y="4927601"/>
            <a:ext cx="2963333" cy="1676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Add Several Numbers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2127" y="4927601"/>
            <a:ext cx="2963333" cy="1676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Detect Objects in an Image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5597" y="2071901"/>
            <a:ext cx="8551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computer program is a </a:t>
            </a:r>
            <a:r>
              <a:rPr lang="en-US" sz="2800" b="1" dirty="0">
                <a:solidFill>
                  <a:srgbClr val="0070C0"/>
                </a:solidFill>
              </a:rPr>
              <a:t>series of instructions </a:t>
            </a:r>
            <a:r>
              <a:rPr lang="en-US" sz="2800" dirty="0"/>
              <a:t>that tell a computer </a:t>
            </a:r>
            <a:r>
              <a:rPr lang="en-US" sz="2800" b="1" dirty="0">
                <a:solidFill>
                  <a:srgbClr val="0070C0"/>
                </a:solidFill>
              </a:rPr>
              <a:t>what tasks to do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999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Inputs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Outputs</a:t>
            </a:r>
            <a:r>
              <a:rPr lang="en-US" dirty="0" smtClean="0"/>
              <a:t> of Programs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01434" y="2614208"/>
            <a:ext cx="2228427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Document1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50931" y="5696075"/>
            <a:ext cx="2539998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Document3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7596" y="4205942"/>
            <a:ext cx="2963333" cy="863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Append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71734" y="2614208"/>
            <a:ext cx="2370667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Document2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27596" y="3528608"/>
            <a:ext cx="762001" cy="677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078130" y="3528608"/>
            <a:ext cx="1049867" cy="677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0"/>
          </p:cNvCxnSpPr>
          <p:nvPr/>
        </p:nvCxnSpPr>
        <p:spPr>
          <a:xfrm>
            <a:off x="6587064" y="5069542"/>
            <a:ext cx="33866" cy="6265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91061" y="2472266"/>
            <a:ext cx="2387600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Document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0326" y="5554133"/>
            <a:ext cx="2539998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Total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195" y="4064000"/>
            <a:ext cx="2963333" cy="863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Count Words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684861" y="3386666"/>
            <a:ext cx="0" cy="677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31424" y="4927600"/>
            <a:ext cx="0" cy="6265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0"/>
            <a:ext cx="8940801" cy="1488141"/>
          </a:xfrm>
        </p:spPr>
        <p:txBody>
          <a:bodyPr/>
          <a:lstStyle/>
          <a:p>
            <a:r>
              <a:rPr lang="en-US" sz="4000" dirty="0" smtClean="0"/>
              <a:t>Designing a Program to Encrypt Messages Using the Caesar Cipher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534" y="2150538"/>
            <a:ext cx="6484291" cy="4284134"/>
          </a:xfrm>
          <a:ln>
            <a:solidFill>
              <a:srgbClr val="4A6300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Caesar cypher: replace each </a:t>
            </a:r>
            <a:r>
              <a:rPr lang="en-US" sz="2400" smtClean="0"/>
              <a:t>letter </a:t>
            </a:r>
          </a:p>
          <a:p>
            <a:r>
              <a:rPr lang="en-US" sz="2400" dirty="0" smtClean="0"/>
              <a:t>with a letter in the alphabet that is down by a number of positions (the “shift”).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: if the shift is 3: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34925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Caesar cypher with shift 3:</a:t>
            </a:r>
          </a:p>
          <a:p>
            <a:pPr lvl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25935" y="655584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6530" y="4192100"/>
            <a:ext cx="568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ABCDEFGHIJKLMNOPQRSTUVWXYZ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Cipher:  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DEFGHIJKLMNOPQRSTUVWXYZABC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068" y="5846778"/>
            <a:ext cx="302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</a:t>
            </a:r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: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HELLO</a:t>
            </a:r>
          </a:p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</a:t>
            </a:r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:  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KHOOR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5090249"/>
            <a:ext cx="3742267" cy="1598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6634835" y="27884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/wiki/File:Caesar3.svg</a:t>
            </a:r>
          </a:p>
        </p:txBody>
      </p:sp>
    </p:spTree>
    <p:extLst>
      <p:ext uri="{BB962C8B-B14F-4D97-AF65-F5344CB8AC3E}">
        <p14:creationId xmlns:p14="http://schemas.microsoft.com/office/powerpoint/2010/main" val="4033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0"/>
            <a:ext cx="8940801" cy="1488141"/>
          </a:xfrm>
        </p:spPr>
        <p:txBody>
          <a:bodyPr/>
          <a:lstStyle/>
          <a:p>
            <a:r>
              <a:rPr lang="en-US" sz="4000" dirty="0" smtClean="0"/>
              <a:t>Designing a Program to Encrypt Messages Using the Caesar Cipher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534" y="2404533"/>
            <a:ext cx="6484291" cy="4284134"/>
          </a:xfrm>
          <a:ln>
            <a:solidFill>
              <a:srgbClr val="4A6300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Caesar cypher: replace each letter with a letter in the alphabet that is down by a number of positions (the “shift”).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: if the shift is 3: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34925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Caesar cypher with shift 3:</a:t>
            </a:r>
          </a:p>
          <a:p>
            <a:pPr lvl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25935" y="655584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6530" y="4310631"/>
            <a:ext cx="568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ABCDEFGHIJKLMNOPQRSTUVWXYZ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Cipher:  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DEFGHIJKLMNOPQRSTUVWXYZABC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068" y="5846778"/>
            <a:ext cx="302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</a:t>
            </a:r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: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HELLO</a:t>
            </a:r>
          </a:p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</a:t>
            </a:r>
            <a:r>
              <a:rPr lang="en-US" sz="2000" b="1" dirty="0">
                <a:solidFill>
                  <a:srgbClr val="1200B3"/>
                </a:solidFill>
                <a:latin typeface="Courier"/>
                <a:cs typeface="Courier"/>
              </a:rPr>
              <a:t>:   </a:t>
            </a:r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KHOOR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r="60177" b="25869"/>
          <a:stretch/>
        </p:blipFill>
        <p:spPr bwMode="auto">
          <a:xfrm>
            <a:off x="6602825" y="2404533"/>
            <a:ext cx="2558107" cy="372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3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</a:t>
            </a:r>
            <a:r>
              <a:rPr lang="en-US" dirty="0" smtClean="0">
                <a:solidFill>
                  <a:srgbClr val="FF0000"/>
                </a:solidFill>
              </a:rPr>
              <a:t>Parameters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r="60177" b="25869"/>
          <a:stretch/>
        </p:blipFill>
        <p:spPr bwMode="auto">
          <a:xfrm>
            <a:off x="1456268" y="2192863"/>
            <a:ext cx="3098800" cy="45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612495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www.cryptomuseum.com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/crypto/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usa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ccd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img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/301058/001/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full.jpg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1" b="89796" l="9896" r="89931">
                        <a14:foregroundMark x1="45660" y1="41837" x2="45660" y2="41837"/>
                        <a14:foregroundMark x1="47569" y1="46939" x2="47569" y2="4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8" y="2404533"/>
            <a:ext cx="4930236" cy="33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07459"/>
          </a:xfrm>
        </p:spPr>
        <p:txBody>
          <a:bodyPr/>
          <a:lstStyle/>
          <a:p>
            <a:r>
              <a:rPr lang="en-US" dirty="0" smtClean="0"/>
              <a:t>Treating Programs as </a:t>
            </a:r>
            <a:br>
              <a:rPr lang="en-US" dirty="0" smtClean="0"/>
            </a:br>
            <a:r>
              <a:rPr lang="en-US" dirty="0" smtClean="0"/>
              <a:t>“Black Boxes”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2262094"/>
            <a:ext cx="4670425" cy="4189506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don’t have to understand </a:t>
            </a:r>
            <a:r>
              <a:rPr lang="en-US" sz="2400" dirty="0" smtClean="0"/>
              <a:t>complex </a:t>
            </a:r>
            <a:r>
              <a:rPr lang="en-US" sz="2400" b="1" dirty="0" smtClean="0"/>
              <a:t>programming</a:t>
            </a:r>
            <a:r>
              <a:rPr lang="en-US" sz="2400" dirty="0" smtClean="0"/>
              <a:t> in order to </a:t>
            </a:r>
            <a:r>
              <a:rPr lang="en-US" sz="2400" b="1" dirty="0" smtClean="0"/>
              <a:t>use software</a:t>
            </a:r>
          </a:p>
          <a:p>
            <a:r>
              <a:rPr lang="en-US" sz="2400" dirty="0" smtClean="0"/>
              <a:t>This is why we often refer to software as a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“black box”</a:t>
            </a:r>
          </a:p>
          <a:p>
            <a:r>
              <a:rPr lang="en-US" sz="2400" dirty="0" smtClean="0"/>
              <a:t>You only need to understand </a:t>
            </a:r>
            <a:r>
              <a:rPr lang="en-US" sz="2400" b="1" dirty="0" smtClean="0"/>
              <a:t>inputs and outputs </a:t>
            </a:r>
            <a:r>
              <a:rPr lang="en-US" sz="2400" dirty="0" smtClean="0"/>
              <a:t>and the </a:t>
            </a:r>
            <a:r>
              <a:rPr lang="en-US" sz="2400" b="1" dirty="0" smtClean="0"/>
              <a:t>program’s function </a:t>
            </a:r>
            <a:r>
              <a:rPr lang="en-US" sz="2400" dirty="0" smtClean="0"/>
              <a:t>in order to use it correctly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5359400" y="1964263"/>
            <a:ext cx="3489442" cy="44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Languages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Choices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947333"/>
            <a:ext cx="8771468" cy="4385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04001"/>
            <a:ext cx="5865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www.indie-music.com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ee</a:t>
            </a:r>
            <a:r>
              <a:rPr lang="en-US" sz="1000" dirty="0">
                <a:solidFill>
                  <a:srgbClr val="7F7F7F"/>
                </a:solidFill>
              </a:rPr>
              <a:t>/themes/</a:t>
            </a:r>
            <a:r>
              <a:rPr lang="en-US" sz="1000" dirty="0" err="1">
                <a:solidFill>
                  <a:srgbClr val="7F7F7F"/>
                </a:solidFill>
              </a:rPr>
              <a:t>site_themes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dailyedition</a:t>
            </a:r>
            <a:r>
              <a:rPr lang="en-US" sz="1000" dirty="0">
                <a:solidFill>
                  <a:srgbClr val="7F7F7F"/>
                </a:solidFill>
              </a:rPr>
              <a:t>/images/uploads/</a:t>
            </a:r>
            <a:r>
              <a:rPr lang="en-US" sz="1000" dirty="0" err="1">
                <a:solidFill>
                  <a:srgbClr val="7F7F7F"/>
                </a:solidFill>
              </a:rPr>
              <a:t>progLanguages.jpg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Popular Choices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721761"/>
            <a:ext cx="7112000" cy="4729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133" y="6451519"/>
            <a:ext cx="4557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www.itprolife.com</a:t>
            </a:r>
            <a:r>
              <a:rPr lang="en-US" sz="1000" dirty="0">
                <a:solidFill>
                  <a:srgbClr val="7F7F7F"/>
                </a:solidFill>
              </a:rPr>
              <a:t>/2015/02/top-5-programming-languages-to-learn.html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1666"/>
            <a:ext cx="8229600" cy="597972"/>
          </a:xfrm>
        </p:spPr>
        <p:txBody>
          <a:bodyPr/>
          <a:lstStyle/>
          <a:p>
            <a:r>
              <a:rPr lang="en-US" dirty="0" smtClean="0"/>
              <a:t>Intended Audience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0536" y="2624667"/>
            <a:ext cx="7708369" cy="3951971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Computational thinking</a:t>
            </a:r>
            <a:r>
              <a:rPr lang="en-US" sz="2800" dirty="0" smtClean="0"/>
              <a:t>: a new way to approach problems through computing </a:t>
            </a:r>
          </a:p>
          <a:p>
            <a:pPr lvl="1"/>
            <a:r>
              <a:rPr lang="en-US" sz="2800" dirty="0"/>
              <a:t>A</a:t>
            </a:r>
            <a:r>
              <a:rPr lang="en-US" sz="2800" dirty="0" smtClean="0"/>
              <a:t>bstraction, decomposition, modularity,…</a:t>
            </a:r>
          </a:p>
          <a:p>
            <a:r>
              <a:rPr lang="en-US" sz="2800" b="1" dirty="0" smtClean="0">
                <a:solidFill>
                  <a:srgbClr val="FEA022"/>
                </a:solidFill>
              </a:rPr>
              <a:t>Data science</a:t>
            </a:r>
            <a:r>
              <a:rPr lang="en-US" sz="2800" dirty="0" smtClean="0"/>
              <a:t>: a cross-disciplinary approach to solving data-rich problems</a:t>
            </a:r>
          </a:p>
          <a:p>
            <a:pPr lvl="1"/>
            <a:r>
              <a:rPr lang="en-US" sz="2800" dirty="0" smtClean="0"/>
              <a:t>Machine learning, large-scale computing, semantic metadata, workflows,…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0663" y="1088820"/>
            <a:ext cx="7658243" cy="1200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esigned for students with no programming background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who want to have literacy in data and computing to better approach data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2152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Compilers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13" r="-1598"/>
          <a:stretch/>
        </p:blipFill>
        <p:spPr>
          <a:xfrm>
            <a:off x="4247" y="2144320"/>
            <a:ext cx="3733800" cy="4318948"/>
          </a:xfrm>
        </p:spPr>
      </p:pic>
      <p:sp>
        <p:nvSpPr>
          <p:cNvPr id="5" name="TextBox 4"/>
          <p:cNvSpPr txBox="1"/>
          <p:nvPr/>
        </p:nvSpPr>
        <p:spPr>
          <a:xfrm>
            <a:off x="66627" y="6596063"/>
            <a:ext cx="92092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upload.wikimedia.org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wikipedia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/commons/thumb/9/9b/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High_level_to_low_level_diagram.svg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/2000px-High_level_to_low_level_diagram.svg.png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8727" y="2223071"/>
            <a:ext cx="461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Designed for humans to generate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727" y="4873139"/>
            <a:ext cx="468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Designed for machines to execute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0454" y="5298073"/>
            <a:ext cx="5048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Move amount in memory location A to CPU register P</a:t>
            </a:r>
          </a:p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Move amount in memory location B to CPU register Q</a:t>
            </a:r>
          </a:p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Add CPU register P to CPU register Q</a:t>
            </a:r>
          </a:p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Move amount in CPU register Q to memory location 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0454" y="2638461"/>
            <a:ext cx="3700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X = number of undergraduate students</a:t>
            </a:r>
          </a:p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Y = number of graduate students</a:t>
            </a:r>
          </a:p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Z= Add (X,Y)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Examples of Programs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Start Simple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92" y="2438400"/>
            <a:ext cx="5409708" cy="3327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" y="3509433"/>
            <a:ext cx="3622675" cy="8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75" y="3301991"/>
            <a:ext cx="4588076" cy="13419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7467" y="6502400"/>
            <a:ext cx="5455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Programming_language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File:Classes_and_Methods.png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14570"/>
            <a:ext cx="3035300" cy="2088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66" y="3098803"/>
            <a:ext cx="4456529" cy="107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66" y="4820016"/>
            <a:ext cx="3619501" cy="1321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2467" y="4320417"/>
            <a:ext cx="3595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 newer version of Python (3.0):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2467" y="2554342"/>
            <a:ext cx="357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need to print double quotes: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2953704"/>
            <a:ext cx="5740031" cy="2718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6502400"/>
            <a:ext cx="5455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Programming_language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File:Classes_and_Methods.png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Program in Scratch:</a:t>
            </a:r>
            <a:br>
              <a:rPr lang="en-US" dirty="0" smtClean="0"/>
            </a:b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 smtClean="0"/>
              <a:t>scratch.mit.edu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533" y="2116667"/>
            <a:ext cx="4707467" cy="4605866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Choose a “sprite” or object to manipulate </a:t>
            </a:r>
          </a:p>
          <a:p>
            <a:pPr lvl="1"/>
            <a:r>
              <a:rPr lang="en-US" sz="2000" dirty="0" err="1" smtClean="0"/>
              <a:t>eg</a:t>
            </a:r>
            <a:r>
              <a:rPr lang="en-US" sz="2000" dirty="0" smtClean="0"/>
              <a:t> a penguin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Select boxes that have different commands for the penguin and stack them together</a:t>
            </a:r>
          </a:p>
          <a:p>
            <a:pPr lvl="1"/>
            <a:r>
              <a:rPr lang="en-US" sz="2000" dirty="0" smtClean="0"/>
              <a:t>Wait, Move, Repeat, Play sound,…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Fill in the white blanks to specify parameters </a:t>
            </a:r>
          </a:p>
          <a:p>
            <a:pPr lvl="1"/>
            <a:r>
              <a:rPr lang="en-US" sz="2000" dirty="0" err="1" smtClean="0"/>
              <a:t>eg</a:t>
            </a:r>
            <a:r>
              <a:rPr lang="en-US" sz="2000" dirty="0" smtClean="0"/>
              <a:t> how long to wait for the penguin to jump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Play the animation to see the program execute.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  <p:pic>
        <p:nvPicPr>
          <p:cNvPr id="6" name="Content Placeholder 5" descr="Screen Shot 2015-06-22 at 12.37.34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8969"/>
          <a:stretch>
            <a:fillRect/>
          </a:stretch>
        </p:blipFill>
        <p:spPr>
          <a:xfrm>
            <a:off x="5091642" y="2116667"/>
            <a:ext cx="3767138" cy="4250266"/>
          </a:xfrm>
        </p:spPr>
      </p:pic>
      <p:sp>
        <p:nvSpPr>
          <p:cNvPr id="4" name="TextBox 3"/>
          <p:cNvSpPr txBox="1"/>
          <p:nvPr/>
        </p:nvSpPr>
        <p:spPr>
          <a:xfrm>
            <a:off x="5205591" y="6353201"/>
            <a:ext cx="321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https</a:t>
            </a:r>
            <a:r>
              <a:rPr lang="pt-BR" b="1" dirty="0"/>
              <a:t>://</a:t>
            </a:r>
            <a:r>
              <a:rPr lang="pt-BR" b="1" dirty="0" err="1"/>
              <a:t>vimeo.com</a:t>
            </a:r>
            <a:r>
              <a:rPr lang="pt-BR" b="1" dirty="0"/>
              <a:t>/65583694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11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Will Treat Programs as Black Boxes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5" y="916641"/>
            <a:ext cx="8251940" cy="608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Algorithms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184400"/>
            <a:ext cx="8661400" cy="4114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An algorithm is a </a:t>
            </a:r>
            <a:r>
              <a:rPr lang="en-US" sz="2400" b="1" dirty="0" smtClean="0"/>
              <a:t>mechanical procedure </a:t>
            </a:r>
            <a:r>
              <a:rPr lang="en-US" sz="2400" dirty="0" smtClean="0"/>
              <a:t>that describes how to carry out a computation on some </a:t>
            </a:r>
            <a:r>
              <a:rPr lang="en-US" sz="2400" dirty="0"/>
              <a:t>data (the logic) </a:t>
            </a:r>
            <a:r>
              <a:rPr lang="en-US" sz="2400" dirty="0" smtClean="0"/>
              <a:t>(like a recipe)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Computers need algorithms that are </a:t>
            </a:r>
            <a:r>
              <a:rPr lang="en-US" sz="2400" b="1" dirty="0" smtClean="0"/>
              <a:t>correct and very precise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the algorithms are implemented in programs, the programs can contain </a:t>
            </a:r>
            <a:r>
              <a:rPr lang="en-US" sz="2400" b="1" dirty="0" smtClean="0"/>
              <a:t>errors or are missing instructions</a:t>
            </a:r>
            <a:r>
              <a:rPr lang="en-US" sz="2400" dirty="0" smtClean="0"/>
              <a:t>, we say they have “</a:t>
            </a:r>
            <a:r>
              <a:rPr lang="en-US" sz="2400" dirty="0" smtClean="0">
                <a:solidFill>
                  <a:srgbClr val="FF0000"/>
                </a:solidFill>
              </a:rPr>
              <a:t>bugs</a:t>
            </a:r>
            <a:r>
              <a:rPr lang="en-US" sz="2400" dirty="0" smtClean="0"/>
              <a:t>”.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964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2829" y="115471"/>
            <a:ext cx="6201039" cy="1020152"/>
          </a:xfrm>
          <a:noFill/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These materials are released under a CC-BY License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9846" y="1628121"/>
            <a:ext cx="6729686" cy="2682705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You are free to</a:t>
            </a:r>
            <a:r>
              <a:rPr lang="en-US" sz="1400" u="sng" dirty="0" smtClean="0">
                <a:solidFill>
                  <a:srgbClr val="465466"/>
                </a:solidFill>
              </a:rPr>
              <a:t>:</a:t>
            </a:r>
            <a:endParaRPr lang="en-US" sz="1400" u="sng" dirty="0">
              <a:solidFill>
                <a:srgbClr val="465466"/>
              </a:solidFill>
            </a:endParaRP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Share</a:t>
            </a:r>
            <a:r>
              <a:rPr lang="en-US" sz="1400" dirty="0">
                <a:solidFill>
                  <a:srgbClr val="465466"/>
                </a:solidFill>
              </a:rPr>
              <a:t> — copy and redistribute the material in any medium or format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Adapt</a:t>
            </a:r>
            <a:r>
              <a:rPr lang="en-US" sz="1400" dirty="0">
                <a:solidFill>
                  <a:srgbClr val="465466"/>
                </a:solidFill>
              </a:rPr>
              <a:t> — remix, transform, and build upon the material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for any purpose, even commercially.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The licensor cannot revoke these freedoms as long as you follow the license terms.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Under the following terms: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</a:t>
            </a:r>
            <a:r>
              <a:rPr lang="en-US" sz="1400" b="1" dirty="0" smtClean="0">
                <a:solidFill>
                  <a:srgbClr val="465466"/>
                </a:solidFill>
              </a:rPr>
              <a:t>Attribution</a:t>
            </a:r>
            <a:r>
              <a:rPr lang="en-US" sz="1400" dirty="0" smtClean="0">
                <a:solidFill>
                  <a:srgbClr val="465466"/>
                </a:solidFill>
              </a:rPr>
              <a:t> </a:t>
            </a:r>
            <a:r>
              <a:rPr lang="en-US" sz="1400" dirty="0">
                <a:solidFill>
                  <a:srgbClr val="465466"/>
                </a:solidFill>
              </a:rPr>
              <a:t>— You must give appropriate credit, provide a link to the license, </a:t>
            </a:r>
            <a:endParaRPr lang="en-US" sz="1400" dirty="0" smtClean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and </a:t>
            </a:r>
            <a:r>
              <a:rPr lang="en-US" sz="1400" dirty="0">
                <a:solidFill>
                  <a:srgbClr val="465466"/>
                </a:solidFill>
              </a:rPr>
              <a:t>indicate if changes were made. You may do so in any reasonable manner</a:t>
            </a:r>
            <a:r>
              <a:rPr lang="en-US" sz="1400" dirty="0" smtClean="0">
                <a:solidFill>
                  <a:srgbClr val="465466"/>
                </a:solidFill>
              </a:rPr>
              <a:t>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 </a:t>
            </a:r>
            <a:r>
              <a:rPr lang="en-US" sz="1400" dirty="0" smtClean="0">
                <a:solidFill>
                  <a:srgbClr val="465466"/>
                </a:solidFill>
              </a:rPr>
              <a:t>     </a:t>
            </a:r>
            <a:r>
              <a:rPr lang="en-US" sz="1400" dirty="0">
                <a:solidFill>
                  <a:srgbClr val="465466"/>
                </a:solidFill>
              </a:rPr>
              <a:t>but not in any way that suggests the licensor endorses you or your use</a:t>
            </a:r>
            <a:r>
              <a:rPr lang="en-US" sz="1400" dirty="0" smtClean="0">
                <a:solidFill>
                  <a:srgbClr val="465466"/>
                </a:solidFill>
              </a:rPr>
              <a:t>.</a:t>
            </a:r>
            <a:endParaRPr lang="en-US" sz="1400" dirty="0">
              <a:solidFill>
                <a:srgbClr val="4654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9" y="115471"/>
            <a:ext cx="2893728" cy="102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21" y="1182522"/>
            <a:ext cx="3212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65466"/>
                </a:solidFill>
              </a:rPr>
              <a:t>https://</a:t>
            </a:r>
            <a:r>
              <a:rPr lang="en-US" sz="1100" b="1" dirty="0" err="1">
                <a:solidFill>
                  <a:srgbClr val="465466"/>
                </a:solidFill>
              </a:rPr>
              <a:t>creativecommons.org</a:t>
            </a:r>
            <a:r>
              <a:rPr lang="en-US" sz="1100" b="1" dirty="0">
                <a:solidFill>
                  <a:srgbClr val="465466"/>
                </a:solidFill>
              </a:rPr>
              <a:t>/licenses/by/2.0/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080" y="4604023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Please credit as: Gil</a:t>
            </a:r>
            <a:r>
              <a:rPr lang="en-US" sz="2000" b="1" dirty="0">
                <a:solidFill>
                  <a:srgbClr val="465466"/>
                </a:solidFill>
              </a:rPr>
              <a:t>, </a:t>
            </a:r>
            <a:r>
              <a:rPr lang="en-US" sz="2000" b="1" dirty="0" smtClean="0">
                <a:solidFill>
                  <a:srgbClr val="465466"/>
                </a:solidFill>
              </a:rPr>
              <a:t>Yolanda (Ed.) Introduction to Computational Thinking and Data Science.  Available from http://www.datascience4all.org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080" y="5502497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If you use an individual slide, please place the following at the bottom: “Credit: http://www.datascience4all.org/”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079" y="6368658"/>
            <a:ext cx="8939788" cy="400110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466"/>
                </a:solidFill>
              </a:rPr>
              <a:t>A</a:t>
            </a:r>
            <a:r>
              <a:rPr lang="en-US" sz="2000" b="1" dirty="0" smtClean="0">
                <a:solidFill>
                  <a:srgbClr val="465466"/>
                </a:solidFill>
              </a:rPr>
              <a:t>s editors of these materials, we welcome your feedback and contributions.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131097" y="1998133"/>
            <a:ext cx="1911117" cy="21961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>
                <a:solidFill>
                  <a:srgbClr val="465466"/>
                </a:solidFill>
              </a:rPr>
              <a:t>A</a:t>
            </a:r>
            <a:r>
              <a:rPr lang="en-US" sz="1800" i="1" dirty="0" smtClean="0">
                <a:solidFill>
                  <a:srgbClr val="465466"/>
                </a:solidFill>
              </a:rPr>
              <a:t>rtwork taken from other sources is acknowledged where it appears.</a:t>
            </a:r>
          </a:p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 smtClean="0">
                <a:solidFill>
                  <a:srgbClr val="465466"/>
                </a:solidFill>
              </a:rPr>
              <a:t>Artwork that is not acknowledged is by the author.</a:t>
            </a:r>
            <a:endParaRPr lang="en-US" sz="1800" i="1" dirty="0">
              <a:solidFill>
                <a:srgbClr val="465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29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</a:t>
            </a:r>
            <a:r>
              <a:rPr lang="en-US" b="1" dirty="0" smtClean="0"/>
              <a:t>lowchart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68" y="2256451"/>
            <a:ext cx="7662864" cy="39754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b="1" dirty="0"/>
              <a:t>graphical representation </a:t>
            </a:r>
            <a:r>
              <a:rPr lang="en-US" dirty="0"/>
              <a:t>of a computer program in relation to its </a:t>
            </a:r>
            <a:r>
              <a:rPr lang="en-US" b="1" dirty="0"/>
              <a:t>sequence of functions </a:t>
            </a:r>
            <a:r>
              <a:rPr lang="en-US" dirty="0" smtClean="0"/>
              <a:t>and</a:t>
            </a:r>
            <a:r>
              <a:rPr lang="en-US" b="1" dirty="0" smtClean="0"/>
              <a:t> </a:t>
            </a:r>
            <a:r>
              <a:rPr lang="en-US" b="1" dirty="0"/>
              <a:t>a flow of data</a:t>
            </a:r>
            <a:endParaRPr lang="en-US" b="1" dirty="0" smtClean="0"/>
          </a:p>
          <a:p>
            <a:r>
              <a:rPr lang="en-US" dirty="0"/>
              <a:t>A</a:t>
            </a:r>
            <a:r>
              <a:rPr lang="en-US" dirty="0" smtClean="0"/>
              <a:t>s </a:t>
            </a:r>
            <a:r>
              <a:rPr lang="en-US" dirty="0"/>
              <a:t>distinct from the data it </a:t>
            </a:r>
            <a:r>
              <a:rPr lang="en-US" dirty="0" smtClean="0"/>
              <a:t>processes</a:t>
            </a:r>
          </a:p>
          <a:p>
            <a:r>
              <a:rPr lang="en-US" dirty="0" smtClean="0"/>
              <a:t>Then it </a:t>
            </a:r>
            <a:r>
              <a:rPr lang="en-US" dirty="0"/>
              <a:t>can be used to </a:t>
            </a:r>
            <a:r>
              <a:rPr lang="en-US" b="1" dirty="0"/>
              <a:t>outline a process </a:t>
            </a:r>
            <a:r>
              <a:rPr lang="en-US" dirty="0"/>
              <a:t>or a solution to a problem, </a:t>
            </a:r>
            <a:endParaRPr lang="en-US" dirty="0" smtClean="0"/>
          </a:p>
          <a:p>
            <a:r>
              <a:rPr lang="en-US" dirty="0"/>
              <a:t>to understand 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basic logic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behind </a:t>
            </a:r>
            <a:r>
              <a:rPr lang="en-US" dirty="0"/>
              <a:t>a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088" y="6371179"/>
            <a:ext cx="7754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File:Flowgorithm_Shapes.png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688" y="4570358"/>
            <a:ext cx="5651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300" y="154640"/>
            <a:ext cx="4097867" cy="1737659"/>
          </a:xfrm>
        </p:spPr>
        <p:txBody>
          <a:bodyPr/>
          <a:lstStyle/>
          <a:p>
            <a:r>
              <a:rPr lang="en-US" dirty="0" smtClean="0"/>
              <a:t>A Simple Algorithm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258277" cy="3252788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We use algorithms all the time!</a:t>
            </a:r>
          </a:p>
          <a:p>
            <a:pPr lvl="1"/>
            <a:r>
              <a:rPr lang="en-US" sz="3200" dirty="0" smtClean="0"/>
              <a:t>BUT: Humans can improvise, take shortcuts, </a:t>
            </a:r>
            <a:r>
              <a:rPr lang="en-US" sz="3200" dirty="0" err="1" smtClean="0"/>
              <a:t>etc</a:t>
            </a:r>
            <a:r>
              <a:rPr lang="en-US" sz="3200" dirty="0" smtClean="0"/>
              <a:t>, while computers cannot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733" y="6400800"/>
            <a:ext cx="3677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commons.wikimedia.org</a:t>
            </a:r>
            <a:r>
              <a:rPr lang="en-US" sz="1000" dirty="0">
                <a:solidFill>
                  <a:srgbClr val="7F7F7F"/>
                </a:solidFill>
              </a:rPr>
              <a:t>/wiki/</a:t>
            </a:r>
            <a:r>
              <a:rPr lang="en-US" sz="1000" dirty="0" err="1">
                <a:solidFill>
                  <a:srgbClr val="7F7F7F"/>
                </a:solidFill>
              </a:rPr>
              <a:t>File:LampFlowchart.svg</a:t>
            </a:r>
            <a:endParaRPr lang="en-US" sz="1000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067" y="345140"/>
            <a:ext cx="4438990" cy="60556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</a:t>
            </a:r>
            <a:r>
              <a:rPr lang="en-US" sz="3600" dirty="0" smtClean="0"/>
              <a:t>lowchart </a:t>
            </a:r>
            <a:r>
              <a:rPr lang="en-US" sz="3600" dirty="0"/>
              <a:t>of standard Imperialist Competitive Algorithm (ICA)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" y="1816099"/>
            <a:ext cx="8923867" cy="4284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7" y="6436267"/>
            <a:ext cx="5160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commons.wikimedia.org</a:t>
            </a:r>
            <a:r>
              <a:rPr lang="en-US" sz="1000" dirty="0">
                <a:solidFill>
                  <a:srgbClr val="7F7F7F"/>
                </a:solidFill>
              </a:rPr>
              <a:t>/wiki/</a:t>
            </a:r>
            <a:r>
              <a:rPr lang="en-US" sz="1000" dirty="0" err="1">
                <a:solidFill>
                  <a:srgbClr val="7F7F7F"/>
                </a:solidFill>
              </a:rPr>
              <a:t>File:Imperialist-competitive-algorithm-flowchart.jpg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/>
              </a:rPr>
              <a:t>Find the greatest common divisor of two </a:t>
            </a:r>
            <a:r>
              <a:rPr lang="en-US" dirty="0" smtClean="0">
                <a:latin typeface="+mn-lt"/>
                <a:cs typeface="Arial"/>
              </a:rPr>
              <a:t>numbers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326995"/>
            <a:ext cx="794173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The </a:t>
            </a:r>
            <a:r>
              <a:rPr lang="en-US" sz="3200" b="1" dirty="0" smtClean="0"/>
              <a:t>greatest </a:t>
            </a:r>
            <a:r>
              <a:rPr lang="en-US" sz="3200" b="1" dirty="0"/>
              <a:t>common divisor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b="1" dirty="0" smtClean="0"/>
              <a:t>GCD) </a:t>
            </a:r>
            <a:r>
              <a:rPr lang="en-US" sz="3200" b="1" dirty="0"/>
              <a:t>of two</a:t>
            </a:r>
            <a:r>
              <a:rPr lang="en-US" sz="3200" dirty="0"/>
              <a:t> or more integers, </a:t>
            </a:r>
            <a:r>
              <a:rPr lang="en-US" sz="3200" dirty="0">
                <a:solidFill>
                  <a:srgbClr val="1200B3"/>
                </a:solidFill>
              </a:rPr>
              <a:t>when at least one of them is not zero,</a:t>
            </a:r>
            <a:r>
              <a:rPr lang="en-US" sz="3200" dirty="0"/>
              <a:t> is the </a:t>
            </a:r>
            <a:r>
              <a:rPr lang="en-US" sz="3200" b="1" dirty="0"/>
              <a:t>largest</a:t>
            </a:r>
            <a:r>
              <a:rPr lang="en-US" sz="3200" dirty="0"/>
              <a:t> positive integer that divides the </a:t>
            </a:r>
            <a:r>
              <a:rPr lang="en-US" sz="3200" b="1" dirty="0"/>
              <a:t>numbers</a:t>
            </a:r>
            <a:r>
              <a:rPr lang="en-US" sz="3200" dirty="0"/>
              <a:t> without a remainder. </a:t>
            </a:r>
            <a:endParaRPr lang="en-US" sz="3200" dirty="0" smtClean="0"/>
          </a:p>
          <a:p>
            <a:pPr>
              <a:lnSpc>
                <a:spcPct val="120000"/>
              </a:lnSpc>
            </a:pPr>
            <a:endParaRPr lang="en-US" sz="3200" dirty="0" smtClean="0"/>
          </a:p>
          <a:p>
            <a:pPr>
              <a:lnSpc>
                <a:spcPct val="120000"/>
              </a:lnSpc>
            </a:pPr>
            <a:r>
              <a:rPr lang="en-US" sz="3200" dirty="0" smtClean="0"/>
              <a:t>For </a:t>
            </a:r>
            <a:r>
              <a:rPr lang="en-US" sz="3200" b="1" dirty="0"/>
              <a:t>example</a:t>
            </a:r>
            <a:r>
              <a:rPr lang="en-US" sz="3200" dirty="0"/>
              <a:t>, the </a:t>
            </a:r>
            <a:r>
              <a:rPr lang="en-US" sz="3200" b="1" dirty="0"/>
              <a:t>GCD</a:t>
            </a:r>
            <a:r>
              <a:rPr lang="en-US" sz="3200" dirty="0"/>
              <a:t> of 8 and 12 is 4.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2520" y="1086265"/>
            <a:ext cx="8022680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000" b="1" i="1" dirty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cs typeface="Arial"/>
              </a:rPr>
              <a:t>If A &gt; B, and A &amp; B have greatest common divisor G, then G is also the GCD of 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cs typeface="Arial"/>
              </a:rPr>
              <a:t>A and (A – B)</a:t>
            </a:r>
          </a:p>
          <a:p>
            <a:pPr>
              <a:lnSpc>
                <a:spcPct val="120000"/>
              </a:lnSpc>
            </a:pPr>
            <a:endParaRPr lang="en-US" sz="2800" b="1" dirty="0" smtClean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cs typeface="Arial"/>
              </a:rPr>
              <a:t>Algorithm </a:t>
            </a:r>
            <a:r>
              <a:rPr lang="en-US" sz="2800" b="1" dirty="0" smtClean="0">
                <a:cs typeface="Arial"/>
              </a:rPr>
              <a:t>Euclid GCD</a:t>
            </a:r>
            <a:endParaRPr lang="en-US" sz="2800" b="1" dirty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cs typeface="Arial"/>
              </a:rPr>
              <a:t>	</a:t>
            </a:r>
            <a:r>
              <a:rPr lang="en-US" sz="2800" b="1" dirty="0">
                <a:solidFill>
                  <a:srgbClr val="1200B3"/>
                </a:solidFill>
                <a:cs typeface="Arial"/>
              </a:rPr>
              <a:t>Input: two numbers: A and B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1200B3"/>
                </a:solidFill>
                <a:cs typeface="Arial"/>
              </a:rPr>
              <a:t>	Output: the GCD of A and B</a:t>
            </a:r>
          </a:p>
          <a:p>
            <a:pPr>
              <a:lnSpc>
                <a:spcPct val="120000"/>
              </a:lnSpc>
            </a:pPr>
            <a:endParaRPr lang="en-US" sz="2800" b="1" dirty="0"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077" y="171865"/>
            <a:ext cx="749756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Find the greatest common divisor of two numbers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3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2520" y="1501762"/>
            <a:ext cx="8018960" cy="51095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b="1" i="1" dirty="0" smtClean="0">
                <a:latin typeface="Arial"/>
                <a:cs typeface="Arial"/>
              </a:rPr>
              <a:t>Algorithm </a:t>
            </a:r>
            <a:r>
              <a:rPr lang="en-US" sz="2200" b="1" i="1" dirty="0" err="1" smtClean="0">
                <a:latin typeface="Arial"/>
                <a:cs typeface="Arial"/>
              </a:rPr>
              <a:t>EuclidGCD</a:t>
            </a:r>
            <a:endParaRPr lang="en-US" sz="2200" b="1" i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200" b="1" i="1" dirty="0" smtClean="0">
                <a:latin typeface="Arial"/>
                <a:cs typeface="Arial"/>
              </a:rPr>
              <a:t>	Input: two numbers: A and B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b="1" i="1" dirty="0">
                <a:latin typeface="Arial"/>
                <a:cs typeface="Arial"/>
              </a:rPr>
              <a:t>	</a:t>
            </a:r>
            <a:r>
              <a:rPr lang="en-US" sz="2200" b="1" i="1" dirty="0" smtClean="0">
                <a:latin typeface="Arial"/>
                <a:cs typeface="Arial"/>
              </a:rPr>
              <a:t>Output: the GCD of A and B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i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i="1" dirty="0" smtClean="0">
                <a:latin typeface="Arial"/>
                <a:cs typeface="Arial"/>
              </a:rPr>
              <a:t>start</a:t>
            </a:r>
            <a:r>
              <a:rPr lang="en-US" sz="2400" b="1" i="1" dirty="0" smtClean="0">
                <a:latin typeface="Arial"/>
                <a:cs typeface="Arial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if B = 0 then 	output A   (</a:t>
            </a:r>
            <a:r>
              <a:rPr lang="en-US" sz="2400" i="1" dirty="0" smtClean="0">
                <a:latin typeface="Arial"/>
                <a:cs typeface="Arial"/>
              </a:rPr>
              <a:t>else: keep going)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if A &gt; B then 	A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 A – B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else 		B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 B – 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Arial"/>
                <a:cs typeface="Arial"/>
                <a:sym typeface="Wingdings"/>
              </a:rPr>
              <a:t>go to </a:t>
            </a:r>
            <a:r>
              <a:rPr lang="en-US" sz="2400" i="1" dirty="0" smtClean="0">
                <a:latin typeface="Arial"/>
                <a:cs typeface="Arial"/>
                <a:sym typeface="Wingdings"/>
              </a:rPr>
              <a:t>start</a:t>
            </a:r>
            <a:endParaRPr lang="en-US" sz="2400" i="1" dirty="0" smtClean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733" y="222568"/>
            <a:ext cx="831426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Find the greatest common divisor of two numbers</a:t>
            </a:r>
          </a:p>
        </p:txBody>
      </p:sp>
    </p:spTree>
    <p:extLst>
      <p:ext uri="{BB962C8B-B14F-4D97-AF65-F5344CB8AC3E}">
        <p14:creationId xmlns:p14="http://schemas.microsoft.com/office/powerpoint/2010/main" val="13404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2" y="2192866"/>
            <a:ext cx="3890809" cy="1143000"/>
          </a:xfrm>
        </p:spPr>
        <p:txBody>
          <a:bodyPr/>
          <a:lstStyle/>
          <a:p>
            <a:r>
              <a:rPr lang="en-US" sz="3200" dirty="0"/>
              <a:t>Euclid's </a:t>
            </a:r>
            <a:r>
              <a:rPr lang="en-US" sz="3200" dirty="0" smtClean="0"/>
              <a:t>algorithm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</a:t>
            </a:r>
            <a:r>
              <a:rPr lang="en-US" sz="2800" dirty="0">
                <a:solidFill>
                  <a:schemeClr val="tx1"/>
                </a:solidFill>
              </a:rPr>
              <a:t>for computing the greatest common divisor </a:t>
            </a:r>
            <a:r>
              <a:rPr lang="en-US" sz="2800" dirty="0" smtClean="0">
                <a:solidFill>
                  <a:schemeClr val="tx1"/>
                </a:solidFill>
              </a:rPr>
              <a:t>(GCD) of </a:t>
            </a:r>
            <a:r>
              <a:rPr lang="en-US" sz="2800" dirty="0">
                <a:solidFill>
                  <a:schemeClr val="tx1"/>
                </a:solidFill>
              </a:rPr>
              <a:t>two numbers, drawn as a flowchart.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612" y="0"/>
            <a:ext cx="50161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3" y="6570134"/>
            <a:ext cx="3890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/wiki/File:Euclid_flowchart_1.png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 </a:t>
            </a:r>
            <a:r>
              <a:rPr lang="en-US" dirty="0" err="1" smtClean="0"/>
              <a:t>vs</a:t>
            </a:r>
            <a:r>
              <a:rPr lang="en-US" dirty="0" smtClean="0"/>
              <a:t> Programs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" y="6596063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upload.wikimedia.org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wikipedia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/commons/0/00/Algorithms_v.s._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Programming_Languages.jpg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807" y="2028267"/>
            <a:ext cx="6096977" cy="45368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38100" y="1288134"/>
            <a:ext cx="4058412" cy="204848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A1A1A"/>
                </a:solidFill>
                <a:latin typeface="ArialMT" charset="0"/>
              </a:rPr>
              <a:t>Algorithms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 are general and have to be translated into a specific programming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language.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2544807" y="3154245"/>
            <a:ext cx="520935" cy="42672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184400"/>
            <a:ext cx="8661400" cy="4114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An algorithm is a </a:t>
            </a:r>
            <a:r>
              <a:rPr lang="en-US" sz="2400" b="1" dirty="0" smtClean="0"/>
              <a:t>mechanical procedure </a:t>
            </a:r>
            <a:r>
              <a:rPr lang="en-US" sz="2400" dirty="0" smtClean="0"/>
              <a:t>that describes how to carry out a computation on some </a:t>
            </a:r>
            <a:r>
              <a:rPr lang="en-US" sz="2400" dirty="0"/>
              <a:t>data (the logic) </a:t>
            </a:r>
            <a:r>
              <a:rPr lang="en-US" sz="2400" dirty="0" smtClean="0"/>
              <a:t>(like a recipe)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Computers need </a:t>
            </a:r>
            <a:r>
              <a:rPr lang="en-US" sz="2400" b="1" dirty="0"/>
              <a:t>algorithms</a:t>
            </a:r>
            <a:r>
              <a:rPr lang="en-US" sz="2400" dirty="0"/>
              <a:t> that are </a:t>
            </a:r>
            <a:r>
              <a:rPr lang="en-US" sz="2400" dirty="0" smtClean="0"/>
              <a:t>correct and very precise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the algorithms are implemented in programs, the programs can contain </a:t>
            </a:r>
            <a:r>
              <a:rPr lang="en-US" sz="2400" b="1" dirty="0" smtClean="0"/>
              <a:t>errors or are missing instructions</a:t>
            </a:r>
            <a:r>
              <a:rPr lang="en-US" sz="2400" dirty="0" smtClean="0"/>
              <a:t>, we say they have “</a:t>
            </a:r>
            <a:r>
              <a:rPr lang="en-US" sz="2400" dirty="0" smtClean="0">
                <a:solidFill>
                  <a:srgbClr val="FF0000"/>
                </a:solidFill>
              </a:rPr>
              <a:t>bugs</a:t>
            </a:r>
            <a:r>
              <a:rPr lang="en-US" sz="2400" dirty="0" smtClean="0"/>
              <a:t>”.</a:t>
            </a:r>
          </a:p>
          <a:p>
            <a:pPr marL="8064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641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Algorithms </a:t>
            </a:r>
            <a:r>
              <a:rPr lang="en-US" sz="4000" dirty="0" err="1" smtClean="0"/>
              <a:t>vs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Programs</a:t>
            </a:r>
            <a:b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 smtClean="0"/>
              <a:t>and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Why Programming Is Hard </a:t>
            </a:r>
            <a:r>
              <a:rPr lang="en-US" sz="4000" dirty="0" smtClean="0">
                <a:solidFill>
                  <a:srgbClr val="FFFFFF"/>
                </a:solidFill>
              </a:rPr>
              <a:t>(I)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100" y="1650990"/>
            <a:ext cx="8661400" cy="4766733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en-US" sz="3200" dirty="0" smtClean="0"/>
              <a:t>An algorithm is a mechanical procedure that describes how to carry out a computation on some data (the logic) (like a recipe)</a:t>
            </a:r>
          </a:p>
          <a:p>
            <a:pPr lvl="1">
              <a:spcBef>
                <a:spcPts val="500"/>
              </a:spcBef>
            </a:pPr>
            <a:r>
              <a:rPr lang="en-US" sz="2800" dirty="0" smtClean="0">
                <a:solidFill>
                  <a:srgbClr val="D77C01"/>
                </a:solidFill>
              </a:rPr>
              <a:t>Programmers design algorithms and </a:t>
            </a:r>
            <a:r>
              <a:rPr lang="en-US" sz="2800" b="1" dirty="0" smtClean="0">
                <a:solidFill>
                  <a:srgbClr val="D77C01"/>
                </a:solidFill>
              </a:rPr>
              <a:t>turn them into programs</a:t>
            </a:r>
          </a:p>
          <a:p>
            <a:pPr lvl="1">
              <a:spcBef>
                <a:spcPts val="500"/>
              </a:spcBef>
            </a:pPr>
            <a:r>
              <a:rPr lang="en-US" sz="2800" dirty="0" smtClean="0">
                <a:solidFill>
                  <a:srgbClr val="D77C01"/>
                </a:solidFill>
              </a:rPr>
              <a:t>You can sketch an algorithm, but it might be very </a:t>
            </a:r>
            <a:r>
              <a:rPr lang="en-US" sz="2800" b="1" dirty="0" smtClean="0">
                <a:solidFill>
                  <a:srgbClr val="D77C01"/>
                </a:solidFill>
              </a:rPr>
              <a:t>inefficient</a:t>
            </a:r>
          </a:p>
          <a:p>
            <a:pPr lvl="1">
              <a:spcBef>
                <a:spcPts val="500"/>
              </a:spcBef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Programming is tricky because designing an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efficient procedure is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hard.</a:t>
            </a:r>
            <a:endParaRPr lang="en-US" sz="2800" b="1" dirty="0" smtClean="0">
              <a:solidFill>
                <a:srgbClr val="D77C0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15888"/>
            <a:ext cx="8655050" cy="679979"/>
          </a:xfrm>
        </p:spPr>
        <p:txBody>
          <a:bodyPr/>
          <a:lstStyle/>
          <a:p>
            <a:r>
              <a:rPr lang="en-US" sz="4800" dirty="0" smtClean="0"/>
              <a:t>Acknowledgments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7867" y="1686162"/>
            <a:ext cx="8602133" cy="488397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These course training materials were originally developed and edited by Yolanda </a:t>
            </a:r>
            <a:r>
              <a:rPr lang="en-US" sz="2400" dirty="0"/>
              <a:t>Gil (USC</a:t>
            </a:r>
            <a:r>
              <a:rPr lang="en-US" sz="2400" dirty="0" smtClean="0"/>
              <a:t>) with support from the National Science Foundation with </a:t>
            </a:r>
            <a:r>
              <a:rPr lang="en-US" sz="2400" dirty="0"/>
              <a:t>award ACI-</a:t>
            </a:r>
            <a:r>
              <a:rPr lang="en-US" sz="2400" dirty="0" smtClean="0"/>
              <a:t>1355475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They are made available as part of http://www.datascience4all.org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The course materials benefitted from feedback from many students at USC</a:t>
            </a:r>
            <a:r>
              <a:rPr lang="en-US" sz="2400" dirty="0"/>
              <a:t> </a:t>
            </a:r>
            <a:r>
              <a:rPr lang="en-US" sz="2400" dirty="0" smtClean="0"/>
              <a:t>and student interns, particularly Taylor Alarcon (Brown University), Alyssa Deng (Carnegie Mellon University), and Kate </a:t>
            </a:r>
            <a:r>
              <a:rPr lang="en-US" sz="2400" dirty="0" err="1" smtClean="0"/>
              <a:t>Musen</a:t>
            </a:r>
            <a:r>
              <a:rPr lang="en-US" sz="2400" dirty="0" smtClean="0"/>
              <a:t> (Swarthmore College)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We welcome new contributions and suggestions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71827" y="1140062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ACI-1355475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083" y="99277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641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Algorithms </a:t>
            </a:r>
            <a:r>
              <a:rPr lang="en-US" sz="4000" dirty="0" err="1" smtClean="0"/>
              <a:t>vs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Programs</a:t>
            </a:r>
            <a:b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 smtClean="0"/>
              <a:t>and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Why Programming Is Hard </a:t>
            </a:r>
            <a:r>
              <a:rPr lang="en-US" sz="4000" dirty="0" smtClean="0">
                <a:solidFill>
                  <a:srgbClr val="FFFFFF"/>
                </a:solidFill>
              </a:rPr>
              <a:t>(II)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100" y="1634057"/>
            <a:ext cx="8661400" cy="5020734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en-US" sz="3200" dirty="0" smtClean="0"/>
              <a:t>Computers </a:t>
            </a:r>
            <a:r>
              <a:rPr lang="en-US" sz="3200" dirty="0"/>
              <a:t>need algorithms that are </a:t>
            </a:r>
            <a:r>
              <a:rPr lang="en-US" sz="3200" dirty="0" smtClean="0"/>
              <a:t>correct and very precise</a:t>
            </a:r>
          </a:p>
          <a:p>
            <a:pPr lvl="1">
              <a:spcBef>
                <a:spcPts val="500"/>
              </a:spcBef>
            </a:pPr>
            <a:r>
              <a:rPr lang="en-US" sz="2800" dirty="0" smtClean="0">
                <a:solidFill>
                  <a:srgbClr val="D77C01"/>
                </a:solidFill>
              </a:rPr>
              <a:t>The programs that implement the algorithms need to </a:t>
            </a:r>
            <a:r>
              <a:rPr lang="en-US" sz="2800" b="1" dirty="0" smtClean="0">
                <a:solidFill>
                  <a:srgbClr val="D77C01"/>
                </a:solidFill>
              </a:rPr>
              <a:t>specify </a:t>
            </a:r>
            <a:r>
              <a:rPr lang="en-US" sz="2800" b="1" u="sng" dirty="0" smtClean="0">
                <a:solidFill>
                  <a:srgbClr val="D77C01"/>
                </a:solidFill>
              </a:rPr>
              <a:t>exactly</a:t>
            </a:r>
            <a:r>
              <a:rPr lang="en-US" sz="2800" b="1" dirty="0" smtClean="0">
                <a:solidFill>
                  <a:srgbClr val="D77C01"/>
                </a:solidFill>
              </a:rPr>
              <a:t> what to do </a:t>
            </a:r>
            <a:r>
              <a:rPr lang="en-US" sz="2800" dirty="0" smtClean="0">
                <a:solidFill>
                  <a:srgbClr val="D77C01"/>
                </a:solidFill>
              </a:rPr>
              <a:t>in each situation</a:t>
            </a:r>
          </a:p>
          <a:p>
            <a:pPr lvl="2">
              <a:spcBef>
                <a:spcPts val="500"/>
              </a:spcBef>
            </a:pPr>
            <a:r>
              <a:rPr lang="en-US" sz="2400" dirty="0" err="1" smtClean="0">
                <a:solidFill>
                  <a:srgbClr val="D77C01"/>
                </a:solidFill>
              </a:rPr>
              <a:t>Eg</a:t>
            </a:r>
            <a:r>
              <a:rPr lang="en-US" sz="2400" dirty="0" smtClean="0">
                <a:solidFill>
                  <a:srgbClr val="D77C01"/>
                </a:solidFill>
              </a:rPr>
              <a:t> cannot say “Put on hair, wash, rinse, </a:t>
            </a:r>
            <a:r>
              <a:rPr lang="en-US" sz="2400" b="1" dirty="0" smtClean="0">
                <a:solidFill>
                  <a:srgbClr val="D77C01"/>
                </a:solidFill>
              </a:rPr>
              <a:t>repeat</a:t>
            </a:r>
            <a:r>
              <a:rPr lang="en-US" sz="2400" dirty="0" smtClean="0">
                <a:solidFill>
                  <a:srgbClr val="D77C01"/>
                </a:solidFill>
              </a:rPr>
              <a:t>” </a:t>
            </a:r>
          </a:p>
          <a:p>
            <a:pPr lvl="3">
              <a:spcBef>
                <a:spcPts val="500"/>
              </a:spcBef>
            </a:pPr>
            <a:r>
              <a:rPr lang="en-US" sz="2400" dirty="0" smtClean="0">
                <a:solidFill>
                  <a:srgbClr val="D77C01"/>
                </a:solidFill>
              </a:rPr>
              <a:t>– when to stop?</a:t>
            </a:r>
          </a:p>
          <a:p>
            <a:pPr lvl="2">
              <a:spcBef>
                <a:spcPts val="500"/>
              </a:spcBef>
            </a:pPr>
            <a:r>
              <a:rPr lang="en-US" sz="2400" dirty="0" err="1" smtClean="0">
                <a:solidFill>
                  <a:srgbClr val="D77C01"/>
                </a:solidFill>
              </a:rPr>
              <a:t>Eg</a:t>
            </a:r>
            <a:r>
              <a:rPr lang="en-US" sz="2400" dirty="0" smtClean="0">
                <a:solidFill>
                  <a:srgbClr val="D77C01"/>
                </a:solidFill>
              </a:rPr>
              <a:t> cannot say “</a:t>
            </a:r>
            <a:r>
              <a:rPr lang="en-US" sz="2400" b="1" dirty="0" smtClean="0">
                <a:solidFill>
                  <a:srgbClr val="D77C01"/>
                </a:solidFill>
              </a:rPr>
              <a:t>If</a:t>
            </a:r>
            <a:r>
              <a:rPr lang="en-US" sz="2400" dirty="0" smtClean="0">
                <a:solidFill>
                  <a:srgbClr val="D77C01"/>
                </a:solidFill>
              </a:rPr>
              <a:t> degree is BIO, include a lab class” </a:t>
            </a:r>
          </a:p>
          <a:p>
            <a:pPr lvl="3">
              <a:spcBef>
                <a:spcPts val="500"/>
              </a:spcBef>
            </a:pPr>
            <a:r>
              <a:rPr lang="en-US" sz="2400" dirty="0" smtClean="0">
                <a:solidFill>
                  <a:srgbClr val="D77C01"/>
                </a:solidFill>
              </a:rPr>
              <a:t>– what to do if it is not?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solidFill>
                  <a:srgbClr val="74A510"/>
                </a:solidFill>
              </a:rPr>
              <a:t>Programming is tricky because these instructions have to be correct and very precise </a:t>
            </a:r>
            <a:endParaRPr lang="en-US" sz="2400" dirty="0" smtClean="0">
              <a:solidFill>
                <a:srgbClr val="74A510"/>
              </a:solidFill>
            </a:endParaRPr>
          </a:p>
          <a:p>
            <a:pPr lvl="3">
              <a:spcBef>
                <a:spcPts val="500"/>
              </a:spcBef>
            </a:pPr>
            <a:r>
              <a:rPr lang="en-US" sz="2400" dirty="0" smtClean="0">
                <a:solidFill>
                  <a:srgbClr val="74A510"/>
                </a:solidFill>
              </a:rPr>
              <a:t>(</a:t>
            </a:r>
            <a:r>
              <a:rPr lang="en-US" sz="2400" dirty="0" err="1">
                <a:solidFill>
                  <a:srgbClr val="74A510"/>
                </a:solidFill>
              </a:rPr>
              <a:t>eg</a:t>
            </a:r>
            <a:r>
              <a:rPr lang="en-US" sz="2400" dirty="0">
                <a:solidFill>
                  <a:srgbClr val="74A510"/>
                </a:solidFill>
              </a:rPr>
              <a:t> when to end the iterations, what to do in each condition</a:t>
            </a:r>
            <a:r>
              <a:rPr lang="en-US" sz="2400" dirty="0" smtClean="0">
                <a:solidFill>
                  <a:srgbClr val="74A510"/>
                </a:solidFill>
              </a:rPr>
              <a:t>).</a:t>
            </a:r>
            <a:endParaRPr lang="en-US" sz="2400" dirty="0" smtClean="0">
              <a:solidFill>
                <a:srgbClr val="D77C0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641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Algorithms </a:t>
            </a:r>
            <a:r>
              <a:rPr lang="en-US" sz="4000" dirty="0" err="1" smtClean="0"/>
              <a:t>vs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Programs</a:t>
            </a:r>
            <a:b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 smtClean="0"/>
              <a:t>and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Why Programming Is Hard </a:t>
            </a:r>
            <a:r>
              <a:rPr lang="en-US" sz="4000" dirty="0" smtClean="0">
                <a:solidFill>
                  <a:srgbClr val="FFFFFF"/>
                </a:solidFill>
              </a:rPr>
              <a:t>(III)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100" y="1938851"/>
            <a:ext cx="8661400" cy="444500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3600" dirty="0" smtClean="0">
                <a:solidFill>
                  <a:srgbClr val="74A510"/>
                </a:solidFill>
              </a:rPr>
              <a:t>3. </a:t>
            </a:r>
            <a:r>
              <a:rPr lang="en-US" sz="3600" dirty="0" smtClean="0"/>
              <a:t>When the algorithms are implemented in programs, the programs can have errors or missing instructions (“bugs”)</a:t>
            </a:r>
          </a:p>
          <a:p>
            <a:pPr lvl="1">
              <a:spcBef>
                <a:spcPts val="500"/>
              </a:spcBef>
            </a:pPr>
            <a:r>
              <a:rPr lang="en-US" sz="3200" dirty="0" smtClean="0">
                <a:solidFill>
                  <a:srgbClr val="D77C01"/>
                </a:solidFill>
              </a:rPr>
              <a:t>When programs are complex it is </a:t>
            </a:r>
            <a:r>
              <a:rPr lang="en-US" sz="3200" b="1" dirty="0" smtClean="0">
                <a:solidFill>
                  <a:srgbClr val="D77C01"/>
                </a:solidFill>
              </a:rPr>
              <a:t>hard track how they work</a:t>
            </a:r>
          </a:p>
          <a:p>
            <a:pPr lvl="1">
              <a:spcBef>
                <a:spcPts val="500"/>
              </a:spcBef>
            </a:pPr>
            <a:r>
              <a:rPr lang="en-US" sz="3200" dirty="0">
                <a:solidFill>
                  <a:srgbClr val="74A510"/>
                </a:solidFill>
              </a:rPr>
              <a:t>Programming is hard because finding and </a:t>
            </a:r>
            <a:r>
              <a:rPr lang="en-US" sz="3200" dirty="0" smtClean="0">
                <a:solidFill>
                  <a:srgbClr val="74A510"/>
                </a:solidFill>
              </a:rPr>
              <a:t>fixing bugs </a:t>
            </a:r>
            <a:r>
              <a:rPr lang="en-US" sz="3200" dirty="0">
                <a:solidFill>
                  <a:srgbClr val="74A510"/>
                </a:solidFill>
              </a:rPr>
              <a:t>is </a:t>
            </a:r>
            <a:r>
              <a:rPr lang="en-US" sz="3200" dirty="0" smtClean="0">
                <a:solidFill>
                  <a:srgbClr val="74A510"/>
                </a:solidFill>
              </a:rPr>
              <a:t>tricky.</a:t>
            </a:r>
            <a:endParaRPr lang="en-US" sz="3200" dirty="0">
              <a:solidFill>
                <a:srgbClr val="74A51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Power of Computing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978" y="0"/>
            <a:ext cx="6993022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2" y="91145"/>
            <a:ext cx="2032447" cy="178845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Alan Turing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31" y="6488668"/>
            <a:ext cx="3573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</a:rPr>
              <a:t>photos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/65720474@N03/7397299344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2" y="3557878"/>
            <a:ext cx="1799168" cy="26651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Turing Machines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46" y="2462851"/>
            <a:ext cx="8862127" cy="4005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189" y="6591643"/>
            <a:ext cx="3383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www.texample.net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tikz</a:t>
            </a:r>
            <a:r>
              <a:rPr lang="en-US" sz="1000" dirty="0">
                <a:solidFill>
                  <a:srgbClr val="7F7F7F"/>
                </a:solidFill>
              </a:rPr>
              <a:t>/examples/</a:t>
            </a:r>
            <a:r>
              <a:rPr lang="en-US" sz="1000" dirty="0" err="1">
                <a:solidFill>
                  <a:srgbClr val="7F7F7F"/>
                </a:solidFill>
              </a:rPr>
              <a:t>turing</a:t>
            </a:r>
            <a:r>
              <a:rPr lang="en-US" sz="1000" dirty="0">
                <a:solidFill>
                  <a:srgbClr val="7F7F7F"/>
                </a:solidFill>
              </a:rPr>
              <a:t>-machine/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00" y="4387171"/>
            <a:ext cx="12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State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8545" y="5391262"/>
            <a:ext cx="4082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  <a:latin typeface="Arial"/>
                <a:cs typeface="Arial"/>
              </a:rPr>
              <a:t>Program is a table of instructions: Given state and cell, what to do next</a:t>
            </a:r>
            <a:endParaRPr lang="en-US" sz="28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3533" y="3614317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9928" y="3614320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b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9573" y="3621841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b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466" y="3614317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c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1763" y="2144657"/>
            <a:ext cx="4082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  <a:latin typeface="Arial"/>
                <a:cs typeface="Arial"/>
              </a:rPr>
              <a:t>Tape is a sequence of cells with symbols, initially empty</a:t>
            </a:r>
            <a:endParaRPr lang="en-US" sz="28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3" y="5137879"/>
            <a:ext cx="1941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  <a:latin typeface="Arial"/>
                <a:cs typeface="Arial"/>
              </a:rPr>
              <a:t>Finite set of internal states</a:t>
            </a:r>
            <a:endParaRPr lang="en-US" sz="28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24"/>
            <a:ext cx="8229600" cy="1143000"/>
          </a:xfrm>
        </p:spPr>
        <p:txBody>
          <a:bodyPr/>
          <a:lstStyle/>
          <a:p>
            <a:r>
              <a:rPr lang="en-US" dirty="0" smtClean="0"/>
              <a:t>Turing Machines in Action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34780"/>
            <a:ext cx="435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solidFill>
                  <a:srgbClr val="7F7F7F"/>
                </a:solidFill>
              </a:rPr>
              <a:t>https</a:t>
            </a:r>
            <a:r>
              <a:rPr lang="pt-BR" sz="1400" dirty="0">
                <a:solidFill>
                  <a:srgbClr val="7F7F7F"/>
                </a:solidFill>
              </a:rPr>
              <a:t>://</a:t>
            </a:r>
            <a:r>
              <a:rPr lang="pt-BR" sz="1400" dirty="0" err="1">
                <a:solidFill>
                  <a:srgbClr val="7F7F7F"/>
                </a:solidFill>
              </a:rPr>
              <a:t>vimeo.com</a:t>
            </a:r>
            <a:r>
              <a:rPr lang="pt-BR" sz="1400" dirty="0">
                <a:solidFill>
                  <a:srgbClr val="7F7F7F"/>
                </a:solidFill>
              </a:rPr>
              <a:t>/</a:t>
            </a:r>
            <a:r>
              <a:rPr lang="pt-BR" sz="1400" dirty="0" smtClean="0">
                <a:solidFill>
                  <a:srgbClr val="7F7F7F"/>
                </a:solidFill>
              </a:rPr>
              <a:t>46913004</a:t>
            </a:r>
          </a:p>
          <a:p>
            <a:r>
              <a:rPr lang="pt-BR" sz="1400" dirty="0" err="1">
                <a:solidFill>
                  <a:srgbClr val="7F7F7F"/>
                </a:solidFill>
              </a:rPr>
              <a:t>https</a:t>
            </a:r>
            <a:r>
              <a:rPr lang="pt-BR" sz="1400" dirty="0">
                <a:solidFill>
                  <a:srgbClr val="7F7F7F"/>
                </a:solidFill>
              </a:rPr>
              <a:t>://</a:t>
            </a:r>
            <a:r>
              <a:rPr lang="pt-BR" sz="1400" dirty="0" err="1">
                <a:solidFill>
                  <a:srgbClr val="7F7F7F"/>
                </a:solidFill>
              </a:rPr>
              <a:t>www.youtube.com</a:t>
            </a:r>
            <a:r>
              <a:rPr lang="pt-BR" sz="1400" dirty="0">
                <a:solidFill>
                  <a:srgbClr val="7F7F7F"/>
                </a:solidFill>
              </a:rPr>
              <a:t>/</a:t>
            </a:r>
            <a:r>
              <a:rPr lang="pt-BR" sz="1400" dirty="0" err="1">
                <a:solidFill>
                  <a:srgbClr val="7F7F7F"/>
                </a:solidFill>
              </a:rPr>
              <a:t>watch?v</a:t>
            </a:r>
            <a:r>
              <a:rPr lang="pt-BR" sz="1400" dirty="0">
                <a:solidFill>
                  <a:srgbClr val="7F7F7F"/>
                </a:solidFill>
              </a:rPr>
              <a:t>=dNRDvLACg5Q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4" y="2916766"/>
            <a:ext cx="6238669" cy="324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91" y="2587585"/>
            <a:ext cx="2438400" cy="36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0267" y="1287150"/>
            <a:ext cx="6211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bg2">
                    <a:lumMod val="75000"/>
                  </a:schemeClr>
                </a:solidFill>
              </a:rPr>
              <a:t>Watch</a:t>
            </a: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BR" sz="2800" dirty="0" err="1" smtClean="0">
                <a:solidFill>
                  <a:schemeClr val="bg2">
                    <a:lumMod val="75000"/>
                  </a:schemeClr>
                </a:solidFill>
              </a:rPr>
              <a:t>at</a:t>
            </a: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BR" sz="2800" dirty="0" err="1" smtClean="0">
                <a:solidFill>
                  <a:schemeClr val="bg2">
                    <a:lumMod val="75000"/>
                  </a:schemeClr>
                </a:solidFill>
              </a:rPr>
              <a:t>https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</a:rPr>
              <a:t>://</a:t>
            </a:r>
            <a:r>
              <a:rPr lang="pt-BR" sz="2800" dirty="0" err="1">
                <a:solidFill>
                  <a:schemeClr val="bg2">
                    <a:lumMod val="75000"/>
                  </a:schemeClr>
                </a:solidFill>
              </a:rPr>
              <a:t>vimeo.com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</a:rPr>
              <a:t>46913004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6610"/>
            <a:ext cx="8229600" cy="1143000"/>
          </a:xfrm>
        </p:spPr>
        <p:txBody>
          <a:bodyPr/>
          <a:lstStyle/>
          <a:p>
            <a:r>
              <a:rPr lang="en-US" dirty="0" smtClean="0"/>
              <a:t>Interesting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7868" y="1473206"/>
            <a:ext cx="8398932" cy="5317062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Turing machines </a:t>
            </a:r>
            <a:r>
              <a:rPr lang="en-US" sz="2400" dirty="0" smtClean="0"/>
              <a:t>are a very powerful </a:t>
            </a:r>
            <a:r>
              <a:rPr lang="en-US" sz="2400" b="1" dirty="0" smtClean="0"/>
              <a:t>mathematical framework </a:t>
            </a:r>
            <a:r>
              <a:rPr lang="en-US" sz="2400" dirty="0" smtClean="0"/>
              <a:t>to understand </a:t>
            </a:r>
            <a:r>
              <a:rPr lang="en-US" sz="2400" b="1" dirty="0" smtClean="0"/>
              <a:t>computing machines</a:t>
            </a:r>
          </a:p>
          <a:p>
            <a:pPr lvl="1"/>
            <a:r>
              <a:rPr lang="en-US" sz="2400" dirty="0" smtClean="0"/>
              <a:t>They can be used to study </a:t>
            </a:r>
            <a:r>
              <a:rPr lang="en-US" sz="2400" b="1" dirty="0" smtClean="0"/>
              <a:t>how an algorithm works</a:t>
            </a:r>
          </a:p>
          <a:p>
            <a:r>
              <a:rPr lang="en-US" sz="2400" b="1" dirty="0" smtClean="0"/>
              <a:t>Programming languages </a:t>
            </a:r>
            <a:r>
              <a:rPr lang="en-US" sz="2400" dirty="0" smtClean="0"/>
              <a:t>are said to be </a:t>
            </a:r>
            <a:r>
              <a:rPr lang="en-US" sz="2400" b="1" dirty="0" smtClean="0">
                <a:solidFill>
                  <a:srgbClr val="FF6600"/>
                </a:solidFill>
              </a:rPr>
              <a:t>Turing-complete </a:t>
            </a:r>
            <a:r>
              <a:rPr lang="en-US" sz="2400" dirty="0" smtClean="0"/>
              <a:t>because they can be used to implement a Turing machine</a:t>
            </a:r>
          </a:p>
          <a:p>
            <a:pPr lvl="1"/>
            <a:r>
              <a:rPr lang="en-US" sz="2400" dirty="0" smtClean="0"/>
              <a:t>In order to do so, they must include </a:t>
            </a:r>
            <a:r>
              <a:rPr lang="en-US" sz="2400" b="1" dirty="0" smtClean="0"/>
              <a:t>special instructions </a:t>
            </a:r>
            <a:r>
              <a:rPr lang="en-US" sz="2400" dirty="0" smtClean="0"/>
              <a:t>such as </a:t>
            </a:r>
            <a:r>
              <a:rPr lang="en-US" sz="2400" b="1" dirty="0" smtClean="0"/>
              <a:t>iterations and conditional statements</a:t>
            </a:r>
          </a:p>
          <a:p>
            <a:r>
              <a:rPr lang="en-US" sz="2400" dirty="0" smtClean="0"/>
              <a:t>All programming languages are Turing-complete and therefore they are (equally powerful)</a:t>
            </a:r>
            <a:r>
              <a:rPr lang="en-US" sz="2400" b="1" dirty="0"/>
              <a:t> computationally equivalent </a:t>
            </a:r>
            <a:endParaRPr lang="en-US" sz="2400" dirty="0" smtClean="0"/>
          </a:p>
          <a:p>
            <a:pPr lvl="1"/>
            <a:r>
              <a:rPr lang="en-US" sz="2400" dirty="0" smtClean="0"/>
              <a:t>The differences among them are in the ease of use for </a:t>
            </a:r>
            <a:r>
              <a:rPr lang="en-US" sz="2400" b="1" dirty="0" smtClean="0"/>
              <a:t>implementing specific functions.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Hardware:</a:t>
            </a:r>
            <a:br>
              <a:rPr lang="en-US" dirty="0" smtClean="0"/>
            </a:br>
            <a:r>
              <a:rPr lang="en-US" dirty="0" smtClean="0"/>
              <a:t>Single-node </a:t>
            </a:r>
            <a:r>
              <a:rPr lang="en-US" dirty="0"/>
              <a:t>architecture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905000" y="3505200"/>
            <a:ext cx="1447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Memory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1905000" y="4648200"/>
            <a:ext cx="1524000" cy="914400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Disk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905000" y="2743200"/>
            <a:ext cx="1447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CPU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447800" y="2438400"/>
            <a:ext cx="23622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4175125" y="3232150"/>
            <a:ext cx="3798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Machine Learning, Statistics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251325" y="4451350"/>
            <a:ext cx="3178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b="1">
                <a:solidFill>
                  <a:schemeClr val="accent2"/>
                </a:solidFill>
              </a:rPr>
              <a:t>Classical</a:t>
            </a:r>
            <a:r>
              <a:rPr lang="ja-JP" altLang="en-US" b="1">
                <a:solidFill>
                  <a:schemeClr val="accent2"/>
                </a:solidFill>
                <a:latin typeface="Arial"/>
              </a:rPr>
              <a:t>”</a:t>
            </a:r>
            <a:r>
              <a:rPr lang="en-US" b="1">
                <a:solidFill>
                  <a:schemeClr val="accent2"/>
                </a:solidFill>
              </a:rPr>
              <a:t> Data Mining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992" y="6282842"/>
            <a:ext cx="8539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kern="0" dirty="0">
                <a:solidFill>
                  <a:schemeClr val="bg1">
                    <a:lumMod val="50000"/>
                  </a:schemeClr>
                </a:solidFill>
              </a:rPr>
              <a:t>Thanks for source slides and material to: J. </a:t>
            </a:r>
            <a:r>
              <a:rPr lang="en-CA" sz="1400" kern="0" dirty="0" err="1">
                <a:solidFill>
                  <a:schemeClr val="bg1">
                    <a:lumMod val="50000"/>
                  </a:schemeClr>
                </a:solidFill>
              </a:rPr>
              <a:t>Leskovec</a:t>
            </a:r>
            <a:r>
              <a:rPr lang="en-CA" sz="1400" kern="0" dirty="0">
                <a:solidFill>
                  <a:schemeClr val="bg1">
                    <a:lumMod val="50000"/>
                  </a:schemeClr>
                </a:solidFill>
              </a:rPr>
              <a:t>, A. </a:t>
            </a:r>
            <a:r>
              <a:rPr lang="en-CA" sz="1400" kern="0" dirty="0" err="1">
                <a:solidFill>
                  <a:schemeClr val="bg1">
                    <a:lumMod val="50000"/>
                  </a:schemeClr>
                </a:solidFill>
              </a:rPr>
              <a:t>Rajaraman</a:t>
            </a:r>
            <a:r>
              <a:rPr lang="en-CA" sz="1400" kern="0" dirty="0">
                <a:solidFill>
                  <a:schemeClr val="bg1">
                    <a:lumMod val="50000"/>
                  </a:schemeClr>
                </a:solidFill>
              </a:rPr>
              <a:t>, J. Ullman: Mining of Massive Datasets, </a:t>
            </a:r>
            <a:endParaRPr lang="en-CA" sz="14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sz="1400" kern="0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-CA" sz="1400" kern="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CA" sz="1400" kern="0" dirty="0" err="1">
                <a:solidFill>
                  <a:schemeClr val="bg1">
                    <a:lumMod val="50000"/>
                  </a:schemeClr>
                </a:solidFill>
              </a:rPr>
              <a:t>www.mmds.org</a:t>
            </a:r>
            <a:r>
              <a:rPr lang="en-CA" sz="14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en-CA" sz="1400" b="1" kern="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8236" y="1342793"/>
            <a:ext cx="726948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F0AD00"/>
              </a:buClr>
              <a:buSzPct val="79687"/>
              <a:buFont typeface="Wingdings 2"/>
              <a:buChar char=""/>
              <a:tabLst>
                <a:tab pos="332740" algn="l"/>
              </a:tabLst>
            </a:pPr>
            <a:r>
              <a:rPr sz="3200" spc="-30" dirty="0">
                <a:latin typeface="Calibri"/>
                <a:cs typeface="Calibri"/>
              </a:rPr>
              <a:t>20</a:t>
            </a:r>
            <a:r>
              <a:rPr sz="3200" spc="-20" dirty="0">
                <a:latin typeface="Calibri"/>
                <a:cs typeface="Calibri"/>
              </a:rPr>
              <a:t>+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b</a:t>
            </a:r>
            <a:r>
              <a:rPr sz="3200" dirty="0">
                <a:latin typeface="Calibri"/>
                <a:cs typeface="Calibri"/>
              </a:rPr>
              <a:t>illi</a:t>
            </a:r>
            <a:r>
              <a:rPr sz="3200" spc="-25" dirty="0">
                <a:latin typeface="Calibri"/>
                <a:cs typeface="Calibri"/>
              </a:rPr>
              <a:t>o</a:t>
            </a:r>
            <a:r>
              <a:rPr sz="3200" spc="-20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w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b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g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s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x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30" dirty="0" smtClean="0">
                <a:latin typeface="Calibri"/>
                <a:cs typeface="Calibri"/>
              </a:rPr>
              <a:t>20</a:t>
            </a:r>
            <a:r>
              <a:rPr sz="3200" spc="-25" dirty="0" smtClean="0">
                <a:latin typeface="Calibri"/>
                <a:cs typeface="Calibri"/>
              </a:rPr>
              <a:t>K</a:t>
            </a:r>
            <a:r>
              <a:rPr sz="3200" spc="-20" dirty="0" smtClean="0">
                <a:latin typeface="Calibri"/>
                <a:cs typeface="Calibri"/>
              </a:rPr>
              <a:t>B</a:t>
            </a:r>
            <a:r>
              <a:rPr lang="en-US" sz="3200" spc="-20" dirty="0" smtClean="0">
                <a:latin typeface="Calibri"/>
                <a:cs typeface="Calibri"/>
              </a:rPr>
              <a:t> average size of a website</a:t>
            </a:r>
            <a:r>
              <a:rPr sz="3200" spc="35" dirty="0" smtClean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=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400</a:t>
            </a:r>
            <a:r>
              <a:rPr sz="3200" spc="-20" dirty="0">
                <a:latin typeface="Calibri"/>
                <a:cs typeface="Calibri"/>
              </a:rPr>
              <a:t>+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TB</a:t>
            </a:r>
            <a:endParaRPr sz="3200" dirty="0">
              <a:latin typeface="Calibri"/>
              <a:cs typeface="Calibri"/>
            </a:endParaRPr>
          </a:p>
          <a:p>
            <a:pPr marL="332740" indent="-320040">
              <a:lnSpc>
                <a:spcPct val="100000"/>
              </a:lnSpc>
              <a:buClr>
                <a:srgbClr val="F0AD00"/>
              </a:buClr>
              <a:buSzPct val="79687"/>
              <a:buFont typeface="Wingdings 2"/>
              <a:buChar char=""/>
              <a:tabLst>
                <a:tab pos="332740" algn="l"/>
              </a:tabLst>
            </a:pPr>
            <a:r>
              <a:rPr sz="3200" spc="-20" dirty="0">
                <a:latin typeface="Calibri"/>
                <a:cs typeface="Calibri"/>
              </a:rPr>
              <a:t>1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c</a:t>
            </a:r>
            <a:r>
              <a:rPr sz="3200" spc="-2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m</a:t>
            </a:r>
            <a:r>
              <a:rPr sz="3200" spc="-20" dirty="0">
                <a:latin typeface="Calibri"/>
                <a:cs typeface="Calibri"/>
              </a:rPr>
              <a:t>pu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r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75" dirty="0">
                <a:latin typeface="Calibri"/>
                <a:cs typeface="Calibri"/>
              </a:rPr>
              <a:t>r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ads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30</a:t>
            </a:r>
            <a:r>
              <a:rPr sz="3200" spc="-5" dirty="0">
                <a:latin typeface="Calibri"/>
                <a:cs typeface="Calibri"/>
              </a:rPr>
              <a:t>-</a:t>
            </a:r>
            <a:r>
              <a:rPr sz="3200" spc="-30" dirty="0">
                <a:latin typeface="Calibri"/>
                <a:cs typeface="Calibri"/>
              </a:rPr>
              <a:t>3</a:t>
            </a:r>
            <a:r>
              <a:rPr sz="3200" spc="-20" dirty="0">
                <a:latin typeface="Calibri"/>
                <a:cs typeface="Calibri"/>
              </a:rPr>
              <a:t>5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M</a:t>
            </a:r>
            <a:r>
              <a:rPr sz="3200" spc="-30" dirty="0">
                <a:latin typeface="Calibri"/>
                <a:cs typeface="Calibri"/>
              </a:rPr>
              <a:t>B</a:t>
            </a:r>
            <a:r>
              <a:rPr sz="3200" spc="-100" dirty="0">
                <a:latin typeface="Calibri"/>
                <a:cs typeface="Calibri"/>
              </a:rPr>
              <a:t>/</a:t>
            </a:r>
            <a:r>
              <a:rPr sz="3200" spc="-20" dirty="0">
                <a:latin typeface="Calibri"/>
                <a:cs typeface="Calibri"/>
              </a:rPr>
              <a:t>se</a:t>
            </a:r>
            <a:r>
              <a:rPr sz="3200" spc="-15" dirty="0">
                <a:latin typeface="Calibri"/>
                <a:cs typeface="Calibri"/>
              </a:rPr>
              <a:t>c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75" dirty="0">
                <a:latin typeface="Calibri"/>
                <a:cs typeface="Calibri"/>
              </a:rPr>
              <a:t>r</a:t>
            </a:r>
            <a:r>
              <a:rPr sz="3200" spc="-25" dirty="0">
                <a:latin typeface="Calibri"/>
                <a:cs typeface="Calibri"/>
              </a:rPr>
              <a:t>o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20" dirty="0">
                <a:latin typeface="Calibri"/>
                <a:cs typeface="Calibri"/>
              </a:rPr>
              <a:t>s</a:t>
            </a:r>
            <a:r>
              <a:rPr sz="3200" spc="-15" dirty="0">
                <a:latin typeface="Calibri"/>
                <a:cs typeface="Calibri"/>
              </a:rPr>
              <a:t>k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236" y="2746969"/>
            <a:ext cx="7839964" cy="3934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4840" indent="-274320">
              <a:lnSpc>
                <a:spcPts val="3350"/>
              </a:lnSpc>
              <a:buClr>
                <a:srgbClr val="60B5CC"/>
              </a:buClr>
              <a:buFont typeface="Wingdings"/>
              <a:buChar char=""/>
              <a:tabLst>
                <a:tab pos="625475" algn="l"/>
              </a:tabLst>
            </a:pPr>
            <a:r>
              <a:rPr sz="2800" spc="-10" dirty="0">
                <a:latin typeface="Calibri"/>
                <a:cs typeface="Calibri"/>
              </a:rPr>
              <a:t>~</a:t>
            </a:r>
            <a:r>
              <a:rPr sz="2800" dirty="0">
                <a:latin typeface="Calibri"/>
                <a:cs typeface="Calibri"/>
              </a:rPr>
              <a:t>4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ea</a:t>
            </a:r>
            <a:r>
              <a:rPr sz="2800" dirty="0">
                <a:latin typeface="Calibri"/>
                <a:cs typeface="Calibri"/>
              </a:rPr>
              <a:t>d 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</a:t>
            </a:r>
            <a:r>
              <a:rPr sz="2800" spc="-5" dirty="0">
                <a:latin typeface="Calibri"/>
                <a:cs typeface="Calibri"/>
              </a:rPr>
              <a:t>eb</a:t>
            </a:r>
            <a:endParaRPr sz="2800" dirty="0">
              <a:latin typeface="Calibri"/>
              <a:cs typeface="Calibri"/>
            </a:endParaRPr>
          </a:p>
          <a:p>
            <a:pPr marL="332740" indent="-320040">
              <a:lnSpc>
                <a:spcPts val="3829"/>
              </a:lnSpc>
              <a:buClr>
                <a:srgbClr val="F0AD00"/>
              </a:buClr>
              <a:buSzPct val="79687"/>
              <a:buFont typeface="Wingdings 2"/>
              <a:buChar char=""/>
              <a:tabLst>
                <a:tab pos="332740" algn="l"/>
              </a:tabLst>
            </a:pPr>
            <a:r>
              <a:rPr sz="3200" spc="-30" dirty="0">
                <a:latin typeface="Calibri"/>
                <a:cs typeface="Calibri"/>
              </a:rPr>
              <a:t>~1</a:t>
            </a:r>
            <a:r>
              <a:rPr sz="3200" spc="-15" dirty="0">
                <a:latin typeface="Calibri"/>
                <a:cs typeface="Calibri"/>
              </a:rPr>
              <a:t>,</a:t>
            </a:r>
            <a:r>
              <a:rPr sz="3200" spc="-30" dirty="0">
                <a:latin typeface="Calibri"/>
                <a:cs typeface="Calibri"/>
              </a:rPr>
              <a:t>00</a:t>
            </a:r>
            <a:r>
              <a:rPr sz="3200" spc="-20" dirty="0">
                <a:latin typeface="Calibri"/>
                <a:cs typeface="Calibri"/>
              </a:rPr>
              <a:t>0</a:t>
            </a:r>
            <a:r>
              <a:rPr sz="3200" spc="8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h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7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</a:t>
            </a:r>
            <a:r>
              <a:rPr sz="3200" spc="-2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45" dirty="0">
                <a:latin typeface="Calibri"/>
                <a:cs typeface="Calibri"/>
              </a:rPr>
              <a:t>v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s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65" dirty="0">
                <a:latin typeface="Calibri"/>
                <a:cs typeface="Calibri"/>
              </a:rPr>
              <a:t>s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spc="-25" dirty="0">
                <a:latin typeface="Calibri"/>
                <a:cs typeface="Calibri"/>
              </a:rPr>
              <a:t>o</a:t>
            </a:r>
            <a:r>
              <a:rPr sz="3200" spc="-7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20" dirty="0">
                <a:latin typeface="Calibri"/>
                <a:cs typeface="Calibri"/>
              </a:rPr>
              <a:t>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w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b</a:t>
            </a:r>
            <a:endParaRPr sz="3200" dirty="0">
              <a:latin typeface="Calibri"/>
              <a:cs typeface="Calibri"/>
            </a:endParaRPr>
          </a:p>
          <a:p>
            <a:pPr marL="332740" marR="635635" indent="-320040">
              <a:lnSpc>
                <a:spcPct val="100000"/>
              </a:lnSpc>
              <a:buClr>
                <a:srgbClr val="F0AD00"/>
              </a:buClr>
              <a:buSzPct val="79687"/>
              <a:buFont typeface="Wingdings 2"/>
              <a:buChar char=""/>
              <a:tabLst>
                <a:tab pos="332740" algn="l"/>
              </a:tabLst>
            </a:pPr>
            <a:r>
              <a:rPr sz="3200" spc="-260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srgbClr val="D60093"/>
                </a:solidFill>
                <a:latin typeface="Calibri"/>
                <a:cs typeface="Calibri"/>
              </a:rPr>
              <a:t>a</a:t>
            </a:r>
            <a:r>
              <a:rPr sz="3200" spc="-125" dirty="0">
                <a:solidFill>
                  <a:srgbClr val="D60093"/>
                </a:solidFill>
                <a:latin typeface="Calibri"/>
                <a:cs typeface="Calibri"/>
              </a:rPr>
              <a:t>k</a:t>
            </a:r>
            <a:r>
              <a:rPr sz="3200" spc="-25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spc="-15" dirty="0">
                <a:solidFill>
                  <a:srgbClr val="D60093"/>
                </a:solidFill>
                <a:latin typeface="Calibri"/>
                <a:cs typeface="Calibri"/>
              </a:rPr>
              <a:t>s</a:t>
            </a:r>
            <a:r>
              <a:rPr sz="3200" spc="-5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50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spc="-45" dirty="0">
                <a:solidFill>
                  <a:srgbClr val="D60093"/>
                </a:solidFill>
                <a:latin typeface="Calibri"/>
                <a:cs typeface="Calibri"/>
              </a:rPr>
              <a:t>v</a:t>
            </a:r>
            <a:r>
              <a:rPr sz="3200" spc="-25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n</a:t>
            </a:r>
            <a:r>
              <a:rPr sz="3200" spc="45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40" dirty="0">
                <a:solidFill>
                  <a:srgbClr val="D60093"/>
                </a:solidFill>
                <a:latin typeface="Calibri"/>
                <a:cs typeface="Calibri"/>
              </a:rPr>
              <a:t>m</a:t>
            </a:r>
            <a:r>
              <a:rPr sz="3200" spc="-25" dirty="0">
                <a:solidFill>
                  <a:srgbClr val="D60093"/>
                </a:solidFill>
                <a:latin typeface="Calibri"/>
                <a:cs typeface="Calibri"/>
              </a:rPr>
              <a:t>o</a:t>
            </a:r>
            <a:r>
              <a:rPr sz="3200" spc="-75" dirty="0">
                <a:solidFill>
                  <a:srgbClr val="D60093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spc="40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o</a:t>
            </a:r>
            <a:r>
              <a:rPr sz="3200" spc="-10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D60093"/>
                </a:solidFill>
                <a:latin typeface="Calibri"/>
                <a:cs typeface="Calibri"/>
              </a:rPr>
              <a:t>d</a:t>
            </a:r>
            <a:r>
              <a:rPr sz="3200" b="1" spc="-20" dirty="0">
                <a:solidFill>
                  <a:srgbClr val="D60093"/>
                </a:solidFill>
                <a:latin typeface="Calibri"/>
                <a:cs typeface="Calibri"/>
              </a:rPr>
              <a:t>o</a:t>
            </a:r>
            <a:r>
              <a:rPr sz="3200" b="1" spc="5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s</a:t>
            </a:r>
            <a:r>
              <a:rPr sz="3200" spc="-25" dirty="0">
                <a:solidFill>
                  <a:srgbClr val="D60093"/>
                </a:solidFill>
                <a:latin typeface="Calibri"/>
                <a:cs typeface="Calibri"/>
              </a:rPr>
              <a:t>o</a:t>
            </a:r>
            <a:r>
              <a:rPr sz="3200" spc="-40" dirty="0">
                <a:solidFill>
                  <a:srgbClr val="D60093"/>
                </a:solidFill>
                <a:latin typeface="Calibri"/>
                <a:cs typeface="Calibri"/>
              </a:rPr>
              <a:t>m</a:t>
            </a:r>
            <a:r>
              <a:rPr sz="3200" spc="-50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spc="-5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h</a:t>
            </a:r>
            <a:r>
              <a:rPr sz="3200" dirty="0">
                <a:solidFill>
                  <a:srgbClr val="D60093"/>
                </a:solidFill>
                <a:latin typeface="Calibri"/>
                <a:cs typeface="Calibri"/>
              </a:rPr>
              <a:t>i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ng</a:t>
            </a:r>
            <a:r>
              <a:rPr sz="3200" spc="50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us</a:t>
            </a:r>
            <a:r>
              <a:rPr sz="3200" spc="-50" dirty="0">
                <a:solidFill>
                  <a:srgbClr val="D60093"/>
                </a:solidFill>
                <a:latin typeface="Calibri"/>
                <a:cs typeface="Calibri"/>
              </a:rPr>
              <a:t>e</a:t>
            </a:r>
            <a:r>
              <a:rPr sz="3200" dirty="0">
                <a:solidFill>
                  <a:srgbClr val="D60093"/>
                </a:solidFill>
                <a:latin typeface="Calibri"/>
                <a:cs typeface="Calibri"/>
              </a:rPr>
              <a:t>f</a:t>
            </a:r>
            <a:r>
              <a:rPr sz="3200" spc="-15" dirty="0">
                <a:solidFill>
                  <a:srgbClr val="D60093"/>
                </a:solidFill>
                <a:latin typeface="Calibri"/>
                <a:cs typeface="Calibri"/>
              </a:rPr>
              <a:t>ul</a:t>
            </a:r>
            <a:r>
              <a:rPr sz="3200" spc="-10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D60093"/>
                </a:solidFill>
                <a:latin typeface="Calibri"/>
                <a:cs typeface="Calibri"/>
              </a:rPr>
              <a:t>w</a:t>
            </a:r>
            <a:r>
              <a:rPr sz="3200" dirty="0">
                <a:solidFill>
                  <a:srgbClr val="D60093"/>
                </a:solidFill>
                <a:latin typeface="Calibri"/>
                <a:cs typeface="Calibri"/>
              </a:rPr>
              <a:t>i</a:t>
            </a:r>
            <a:r>
              <a:rPr sz="3200" spc="-5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h</a:t>
            </a:r>
            <a:r>
              <a:rPr sz="3200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he</a:t>
            </a:r>
            <a:r>
              <a:rPr sz="3200" spc="15" dirty="0">
                <a:solidFill>
                  <a:srgbClr val="D60093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D60093"/>
                </a:solidFill>
                <a:latin typeface="Calibri"/>
                <a:cs typeface="Calibri"/>
              </a:rPr>
              <a:t>d</a:t>
            </a:r>
            <a:r>
              <a:rPr sz="3200" spc="-40" dirty="0">
                <a:solidFill>
                  <a:srgbClr val="D60093"/>
                </a:solidFill>
                <a:latin typeface="Calibri"/>
                <a:cs typeface="Calibri"/>
              </a:rPr>
              <a:t>a</a:t>
            </a:r>
            <a:r>
              <a:rPr sz="3200" spc="-55" dirty="0">
                <a:solidFill>
                  <a:srgbClr val="D60093"/>
                </a:solidFill>
                <a:latin typeface="Calibri"/>
                <a:cs typeface="Calibri"/>
              </a:rPr>
              <a:t>t</a:t>
            </a:r>
            <a:r>
              <a:rPr sz="3200" spc="-15" dirty="0">
                <a:solidFill>
                  <a:srgbClr val="D60093"/>
                </a:solidFill>
                <a:latin typeface="Calibri"/>
                <a:cs typeface="Calibri"/>
              </a:rPr>
              <a:t>a!</a:t>
            </a:r>
            <a:endParaRPr sz="3200" dirty="0">
              <a:latin typeface="Calibri"/>
              <a:cs typeface="Calibri"/>
            </a:endParaRPr>
          </a:p>
          <a:p>
            <a:pPr marL="332740" marR="690245" indent="-320040">
              <a:lnSpc>
                <a:spcPct val="100000"/>
              </a:lnSpc>
              <a:buClr>
                <a:srgbClr val="F0AD00"/>
              </a:buClr>
              <a:buSzPct val="79687"/>
              <a:buFont typeface="Wingdings 2"/>
              <a:buChar char=""/>
              <a:tabLst>
                <a:tab pos="332740" algn="l"/>
              </a:tabLst>
            </a:pPr>
            <a:r>
              <a:rPr sz="3200" b="1" spc="-65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55" dirty="0">
                <a:solidFill>
                  <a:srgbClr val="008000"/>
                </a:solidFill>
                <a:latin typeface="Calibri"/>
                <a:cs typeface="Calibri"/>
              </a:rPr>
              <a:t>n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3200" b="1" spc="-5" dirty="0">
                <a:solidFill>
                  <a:srgbClr val="008000"/>
                </a:solidFill>
                <a:latin typeface="Calibri"/>
                <a:cs typeface="Calibri"/>
              </a:rPr>
              <a:t>l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y</a:t>
            </a:r>
            <a:r>
              <a:rPr sz="3200" b="1" spc="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65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3200" b="1" spc="-4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32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nd</a:t>
            </a:r>
            <a:r>
              <a:rPr sz="32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sz="3200" b="1" spc="3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h</a:t>
            </a:r>
            <a:r>
              <a:rPr sz="3200" b="1" spc="-5" dirty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65" dirty="0">
                <a:solidFill>
                  <a:srgbClr val="008000"/>
                </a:solidFill>
                <a:latin typeface="Calibri"/>
                <a:cs typeface="Calibri"/>
              </a:rPr>
              <a:t>f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3200" b="1" spc="-15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1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h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p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b</a:t>
            </a:r>
            <a:r>
              <a:rPr sz="3200" b="1" spc="-5" dirty="0">
                <a:solidFill>
                  <a:srgbClr val="008000"/>
                </a:solidFill>
                <a:latin typeface="Calibri"/>
                <a:cs typeface="Calibri"/>
              </a:rPr>
              <a:t>l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35" dirty="0">
                <a:solidFill>
                  <a:srgbClr val="008000"/>
                </a:solidFill>
                <a:latin typeface="Calibri"/>
                <a:cs typeface="Calibri"/>
              </a:rPr>
              <a:t>m</a:t>
            </a:r>
            <a:r>
              <a:rPr sz="3200" b="1" spc="-15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3200" b="1" spc="4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35" dirty="0">
                <a:solidFill>
                  <a:srgbClr val="008000"/>
                </a:solidFill>
                <a:latin typeface="Calibri"/>
                <a:cs typeface="Calibri"/>
              </a:rPr>
              <a:t>m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70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3200" b="1" spc="-50" dirty="0">
                <a:solidFill>
                  <a:srgbClr val="008000"/>
                </a:solidFill>
                <a:latin typeface="Calibri"/>
                <a:cs typeface="Calibri"/>
              </a:rPr>
              <a:t>g</a:t>
            </a:r>
            <a:r>
              <a:rPr sz="32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3200" b="1" spc="-30" dirty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sz="3200" b="1" spc="-10" dirty="0">
                <a:solidFill>
                  <a:srgbClr val="008000"/>
                </a:solidFill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624840" lvl="1" indent="-274320">
              <a:lnSpc>
                <a:spcPct val="100000"/>
              </a:lnSpc>
              <a:spcBef>
                <a:spcPts val="685"/>
              </a:spcBef>
              <a:buClr>
                <a:srgbClr val="60B5CC"/>
              </a:buClr>
              <a:buFont typeface="Wingdings"/>
              <a:buChar char=""/>
              <a:tabLst>
                <a:tab pos="625475" algn="l"/>
              </a:tabLst>
            </a:pP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u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mm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nu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624840" lvl="1" indent="-274320">
              <a:lnSpc>
                <a:spcPct val="100000"/>
              </a:lnSpc>
              <a:spcBef>
                <a:spcPts val="670"/>
              </a:spcBef>
              <a:buClr>
                <a:srgbClr val="60B5CC"/>
              </a:buClr>
              <a:buFont typeface="Wingdings"/>
              <a:buChar char=""/>
              <a:tabLst>
                <a:tab pos="625475" algn="l"/>
              </a:tabLst>
            </a:pP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mm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w</a:t>
            </a:r>
            <a:r>
              <a:rPr sz="2800" spc="5" dirty="0">
                <a:latin typeface="Calibri"/>
                <a:cs typeface="Calibri"/>
              </a:rPr>
              <a:t>or</a:t>
            </a:r>
            <a:r>
              <a:rPr sz="2800" dirty="0">
                <a:latin typeface="Calibri"/>
                <a:cs typeface="Calibri"/>
              </a:rPr>
              <a:t>k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)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nn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 smtClean="0">
                <a:latin typeface="Calibri"/>
                <a:cs typeface="Calibri"/>
              </a:rPr>
              <a:t>t</a:t>
            </a:r>
            <a:r>
              <a:rPr sz="2800" spc="-15" dirty="0" smtClean="0">
                <a:latin typeface="Calibri"/>
                <a:cs typeface="Calibri"/>
              </a:rPr>
              <a:t>h</a:t>
            </a:r>
            <a:r>
              <a:rPr sz="2800" spc="-5" dirty="0" smtClean="0">
                <a:latin typeface="Calibri"/>
                <a:cs typeface="Calibri"/>
              </a:rPr>
              <a:t>e</a:t>
            </a:r>
            <a:r>
              <a:rPr sz="2800" dirty="0" smtClean="0">
                <a:latin typeface="Calibri"/>
                <a:cs typeface="Calibri"/>
              </a:rPr>
              <a:t>m</a:t>
            </a:r>
            <a:r>
              <a:rPr lang="fr-CA" sz="2800" dirty="0" smtClean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26610"/>
            <a:ext cx="8229600" cy="1143000"/>
          </a:xfrm>
        </p:spPr>
        <p:txBody>
          <a:bodyPr/>
          <a:lstStyle/>
          <a:p>
            <a:r>
              <a:rPr lang="en-US" dirty="0" smtClean="0"/>
              <a:t>Google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499" y="352043"/>
            <a:ext cx="4876799" cy="42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1323" y="4302759"/>
            <a:ext cx="794385" cy="4470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2240">
              <a:lnSpc>
                <a:spcPct val="100000"/>
              </a:lnSpc>
            </a:pPr>
            <a:r>
              <a:rPr sz="1800" b="1" dirty="0">
                <a:latin typeface="Corbel"/>
                <a:cs typeface="Corbel"/>
              </a:rPr>
              <a:t>M</a:t>
            </a:r>
            <a:r>
              <a:rPr sz="1800" b="1" spc="-30" dirty="0">
                <a:latin typeface="Corbel"/>
                <a:cs typeface="Corbel"/>
              </a:rPr>
              <a:t>em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1328" y="4912359"/>
            <a:ext cx="836294" cy="121920"/>
          </a:xfrm>
          <a:custGeom>
            <a:avLst/>
            <a:gdLst/>
            <a:ahLst/>
            <a:cxnLst/>
            <a:rect l="l" t="t" r="r" b="b"/>
            <a:pathLst>
              <a:path w="836294" h="121920">
                <a:moveTo>
                  <a:pt x="835736" y="60960"/>
                </a:moveTo>
                <a:lnTo>
                  <a:pt x="802898" y="84688"/>
                </a:lnTo>
                <a:lnTo>
                  <a:pt x="755112" y="96962"/>
                </a:lnTo>
                <a:lnTo>
                  <a:pt x="713346" y="104065"/>
                </a:lnTo>
                <a:lnTo>
                  <a:pt x="664656" y="110158"/>
                </a:lnTo>
                <a:lnTo>
                  <a:pt x="609903" y="115115"/>
                </a:lnTo>
                <a:lnTo>
                  <a:pt x="549947" y="118812"/>
                </a:lnTo>
                <a:lnTo>
                  <a:pt x="485649" y="121122"/>
                </a:lnTo>
                <a:lnTo>
                  <a:pt x="417868" y="121920"/>
                </a:lnTo>
                <a:lnTo>
                  <a:pt x="383596" y="121717"/>
                </a:lnTo>
                <a:lnTo>
                  <a:pt x="317448" y="120148"/>
                </a:lnTo>
                <a:lnTo>
                  <a:pt x="255214" y="117129"/>
                </a:lnTo>
                <a:lnTo>
                  <a:pt x="197752" y="112786"/>
                </a:lnTo>
                <a:lnTo>
                  <a:pt x="145923" y="107245"/>
                </a:lnTo>
                <a:lnTo>
                  <a:pt x="100587" y="100632"/>
                </a:lnTo>
                <a:lnTo>
                  <a:pt x="62605" y="93071"/>
                </a:lnTo>
                <a:lnTo>
                  <a:pt x="21302" y="80228"/>
                </a:lnTo>
                <a:lnTo>
                  <a:pt x="0" y="60960"/>
                </a:lnTo>
                <a:lnTo>
                  <a:pt x="1385" y="55960"/>
                </a:lnTo>
                <a:lnTo>
                  <a:pt x="46641" y="32945"/>
                </a:lnTo>
                <a:lnTo>
                  <a:pt x="100587" y="21287"/>
                </a:lnTo>
                <a:lnTo>
                  <a:pt x="145923" y="14674"/>
                </a:lnTo>
                <a:lnTo>
                  <a:pt x="197752" y="9133"/>
                </a:lnTo>
                <a:lnTo>
                  <a:pt x="255214" y="4790"/>
                </a:lnTo>
                <a:lnTo>
                  <a:pt x="317448" y="1771"/>
                </a:lnTo>
                <a:lnTo>
                  <a:pt x="383596" y="202"/>
                </a:lnTo>
                <a:lnTo>
                  <a:pt x="417868" y="0"/>
                </a:lnTo>
                <a:lnTo>
                  <a:pt x="452140" y="202"/>
                </a:lnTo>
                <a:lnTo>
                  <a:pt x="518287" y="1771"/>
                </a:lnTo>
                <a:lnTo>
                  <a:pt x="580522" y="4790"/>
                </a:lnTo>
                <a:lnTo>
                  <a:pt x="637984" y="9133"/>
                </a:lnTo>
                <a:lnTo>
                  <a:pt x="689813" y="14674"/>
                </a:lnTo>
                <a:lnTo>
                  <a:pt x="735148" y="21287"/>
                </a:lnTo>
                <a:lnTo>
                  <a:pt x="773130" y="28848"/>
                </a:lnTo>
                <a:lnTo>
                  <a:pt x="814433" y="41691"/>
                </a:lnTo>
                <a:lnTo>
                  <a:pt x="835736" y="6096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1328" y="4973320"/>
            <a:ext cx="836294" cy="426720"/>
          </a:xfrm>
          <a:custGeom>
            <a:avLst/>
            <a:gdLst/>
            <a:ahLst/>
            <a:cxnLst/>
            <a:rect l="l" t="t" r="r" b="b"/>
            <a:pathLst>
              <a:path w="836294" h="426720">
                <a:moveTo>
                  <a:pt x="835736" y="0"/>
                </a:moveTo>
                <a:lnTo>
                  <a:pt x="835736" y="365759"/>
                </a:lnTo>
                <a:lnTo>
                  <a:pt x="834350" y="370759"/>
                </a:lnTo>
                <a:lnTo>
                  <a:pt x="789094" y="393774"/>
                </a:lnTo>
                <a:lnTo>
                  <a:pt x="735148" y="405432"/>
                </a:lnTo>
                <a:lnTo>
                  <a:pt x="689813" y="412045"/>
                </a:lnTo>
                <a:lnTo>
                  <a:pt x="637984" y="417586"/>
                </a:lnTo>
                <a:lnTo>
                  <a:pt x="580522" y="421929"/>
                </a:lnTo>
                <a:lnTo>
                  <a:pt x="518287" y="424948"/>
                </a:lnTo>
                <a:lnTo>
                  <a:pt x="452140" y="426517"/>
                </a:lnTo>
                <a:lnTo>
                  <a:pt x="417868" y="426719"/>
                </a:lnTo>
                <a:lnTo>
                  <a:pt x="383596" y="426517"/>
                </a:lnTo>
                <a:lnTo>
                  <a:pt x="317448" y="424948"/>
                </a:lnTo>
                <a:lnTo>
                  <a:pt x="255214" y="421929"/>
                </a:lnTo>
                <a:lnTo>
                  <a:pt x="197752" y="417586"/>
                </a:lnTo>
                <a:lnTo>
                  <a:pt x="145923" y="412045"/>
                </a:lnTo>
                <a:lnTo>
                  <a:pt x="100587" y="405432"/>
                </a:lnTo>
                <a:lnTo>
                  <a:pt x="62605" y="397871"/>
                </a:lnTo>
                <a:lnTo>
                  <a:pt x="21302" y="385028"/>
                </a:lnTo>
                <a:lnTo>
                  <a:pt x="0" y="365759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0600" y="3733800"/>
            <a:ext cx="1295400" cy="193899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r>
              <a:rPr sz="1800" b="1" spc="-5" dirty="0" smtClean="0">
                <a:latin typeface="Corbel"/>
                <a:cs typeface="Corbel"/>
              </a:rPr>
              <a:t>Disk</a:t>
            </a: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sz="1800" dirty="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1323" y="3896359"/>
            <a:ext cx="794385" cy="3251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75260">
              <a:lnSpc>
                <a:spcPct val="100000"/>
              </a:lnSpc>
            </a:pPr>
            <a:r>
              <a:rPr sz="1800" b="1" dirty="0">
                <a:latin typeface="Corbel"/>
                <a:cs typeface="Corbel"/>
              </a:rPr>
              <a:t>C</a:t>
            </a:r>
            <a:r>
              <a:rPr sz="1800" b="1" spc="-20" dirty="0">
                <a:latin typeface="Corbel"/>
                <a:cs typeface="Corbel"/>
              </a:rPr>
              <a:t>PU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7323" y="4302759"/>
            <a:ext cx="794385" cy="447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2240">
              <a:lnSpc>
                <a:spcPct val="100000"/>
              </a:lnSpc>
            </a:pPr>
            <a:r>
              <a:rPr sz="1800" b="1" dirty="0">
                <a:latin typeface="Corbel"/>
                <a:cs typeface="Corbel"/>
              </a:rPr>
              <a:t>M</a:t>
            </a:r>
            <a:r>
              <a:rPr sz="1800" b="1" spc="-30" dirty="0">
                <a:latin typeface="Corbel"/>
                <a:cs typeface="Corbel"/>
              </a:rPr>
              <a:t>em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27328" y="4912359"/>
            <a:ext cx="836294" cy="121920"/>
          </a:xfrm>
          <a:custGeom>
            <a:avLst/>
            <a:gdLst/>
            <a:ahLst/>
            <a:cxnLst/>
            <a:rect l="l" t="t" r="r" b="b"/>
            <a:pathLst>
              <a:path w="836295" h="121920">
                <a:moveTo>
                  <a:pt x="835736" y="60960"/>
                </a:moveTo>
                <a:lnTo>
                  <a:pt x="802898" y="84688"/>
                </a:lnTo>
                <a:lnTo>
                  <a:pt x="755112" y="96962"/>
                </a:lnTo>
                <a:lnTo>
                  <a:pt x="713346" y="104065"/>
                </a:lnTo>
                <a:lnTo>
                  <a:pt x="664656" y="110158"/>
                </a:lnTo>
                <a:lnTo>
                  <a:pt x="609903" y="115115"/>
                </a:lnTo>
                <a:lnTo>
                  <a:pt x="549947" y="118812"/>
                </a:lnTo>
                <a:lnTo>
                  <a:pt x="485649" y="121122"/>
                </a:lnTo>
                <a:lnTo>
                  <a:pt x="417868" y="121920"/>
                </a:lnTo>
                <a:lnTo>
                  <a:pt x="383596" y="121717"/>
                </a:lnTo>
                <a:lnTo>
                  <a:pt x="317448" y="120148"/>
                </a:lnTo>
                <a:lnTo>
                  <a:pt x="255214" y="117129"/>
                </a:lnTo>
                <a:lnTo>
                  <a:pt x="197752" y="112786"/>
                </a:lnTo>
                <a:lnTo>
                  <a:pt x="145923" y="107245"/>
                </a:lnTo>
                <a:lnTo>
                  <a:pt x="100587" y="100632"/>
                </a:lnTo>
                <a:lnTo>
                  <a:pt x="62605" y="93071"/>
                </a:lnTo>
                <a:lnTo>
                  <a:pt x="21302" y="80228"/>
                </a:lnTo>
                <a:lnTo>
                  <a:pt x="0" y="60960"/>
                </a:lnTo>
                <a:lnTo>
                  <a:pt x="1385" y="55960"/>
                </a:lnTo>
                <a:lnTo>
                  <a:pt x="46641" y="32945"/>
                </a:lnTo>
                <a:lnTo>
                  <a:pt x="100587" y="21287"/>
                </a:lnTo>
                <a:lnTo>
                  <a:pt x="145923" y="14674"/>
                </a:lnTo>
                <a:lnTo>
                  <a:pt x="197752" y="9133"/>
                </a:lnTo>
                <a:lnTo>
                  <a:pt x="255214" y="4790"/>
                </a:lnTo>
                <a:lnTo>
                  <a:pt x="317448" y="1771"/>
                </a:lnTo>
                <a:lnTo>
                  <a:pt x="383596" y="202"/>
                </a:lnTo>
                <a:lnTo>
                  <a:pt x="417868" y="0"/>
                </a:lnTo>
                <a:lnTo>
                  <a:pt x="452140" y="202"/>
                </a:lnTo>
                <a:lnTo>
                  <a:pt x="518287" y="1771"/>
                </a:lnTo>
                <a:lnTo>
                  <a:pt x="580522" y="4790"/>
                </a:lnTo>
                <a:lnTo>
                  <a:pt x="637984" y="9133"/>
                </a:lnTo>
                <a:lnTo>
                  <a:pt x="689813" y="14674"/>
                </a:lnTo>
                <a:lnTo>
                  <a:pt x="735148" y="21287"/>
                </a:lnTo>
                <a:lnTo>
                  <a:pt x="773130" y="28848"/>
                </a:lnTo>
                <a:lnTo>
                  <a:pt x="814433" y="41691"/>
                </a:lnTo>
                <a:lnTo>
                  <a:pt x="835736" y="6096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7328" y="4973320"/>
            <a:ext cx="836294" cy="426720"/>
          </a:xfrm>
          <a:custGeom>
            <a:avLst/>
            <a:gdLst/>
            <a:ahLst/>
            <a:cxnLst/>
            <a:rect l="l" t="t" r="r" b="b"/>
            <a:pathLst>
              <a:path w="836295" h="426720">
                <a:moveTo>
                  <a:pt x="835736" y="0"/>
                </a:moveTo>
                <a:lnTo>
                  <a:pt x="835736" y="365759"/>
                </a:lnTo>
                <a:lnTo>
                  <a:pt x="834350" y="370759"/>
                </a:lnTo>
                <a:lnTo>
                  <a:pt x="789094" y="393774"/>
                </a:lnTo>
                <a:lnTo>
                  <a:pt x="735148" y="405432"/>
                </a:lnTo>
                <a:lnTo>
                  <a:pt x="689813" y="412045"/>
                </a:lnTo>
                <a:lnTo>
                  <a:pt x="637984" y="417586"/>
                </a:lnTo>
                <a:lnTo>
                  <a:pt x="580522" y="421929"/>
                </a:lnTo>
                <a:lnTo>
                  <a:pt x="518287" y="424948"/>
                </a:lnTo>
                <a:lnTo>
                  <a:pt x="452140" y="426517"/>
                </a:lnTo>
                <a:lnTo>
                  <a:pt x="417868" y="426719"/>
                </a:lnTo>
                <a:lnTo>
                  <a:pt x="383596" y="426517"/>
                </a:lnTo>
                <a:lnTo>
                  <a:pt x="317448" y="424948"/>
                </a:lnTo>
                <a:lnTo>
                  <a:pt x="255214" y="421929"/>
                </a:lnTo>
                <a:lnTo>
                  <a:pt x="197752" y="417586"/>
                </a:lnTo>
                <a:lnTo>
                  <a:pt x="145923" y="412045"/>
                </a:lnTo>
                <a:lnTo>
                  <a:pt x="100587" y="405432"/>
                </a:lnTo>
                <a:lnTo>
                  <a:pt x="62605" y="397871"/>
                </a:lnTo>
                <a:lnTo>
                  <a:pt x="21302" y="385028"/>
                </a:lnTo>
                <a:lnTo>
                  <a:pt x="0" y="365759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76600" y="3733800"/>
            <a:ext cx="1295400" cy="193899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r>
              <a:rPr sz="1800" b="1" spc="-5" dirty="0" smtClean="0">
                <a:latin typeface="Corbel"/>
                <a:cs typeface="Corbel"/>
              </a:rPr>
              <a:t>Disk</a:t>
            </a:r>
            <a:endParaRPr lang="en-US" sz="1800" b="1" spc="-5" dirty="0" smtClean="0">
              <a:latin typeface="Corbel"/>
              <a:cs typeface="Corbel"/>
            </a:endParaRPr>
          </a:p>
          <a:p>
            <a:pPr marL="447040">
              <a:lnSpc>
                <a:spcPct val="100000"/>
              </a:lnSpc>
            </a:pPr>
            <a:endParaRPr sz="1800" dirty="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27323" y="3896359"/>
            <a:ext cx="794385" cy="3251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75260">
              <a:lnSpc>
                <a:spcPct val="100000"/>
              </a:lnSpc>
            </a:pPr>
            <a:r>
              <a:rPr sz="1800" b="1" dirty="0">
                <a:latin typeface="Corbel"/>
                <a:cs typeface="Corbel"/>
              </a:rPr>
              <a:t>C</a:t>
            </a:r>
            <a:r>
              <a:rPr sz="1800" b="1" spc="-20" dirty="0">
                <a:latin typeface="Corbel"/>
                <a:cs typeface="Corbel"/>
              </a:rPr>
              <a:t>PU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7139" y="4367253"/>
            <a:ext cx="338455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Corbel"/>
                <a:cs typeface="Corbel"/>
              </a:rPr>
              <a:t>…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1200" y="2819400"/>
            <a:ext cx="1524000" cy="304800"/>
          </a:xfrm>
          <a:prstGeom prst="rect">
            <a:avLst/>
          </a:prstGeom>
          <a:solidFill>
            <a:srgbClr val="F0AD00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37515">
              <a:lnSpc>
                <a:spcPct val="100000"/>
              </a:lnSpc>
            </a:pPr>
            <a:r>
              <a:rPr sz="1800" spc="-20" dirty="0">
                <a:latin typeface="Corbel"/>
                <a:cs typeface="Corbel"/>
              </a:rPr>
              <a:t>Swi</a:t>
            </a:r>
            <a:r>
              <a:rPr sz="1800" spc="-15" dirty="0">
                <a:latin typeface="Corbel"/>
                <a:cs typeface="Corbel"/>
              </a:rPr>
              <a:t>t</a:t>
            </a:r>
            <a:r>
              <a:rPr sz="1800" dirty="0">
                <a:latin typeface="Corbel"/>
                <a:cs typeface="Corbel"/>
              </a:rPr>
              <a:t>ch</a:t>
            </a:r>
          </a:p>
        </p:txBody>
      </p:sp>
      <p:sp>
        <p:nvSpPr>
          <p:cNvPr id="15" name="object 15"/>
          <p:cNvSpPr/>
          <p:nvPr/>
        </p:nvSpPr>
        <p:spPr>
          <a:xfrm>
            <a:off x="1600200" y="31242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685800" y="0"/>
                </a:moveTo>
                <a:lnTo>
                  <a:pt x="0" y="6096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8000" y="31242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0" y="0"/>
                </a:moveTo>
                <a:lnTo>
                  <a:pt x="762000" y="6096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76985" y="5791380"/>
            <a:ext cx="795464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</a:pPr>
            <a:r>
              <a:rPr sz="1800" spc="-10" dirty="0">
                <a:latin typeface="Corbel"/>
                <a:cs typeface="Corbel"/>
              </a:rPr>
              <a:t>E</a:t>
            </a:r>
            <a:r>
              <a:rPr sz="1800" spc="-5" dirty="0">
                <a:latin typeface="Corbel"/>
                <a:cs typeface="Corbel"/>
              </a:rPr>
              <a:t>a</a:t>
            </a:r>
            <a:r>
              <a:rPr sz="1800" dirty="0">
                <a:latin typeface="Corbel"/>
                <a:cs typeface="Corbel"/>
              </a:rPr>
              <a:t>ch </a:t>
            </a:r>
            <a:r>
              <a:rPr sz="1800" spc="-15" dirty="0">
                <a:latin typeface="Corbel"/>
                <a:cs typeface="Corbel"/>
              </a:rPr>
              <a:t>r</a:t>
            </a:r>
            <a:r>
              <a:rPr sz="1800" spc="-5" dirty="0">
                <a:latin typeface="Corbel"/>
                <a:cs typeface="Corbel"/>
              </a:rPr>
              <a:t>a</a:t>
            </a:r>
            <a:r>
              <a:rPr sz="1800" dirty="0">
                <a:latin typeface="Corbel"/>
                <a:cs typeface="Corbel"/>
              </a:rPr>
              <a:t>ck</a:t>
            </a:r>
            <a:r>
              <a:rPr sz="1800" spc="1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co</a:t>
            </a:r>
            <a:r>
              <a:rPr sz="1800" spc="10" dirty="0">
                <a:latin typeface="Corbel"/>
                <a:cs typeface="Corbel"/>
              </a:rPr>
              <a:t>n</a:t>
            </a:r>
            <a:r>
              <a:rPr sz="1800" spc="-5" dirty="0">
                <a:latin typeface="Corbel"/>
                <a:cs typeface="Corbel"/>
              </a:rPr>
              <a:t>ta</a:t>
            </a:r>
            <a:r>
              <a:rPr sz="1800" spc="-15" dirty="0">
                <a:latin typeface="Corbel"/>
                <a:cs typeface="Corbel"/>
              </a:rPr>
              <a:t>i</a:t>
            </a:r>
            <a:r>
              <a:rPr sz="1800" spc="10" dirty="0">
                <a:latin typeface="Corbel"/>
                <a:cs typeface="Corbel"/>
              </a:rPr>
              <a:t>n</a:t>
            </a:r>
            <a:r>
              <a:rPr sz="1800" dirty="0">
                <a:latin typeface="Corbel"/>
                <a:cs typeface="Corbel"/>
              </a:rPr>
              <a:t>s</a:t>
            </a:r>
            <a:r>
              <a:rPr sz="1800" spc="-35" dirty="0">
                <a:latin typeface="Corbel"/>
                <a:cs typeface="Corbel"/>
              </a:rPr>
              <a:t> </a:t>
            </a:r>
            <a:r>
              <a:rPr sz="1800" spc="5" dirty="0">
                <a:latin typeface="Corbel"/>
                <a:cs typeface="Corbel"/>
              </a:rPr>
              <a:t>1</a:t>
            </a:r>
            <a:r>
              <a:rPr sz="1800" spc="-10" dirty="0">
                <a:latin typeface="Corbel"/>
                <a:cs typeface="Corbel"/>
              </a:rPr>
              <a:t>6-6</a:t>
            </a:r>
            <a:r>
              <a:rPr sz="1800" dirty="0">
                <a:latin typeface="Corbel"/>
                <a:cs typeface="Corbel"/>
              </a:rPr>
              <a:t>4</a:t>
            </a:r>
            <a:r>
              <a:rPr sz="1800" spc="30" dirty="0">
                <a:latin typeface="Corbel"/>
                <a:cs typeface="Corbel"/>
              </a:rPr>
              <a:t> </a:t>
            </a:r>
            <a:r>
              <a:rPr sz="1800" spc="10" dirty="0">
                <a:latin typeface="Corbel"/>
                <a:cs typeface="Corbel"/>
              </a:rPr>
              <a:t>n</a:t>
            </a:r>
            <a:r>
              <a:rPr sz="1800" dirty="0">
                <a:latin typeface="Corbel"/>
                <a:cs typeface="Corbel"/>
              </a:rPr>
              <a:t>o</a:t>
            </a:r>
            <a:r>
              <a:rPr sz="1800" spc="-15" dirty="0">
                <a:latin typeface="Corbel"/>
                <a:cs typeface="Corbel"/>
              </a:rPr>
              <a:t>d</a:t>
            </a:r>
            <a:r>
              <a:rPr sz="1800" spc="-20" dirty="0">
                <a:latin typeface="Corbel"/>
                <a:cs typeface="Corbel"/>
              </a:rPr>
              <a:t>e</a:t>
            </a:r>
            <a:r>
              <a:rPr sz="1800" dirty="0">
                <a:latin typeface="Corbel"/>
                <a:cs typeface="Corbel"/>
              </a:rPr>
              <a:t>s</a:t>
            </a: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2140" y="1905180"/>
            <a:ext cx="163576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Corbel"/>
                <a:cs typeface="Corbel"/>
              </a:rPr>
              <a:t>1</a:t>
            </a:r>
            <a:r>
              <a:rPr sz="1800" spc="-65" dirty="0">
                <a:latin typeface="Corbel"/>
                <a:cs typeface="Corbel"/>
              </a:rPr>
              <a:t> </a:t>
            </a:r>
            <a:r>
              <a:rPr sz="1800" spc="-20" dirty="0">
                <a:latin typeface="Corbel"/>
                <a:cs typeface="Corbel"/>
              </a:rPr>
              <a:t>G</a:t>
            </a:r>
            <a:r>
              <a:rPr sz="1800" spc="-15" dirty="0">
                <a:latin typeface="Corbel"/>
                <a:cs typeface="Corbel"/>
              </a:rPr>
              <a:t>b</a:t>
            </a:r>
            <a:r>
              <a:rPr sz="1800" spc="-10" dirty="0">
                <a:latin typeface="Corbel"/>
                <a:cs typeface="Corbel"/>
              </a:rPr>
              <a:t>p</a:t>
            </a:r>
            <a:r>
              <a:rPr sz="1800" dirty="0">
                <a:latin typeface="Corbel"/>
                <a:cs typeface="Corbel"/>
              </a:rPr>
              <a:t>s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spc="-15" dirty="0">
                <a:latin typeface="Corbel"/>
                <a:cs typeface="Corbel"/>
              </a:rPr>
              <a:t>b</a:t>
            </a:r>
            <a:r>
              <a:rPr sz="1800" spc="-20" dirty="0">
                <a:latin typeface="Corbel"/>
                <a:cs typeface="Corbel"/>
              </a:rPr>
              <a:t>e</a:t>
            </a:r>
            <a:r>
              <a:rPr sz="1800" spc="-5" dirty="0">
                <a:latin typeface="Corbel"/>
                <a:cs typeface="Corbel"/>
              </a:rPr>
              <a:t>t</a:t>
            </a:r>
            <a:r>
              <a:rPr sz="1800" spc="-25" dirty="0">
                <a:latin typeface="Corbel"/>
                <a:cs typeface="Corbel"/>
              </a:rPr>
              <a:t>w</a:t>
            </a:r>
            <a:r>
              <a:rPr sz="1800" spc="-20" dirty="0">
                <a:latin typeface="Corbel"/>
                <a:cs typeface="Corbel"/>
              </a:rPr>
              <a:t>ee</a:t>
            </a:r>
            <a:r>
              <a:rPr sz="1800" dirty="0">
                <a:latin typeface="Corbel"/>
                <a:cs typeface="Corbel"/>
              </a:rPr>
              <a:t>n </a:t>
            </a:r>
            <a:r>
              <a:rPr sz="1800" spc="-5" dirty="0">
                <a:latin typeface="Corbel"/>
                <a:cs typeface="Corbel"/>
              </a:rPr>
              <a:t>a</a:t>
            </a:r>
            <a:r>
              <a:rPr sz="1800" spc="10" dirty="0">
                <a:latin typeface="Corbel"/>
                <a:cs typeface="Corbel"/>
              </a:rPr>
              <a:t>n</a:t>
            </a:r>
            <a:r>
              <a:rPr sz="1800" dirty="0">
                <a:latin typeface="Corbel"/>
                <a:cs typeface="Corbel"/>
              </a:rPr>
              <a:t>y </a:t>
            </a:r>
            <a:r>
              <a:rPr sz="1800" spc="-10" dirty="0">
                <a:latin typeface="Corbel"/>
                <a:cs typeface="Corbel"/>
              </a:rPr>
              <a:t>p</a:t>
            </a:r>
            <a:r>
              <a:rPr sz="1800" spc="-5" dirty="0">
                <a:latin typeface="Corbel"/>
                <a:cs typeface="Corbel"/>
              </a:rPr>
              <a:t>a</a:t>
            </a:r>
            <a:r>
              <a:rPr sz="1800" spc="-15" dirty="0">
                <a:latin typeface="Corbel"/>
                <a:cs typeface="Corbel"/>
              </a:rPr>
              <a:t>i</a:t>
            </a:r>
            <a:r>
              <a:rPr sz="1800" spc="-10" dirty="0">
                <a:latin typeface="Corbel"/>
                <a:cs typeface="Corbel"/>
              </a:rPr>
              <a:t>r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o</a:t>
            </a:r>
            <a:r>
              <a:rPr sz="1800" spc="-10" dirty="0">
                <a:latin typeface="Corbel"/>
                <a:cs typeface="Corbel"/>
              </a:rPr>
              <a:t>f</a:t>
            </a:r>
            <a:r>
              <a:rPr sz="1800" spc="25" dirty="0">
                <a:latin typeface="Corbel"/>
                <a:cs typeface="Corbel"/>
              </a:rPr>
              <a:t> </a:t>
            </a:r>
            <a:r>
              <a:rPr sz="1800" spc="10" dirty="0">
                <a:latin typeface="Corbel"/>
                <a:cs typeface="Corbel"/>
              </a:rPr>
              <a:t>n</a:t>
            </a:r>
            <a:r>
              <a:rPr sz="1800" dirty="0">
                <a:latin typeface="Corbel"/>
                <a:cs typeface="Corbel"/>
              </a:rPr>
              <a:t>o</a:t>
            </a:r>
            <a:r>
              <a:rPr sz="1800" spc="-15" dirty="0">
                <a:latin typeface="Corbel"/>
                <a:cs typeface="Corbel"/>
              </a:rPr>
              <a:t>d</a:t>
            </a:r>
            <a:r>
              <a:rPr sz="1800" spc="-20" dirty="0">
                <a:latin typeface="Corbel"/>
                <a:cs typeface="Corbel"/>
              </a:rPr>
              <a:t>e</a:t>
            </a:r>
            <a:r>
              <a:rPr sz="1800" dirty="0">
                <a:latin typeface="Corbel"/>
                <a:cs typeface="Corbel"/>
              </a:rPr>
              <a:t>s </a:t>
            </a:r>
            <a:r>
              <a:rPr sz="1800" spc="-15" dirty="0">
                <a:latin typeface="Corbel"/>
                <a:cs typeface="Corbel"/>
              </a:rPr>
              <a:t>i</a:t>
            </a:r>
            <a:r>
              <a:rPr sz="1800" dirty="0">
                <a:latin typeface="Corbel"/>
                <a:cs typeface="Corbel"/>
              </a:rPr>
              <a:t>n</a:t>
            </a:r>
            <a:r>
              <a:rPr sz="1800" spc="1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a</a:t>
            </a:r>
            <a:r>
              <a:rPr sz="1800" spc="5" dirty="0">
                <a:latin typeface="Corbel"/>
                <a:cs typeface="Corbel"/>
              </a:rPr>
              <a:t> </a:t>
            </a:r>
            <a:r>
              <a:rPr sz="1800" spc="-15" dirty="0">
                <a:latin typeface="Corbel"/>
                <a:cs typeface="Corbel"/>
              </a:rPr>
              <a:t>r</a:t>
            </a:r>
            <a:r>
              <a:rPr sz="1800" spc="-5" dirty="0">
                <a:latin typeface="Corbel"/>
                <a:cs typeface="Corbel"/>
              </a:rPr>
              <a:t>a</a:t>
            </a:r>
            <a:r>
              <a:rPr sz="1800" dirty="0">
                <a:latin typeface="Corbel"/>
                <a:cs typeface="Corbel"/>
              </a:rPr>
              <a:t>c</a:t>
            </a:r>
            <a:r>
              <a:rPr sz="1800" spc="-10" dirty="0">
                <a:latin typeface="Corbel"/>
                <a:cs typeface="Corbel"/>
              </a:rPr>
              <a:t>k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685800" y="387267"/>
            <a:ext cx="7772400" cy="978065"/>
          </a:xfrm>
          <a:prstGeom prst="rect">
            <a:avLst/>
          </a:prstGeom>
        </p:spPr>
        <p:txBody>
          <a:bodyPr vert="horz" wrap="square" lIns="0" tIns="115166" rIns="0" bIns="0" rtlCol="0">
            <a:spAutoFit/>
          </a:bodyPr>
          <a:lstStyle/>
          <a:p>
            <a:pPr marL="2377440">
              <a:lnSpc>
                <a:spcPct val="100000"/>
              </a:lnSpc>
            </a:pPr>
            <a:r>
              <a:rPr lang="en-US" b="0" spc="-20" dirty="0" smtClean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US" b="0" spc="-20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b="0" spc="-20" dirty="0" smtClean="0">
                <a:solidFill>
                  <a:srgbClr val="000000"/>
                </a:solidFill>
                <a:latin typeface="Corbel"/>
                <a:cs typeface="Corbel"/>
              </a:rPr>
              <a:t>2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-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1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0</a:t>
            </a:r>
            <a:r>
              <a:rPr b="0" spc="-6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20" dirty="0">
                <a:solidFill>
                  <a:srgbClr val="000000"/>
                </a:solidFill>
                <a:latin typeface="Corbel"/>
                <a:cs typeface="Corbel"/>
              </a:rPr>
              <a:t>G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b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p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s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b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a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ck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b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o</a:t>
            </a:r>
            <a:r>
              <a:rPr b="0" spc="10" dirty="0">
                <a:solidFill>
                  <a:srgbClr val="000000"/>
                </a:solidFill>
                <a:latin typeface="Corbel"/>
                <a:cs typeface="Corbel"/>
              </a:rPr>
              <a:t>n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e 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b</a:t>
            </a:r>
            <a:r>
              <a:rPr b="0" spc="-20" dirty="0">
                <a:solidFill>
                  <a:srgbClr val="000000"/>
                </a:solidFill>
                <a:latin typeface="Corbel"/>
                <a:cs typeface="Corbel"/>
              </a:rPr>
              <a:t>e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t</a:t>
            </a:r>
            <a:r>
              <a:rPr b="0" spc="-25" dirty="0">
                <a:solidFill>
                  <a:srgbClr val="000000"/>
                </a:solidFill>
                <a:latin typeface="Corbel"/>
                <a:cs typeface="Corbel"/>
              </a:rPr>
              <a:t>w</a:t>
            </a:r>
            <a:r>
              <a:rPr b="0" spc="-20" dirty="0">
                <a:solidFill>
                  <a:srgbClr val="000000"/>
                </a:solidFill>
                <a:latin typeface="Corbel"/>
                <a:cs typeface="Corbel"/>
              </a:rPr>
              <a:t>ee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n</a:t>
            </a:r>
            <a:r>
              <a:rPr b="0" spc="55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r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a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cks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667000" y="1905000"/>
            <a:ext cx="5773322" cy="3767792"/>
            <a:chOff x="2667000" y="1905000"/>
            <a:chExt cx="5773322" cy="3767792"/>
          </a:xfrm>
        </p:grpSpPr>
        <p:sp>
          <p:nvSpPr>
            <p:cNvPr id="28" name="object 28"/>
            <p:cNvSpPr txBox="1"/>
            <p:nvPr/>
          </p:nvSpPr>
          <p:spPr>
            <a:xfrm>
              <a:off x="6479540" y="4367253"/>
              <a:ext cx="338455" cy="3822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800" b="1" dirty="0">
                  <a:latin typeface="Corbel"/>
                  <a:cs typeface="Corbel"/>
                </a:rPr>
                <a:t>…</a:t>
              </a:r>
              <a:endParaRPr sz="2800">
                <a:latin typeface="Corbel"/>
                <a:cs typeface="Corbel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667000" y="1905000"/>
              <a:ext cx="5773322" cy="3767792"/>
              <a:chOff x="2667000" y="1905000"/>
              <a:chExt cx="5773322" cy="3767792"/>
            </a:xfrm>
          </p:grpSpPr>
          <p:sp>
            <p:nvSpPr>
              <p:cNvPr id="33" name="object 33"/>
              <p:cNvSpPr/>
              <p:nvPr/>
            </p:nvSpPr>
            <p:spPr>
              <a:xfrm>
                <a:off x="2667000" y="2209800"/>
                <a:ext cx="13716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" h="609600">
                    <a:moveTo>
                      <a:pt x="0" y="609600"/>
                    </a:moveTo>
                    <a:lnTo>
                      <a:pt x="1371600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886200" y="1905000"/>
                <a:ext cx="4554122" cy="3767792"/>
                <a:chOff x="3886200" y="1905000"/>
                <a:chExt cx="4554122" cy="376779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4953000" y="3733800"/>
                  <a:ext cx="1295400" cy="1938992"/>
                  <a:chOff x="4953000" y="3733800"/>
                  <a:chExt cx="1295400" cy="1938992"/>
                </a:xfrm>
              </p:grpSpPr>
              <p:sp>
                <p:nvSpPr>
                  <p:cNvPr id="18" name="object 18"/>
                  <p:cNvSpPr txBox="1"/>
                  <p:nvPr/>
                </p:nvSpPr>
                <p:spPr>
                  <a:xfrm>
                    <a:off x="5203723" y="4302759"/>
                    <a:ext cx="794385" cy="447040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142240">
                      <a:lnSpc>
                        <a:spcPct val="100000"/>
                      </a:lnSpc>
                    </a:pPr>
                    <a:r>
                      <a:rPr sz="1800" b="1" dirty="0">
                        <a:latin typeface="Corbel"/>
                        <a:cs typeface="Corbel"/>
                      </a:rPr>
                      <a:t>M</a:t>
                    </a:r>
                    <a:r>
                      <a:rPr sz="1800" b="1" spc="-30" dirty="0">
                        <a:latin typeface="Corbel"/>
                        <a:cs typeface="Corbel"/>
                      </a:rPr>
                      <a:t>em</a:t>
                    </a:r>
                    <a:endParaRPr sz="1800">
                      <a:latin typeface="Corbel"/>
                      <a:cs typeface="Corbel"/>
                    </a:endParaRPr>
                  </a:p>
                </p:txBody>
              </p:sp>
              <p:sp>
                <p:nvSpPr>
                  <p:cNvPr id="19" name="object 19"/>
                  <p:cNvSpPr/>
                  <p:nvPr/>
                </p:nvSpPr>
                <p:spPr>
                  <a:xfrm>
                    <a:off x="5203728" y="4912359"/>
                    <a:ext cx="836294" cy="121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121920">
                        <a:moveTo>
                          <a:pt x="835736" y="60960"/>
                        </a:moveTo>
                        <a:lnTo>
                          <a:pt x="802898" y="84688"/>
                        </a:lnTo>
                        <a:lnTo>
                          <a:pt x="755112" y="96962"/>
                        </a:lnTo>
                        <a:lnTo>
                          <a:pt x="713346" y="104065"/>
                        </a:lnTo>
                        <a:lnTo>
                          <a:pt x="664656" y="110158"/>
                        </a:lnTo>
                        <a:lnTo>
                          <a:pt x="609903" y="115115"/>
                        </a:lnTo>
                        <a:lnTo>
                          <a:pt x="549947" y="118812"/>
                        </a:lnTo>
                        <a:lnTo>
                          <a:pt x="485649" y="121122"/>
                        </a:lnTo>
                        <a:lnTo>
                          <a:pt x="417868" y="121920"/>
                        </a:lnTo>
                        <a:lnTo>
                          <a:pt x="383596" y="121717"/>
                        </a:lnTo>
                        <a:lnTo>
                          <a:pt x="317448" y="120148"/>
                        </a:lnTo>
                        <a:lnTo>
                          <a:pt x="255214" y="117129"/>
                        </a:lnTo>
                        <a:lnTo>
                          <a:pt x="197752" y="112786"/>
                        </a:lnTo>
                        <a:lnTo>
                          <a:pt x="145923" y="107245"/>
                        </a:lnTo>
                        <a:lnTo>
                          <a:pt x="100587" y="100632"/>
                        </a:lnTo>
                        <a:lnTo>
                          <a:pt x="62605" y="93071"/>
                        </a:lnTo>
                        <a:lnTo>
                          <a:pt x="21302" y="80228"/>
                        </a:lnTo>
                        <a:lnTo>
                          <a:pt x="0" y="60960"/>
                        </a:lnTo>
                        <a:lnTo>
                          <a:pt x="1385" y="55960"/>
                        </a:lnTo>
                        <a:lnTo>
                          <a:pt x="46641" y="32945"/>
                        </a:lnTo>
                        <a:lnTo>
                          <a:pt x="100587" y="21287"/>
                        </a:lnTo>
                        <a:lnTo>
                          <a:pt x="145923" y="14674"/>
                        </a:lnTo>
                        <a:lnTo>
                          <a:pt x="197752" y="9133"/>
                        </a:lnTo>
                        <a:lnTo>
                          <a:pt x="255214" y="4790"/>
                        </a:lnTo>
                        <a:lnTo>
                          <a:pt x="317448" y="1771"/>
                        </a:lnTo>
                        <a:lnTo>
                          <a:pt x="383596" y="202"/>
                        </a:lnTo>
                        <a:lnTo>
                          <a:pt x="417868" y="0"/>
                        </a:lnTo>
                        <a:lnTo>
                          <a:pt x="452140" y="202"/>
                        </a:lnTo>
                        <a:lnTo>
                          <a:pt x="518287" y="1771"/>
                        </a:lnTo>
                        <a:lnTo>
                          <a:pt x="580522" y="4790"/>
                        </a:lnTo>
                        <a:lnTo>
                          <a:pt x="637984" y="9133"/>
                        </a:lnTo>
                        <a:lnTo>
                          <a:pt x="689813" y="14674"/>
                        </a:lnTo>
                        <a:lnTo>
                          <a:pt x="735148" y="21287"/>
                        </a:lnTo>
                        <a:lnTo>
                          <a:pt x="773130" y="28848"/>
                        </a:lnTo>
                        <a:lnTo>
                          <a:pt x="814433" y="41691"/>
                        </a:lnTo>
                        <a:lnTo>
                          <a:pt x="835736" y="60960"/>
                        </a:lnTo>
                        <a:close/>
                      </a:path>
                    </a:pathLst>
                  </a:custGeom>
                  <a:ln w="9525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" name="object 20"/>
                  <p:cNvSpPr/>
                  <p:nvPr/>
                </p:nvSpPr>
                <p:spPr>
                  <a:xfrm>
                    <a:off x="5203728" y="4973320"/>
                    <a:ext cx="836294" cy="426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426720">
                        <a:moveTo>
                          <a:pt x="835736" y="0"/>
                        </a:moveTo>
                        <a:lnTo>
                          <a:pt x="835736" y="365759"/>
                        </a:lnTo>
                        <a:lnTo>
                          <a:pt x="834350" y="370759"/>
                        </a:lnTo>
                        <a:lnTo>
                          <a:pt x="789094" y="393774"/>
                        </a:lnTo>
                        <a:lnTo>
                          <a:pt x="735148" y="405432"/>
                        </a:lnTo>
                        <a:lnTo>
                          <a:pt x="689813" y="412045"/>
                        </a:lnTo>
                        <a:lnTo>
                          <a:pt x="637984" y="417586"/>
                        </a:lnTo>
                        <a:lnTo>
                          <a:pt x="580522" y="421929"/>
                        </a:lnTo>
                        <a:lnTo>
                          <a:pt x="518287" y="424948"/>
                        </a:lnTo>
                        <a:lnTo>
                          <a:pt x="452140" y="426517"/>
                        </a:lnTo>
                        <a:lnTo>
                          <a:pt x="417868" y="426719"/>
                        </a:lnTo>
                        <a:lnTo>
                          <a:pt x="383596" y="426517"/>
                        </a:lnTo>
                        <a:lnTo>
                          <a:pt x="317448" y="424948"/>
                        </a:lnTo>
                        <a:lnTo>
                          <a:pt x="255214" y="421929"/>
                        </a:lnTo>
                        <a:lnTo>
                          <a:pt x="197752" y="417586"/>
                        </a:lnTo>
                        <a:lnTo>
                          <a:pt x="145923" y="412045"/>
                        </a:lnTo>
                        <a:lnTo>
                          <a:pt x="100587" y="405432"/>
                        </a:lnTo>
                        <a:lnTo>
                          <a:pt x="62605" y="397871"/>
                        </a:lnTo>
                        <a:lnTo>
                          <a:pt x="21302" y="385028"/>
                        </a:lnTo>
                        <a:lnTo>
                          <a:pt x="0" y="365759"/>
                        </a:lnTo>
                        <a:lnTo>
                          <a:pt x="0" y="0"/>
                        </a:lnTo>
                      </a:path>
                    </a:pathLst>
                  </a:custGeom>
                  <a:ln w="9525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" name="object 21"/>
                  <p:cNvSpPr txBox="1"/>
                  <p:nvPr/>
                </p:nvSpPr>
                <p:spPr>
                  <a:xfrm>
                    <a:off x="4953000" y="3733800"/>
                    <a:ext cx="1295400" cy="1938992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r>
                      <a:rPr sz="1800" b="1" spc="-5" dirty="0" smtClean="0">
                        <a:latin typeface="Corbel"/>
                        <a:cs typeface="Corbel"/>
                      </a:rPr>
                      <a:t>Disk</a:t>
                    </a: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sz="1800" dirty="0">
                      <a:latin typeface="Corbel"/>
                      <a:cs typeface="Corbel"/>
                    </a:endParaRPr>
                  </a:p>
                </p:txBody>
              </p:sp>
              <p:sp>
                <p:nvSpPr>
                  <p:cNvPr id="22" name="object 22"/>
                  <p:cNvSpPr txBox="1"/>
                  <p:nvPr/>
                </p:nvSpPr>
                <p:spPr>
                  <a:xfrm>
                    <a:off x="5203723" y="3896359"/>
                    <a:ext cx="794385" cy="325120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175260">
                      <a:lnSpc>
                        <a:spcPct val="100000"/>
                      </a:lnSpc>
                    </a:pPr>
                    <a:r>
                      <a:rPr sz="1800" b="1" dirty="0">
                        <a:latin typeface="Corbel"/>
                        <a:cs typeface="Corbel"/>
                      </a:rPr>
                      <a:t>C</a:t>
                    </a:r>
                    <a:r>
                      <a:rPr sz="1800" b="1" spc="-20" dirty="0">
                        <a:latin typeface="Corbel"/>
                        <a:cs typeface="Corbel"/>
                      </a:rPr>
                      <a:t>PU</a:t>
                    </a:r>
                    <a:endParaRPr sz="1800" dirty="0">
                      <a:latin typeface="Corbel"/>
                      <a:cs typeface="Corbel"/>
                    </a:endParaRPr>
                  </a:p>
                </p:txBody>
              </p:sp>
            </p:grpSp>
            <p:sp>
              <p:nvSpPr>
                <p:cNvPr id="29" name="object 29"/>
                <p:cNvSpPr txBox="1"/>
                <p:nvPr/>
              </p:nvSpPr>
              <p:spPr>
                <a:xfrm>
                  <a:off x="5943600" y="2819400"/>
                  <a:ext cx="1524000" cy="304800"/>
                </a:xfrm>
                <a:prstGeom prst="rect">
                  <a:avLst/>
                </a:prstGeom>
                <a:solidFill>
                  <a:srgbClr val="F0AD00"/>
                </a:solidFill>
                <a:ln w="9525">
                  <a:solidFill>
                    <a:srgbClr val="000000"/>
                  </a:solidFill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437515">
                    <a:lnSpc>
                      <a:spcPct val="100000"/>
                    </a:lnSpc>
                  </a:pPr>
                  <a:r>
                    <a:rPr sz="1800" spc="-20" dirty="0">
                      <a:latin typeface="Corbel"/>
                      <a:cs typeface="Corbel"/>
                    </a:rPr>
                    <a:t>Swi</a:t>
                  </a:r>
                  <a:r>
                    <a:rPr sz="1800" spc="-15" dirty="0">
                      <a:latin typeface="Corbel"/>
                      <a:cs typeface="Corbel"/>
                    </a:rPr>
                    <a:t>t</a:t>
                  </a:r>
                  <a:r>
                    <a:rPr sz="1800" dirty="0">
                      <a:latin typeface="Corbel"/>
                      <a:cs typeface="Corbel"/>
                    </a:rPr>
                    <a:t>ch</a:t>
                  </a:r>
                  <a:endParaRPr sz="1800">
                    <a:latin typeface="Corbel"/>
                    <a:cs typeface="Corbel"/>
                  </a:endParaRPr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5562600" y="3124200"/>
                  <a:ext cx="685800" cy="6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" h="609600">
                      <a:moveTo>
                        <a:pt x="685800" y="0"/>
                      </a:moveTo>
                      <a:lnTo>
                        <a:pt x="0" y="609600"/>
                      </a:lnTo>
                    </a:path>
                  </a:pathLst>
                </a:custGeom>
                <a:ln w="9525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31"/>
                <p:cNvSpPr/>
                <p:nvPr/>
              </p:nvSpPr>
              <p:spPr>
                <a:xfrm>
                  <a:off x="7010400" y="3124200"/>
                  <a:ext cx="762000" cy="6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0" h="609600">
                      <a:moveTo>
                        <a:pt x="0" y="0"/>
                      </a:moveTo>
                      <a:lnTo>
                        <a:pt x="762000" y="609600"/>
                      </a:lnTo>
                    </a:path>
                  </a:pathLst>
                </a:custGeom>
                <a:ln w="9525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32"/>
                <p:cNvSpPr txBox="1"/>
                <p:nvPr/>
              </p:nvSpPr>
              <p:spPr>
                <a:xfrm>
                  <a:off x="3886200" y="1905000"/>
                  <a:ext cx="1524000" cy="304800"/>
                </a:xfrm>
                <a:prstGeom prst="rect">
                  <a:avLst/>
                </a:prstGeom>
                <a:solidFill>
                  <a:srgbClr val="F0AD00"/>
                </a:solidFill>
                <a:ln w="9525">
                  <a:solidFill>
                    <a:srgbClr val="000000"/>
                  </a:solidFill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437515">
                    <a:lnSpc>
                      <a:spcPct val="100000"/>
                    </a:lnSpc>
                  </a:pPr>
                  <a:r>
                    <a:rPr sz="1800" spc="-20" dirty="0">
                      <a:latin typeface="Corbel"/>
                      <a:cs typeface="Corbel"/>
                    </a:rPr>
                    <a:t>Swi</a:t>
                  </a:r>
                  <a:r>
                    <a:rPr sz="1800" spc="-15" dirty="0">
                      <a:latin typeface="Corbel"/>
                      <a:cs typeface="Corbel"/>
                    </a:rPr>
                    <a:t>t</a:t>
                  </a:r>
                  <a:r>
                    <a:rPr sz="1800" dirty="0">
                      <a:latin typeface="Corbel"/>
                      <a:cs typeface="Corbel"/>
                    </a:rPr>
                    <a:t>ch</a:t>
                  </a:r>
                </a:p>
              </p:txBody>
            </p:sp>
            <p:sp>
              <p:nvSpPr>
                <p:cNvPr id="34" name="object 34"/>
                <p:cNvSpPr/>
                <p:nvPr/>
              </p:nvSpPr>
              <p:spPr>
                <a:xfrm>
                  <a:off x="5105400" y="2209800"/>
                  <a:ext cx="1447800" cy="6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00" h="609600">
                      <a:moveTo>
                        <a:pt x="0" y="0"/>
                      </a:moveTo>
                      <a:lnTo>
                        <a:pt x="1447800" y="609600"/>
                      </a:lnTo>
                    </a:path>
                  </a:pathLst>
                </a:custGeom>
                <a:ln w="9525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7144922" y="3733800"/>
                  <a:ext cx="1295400" cy="1938992"/>
                  <a:chOff x="4953000" y="3733800"/>
                  <a:chExt cx="1295400" cy="1938992"/>
                </a:xfrm>
              </p:grpSpPr>
              <p:sp>
                <p:nvSpPr>
                  <p:cNvPr id="39" name="object 18"/>
                  <p:cNvSpPr txBox="1"/>
                  <p:nvPr/>
                </p:nvSpPr>
                <p:spPr>
                  <a:xfrm>
                    <a:off x="5203723" y="4302759"/>
                    <a:ext cx="794385" cy="447040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142240">
                      <a:lnSpc>
                        <a:spcPct val="100000"/>
                      </a:lnSpc>
                    </a:pPr>
                    <a:r>
                      <a:rPr sz="1800" b="1" dirty="0">
                        <a:latin typeface="Corbel"/>
                        <a:cs typeface="Corbel"/>
                      </a:rPr>
                      <a:t>M</a:t>
                    </a:r>
                    <a:r>
                      <a:rPr sz="1800" b="1" spc="-30" dirty="0">
                        <a:latin typeface="Corbel"/>
                        <a:cs typeface="Corbel"/>
                      </a:rPr>
                      <a:t>em</a:t>
                    </a:r>
                    <a:endParaRPr sz="1800">
                      <a:latin typeface="Corbel"/>
                      <a:cs typeface="Corbel"/>
                    </a:endParaRPr>
                  </a:p>
                </p:txBody>
              </p:sp>
              <p:sp>
                <p:nvSpPr>
                  <p:cNvPr id="40" name="object 19"/>
                  <p:cNvSpPr/>
                  <p:nvPr/>
                </p:nvSpPr>
                <p:spPr>
                  <a:xfrm>
                    <a:off x="5203728" y="4912359"/>
                    <a:ext cx="836294" cy="121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121920">
                        <a:moveTo>
                          <a:pt x="835736" y="60960"/>
                        </a:moveTo>
                        <a:lnTo>
                          <a:pt x="802898" y="84688"/>
                        </a:lnTo>
                        <a:lnTo>
                          <a:pt x="755112" y="96962"/>
                        </a:lnTo>
                        <a:lnTo>
                          <a:pt x="713346" y="104065"/>
                        </a:lnTo>
                        <a:lnTo>
                          <a:pt x="664656" y="110158"/>
                        </a:lnTo>
                        <a:lnTo>
                          <a:pt x="609903" y="115115"/>
                        </a:lnTo>
                        <a:lnTo>
                          <a:pt x="549947" y="118812"/>
                        </a:lnTo>
                        <a:lnTo>
                          <a:pt x="485649" y="121122"/>
                        </a:lnTo>
                        <a:lnTo>
                          <a:pt x="417868" y="121920"/>
                        </a:lnTo>
                        <a:lnTo>
                          <a:pt x="383596" y="121717"/>
                        </a:lnTo>
                        <a:lnTo>
                          <a:pt x="317448" y="120148"/>
                        </a:lnTo>
                        <a:lnTo>
                          <a:pt x="255214" y="117129"/>
                        </a:lnTo>
                        <a:lnTo>
                          <a:pt x="197752" y="112786"/>
                        </a:lnTo>
                        <a:lnTo>
                          <a:pt x="145923" y="107245"/>
                        </a:lnTo>
                        <a:lnTo>
                          <a:pt x="100587" y="100632"/>
                        </a:lnTo>
                        <a:lnTo>
                          <a:pt x="62605" y="93071"/>
                        </a:lnTo>
                        <a:lnTo>
                          <a:pt x="21302" y="80228"/>
                        </a:lnTo>
                        <a:lnTo>
                          <a:pt x="0" y="60960"/>
                        </a:lnTo>
                        <a:lnTo>
                          <a:pt x="1385" y="55960"/>
                        </a:lnTo>
                        <a:lnTo>
                          <a:pt x="46641" y="32945"/>
                        </a:lnTo>
                        <a:lnTo>
                          <a:pt x="100587" y="21287"/>
                        </a:lnTo>
                        <a:lnTo>
                          <a:pt x="145923" y="14674"/>
                        </a:lnTo>
                        <a:lnTo>
                          <a:pt x="197752" y="9133"/>
                        </a:lnTo>
                        <a:lnTo>
                          <a:pt x="255214" y="4790"/>
                        </a:lnTo>
                        <a:lnTo>
                          <a:pt x="317448" y="1771"/>
                        </a:lnTo>
                        <a:lnTo>
                          <a:pt x="383596" y="202"/>
                        </a:lnTo>
                        <a:lnTo>
                          <a:pt x="417868" y="0"/>
                        </a:lnTo>
                        <a:lnTo>
                          <a:pt x="452140" y="202"/>
                        </a:lnTo>
                        <a:lnTo>
                          <a:pt x="518287" y="1771"/>
                        </a:lnTo>
                        <a:lnTo>
                          <a:pt x="580522" y="4790"/>
                        </a:lnTo>
                        <a:lnTo>
                          <a:pt x="637984" y="9133"/>
                        </a:lnTo>
                        <a:lnTo>
                          <a:pt x="689813" y="14674"/>
                        </a:lnTo>
                        <a:lnTo>
                          <a:pt x="735148" y="21287"/>
                        </a:lnTo>
                        <a:lnTo>
                          <a:pt x="773130" y="28848"/>
                        </a:lnTo>
                        <a:lnTo>
                          <a:pt x="814433" y="41691"/>
                        </a:lnTo>
                        <a:lnTo>
                          <a:pt x="835736" y="60960"/>
                        </a:lnTo>
                        <a:close/>
                      </a:path>
                    </a:pathLst>
                  </a:custGeom>
                  <a:ln w="9525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" name="object 20"/>
                  <p:cNvSpPr/>
                  <p:nvPr/>
                </p:nvSpPr>
                <p:spPr>
                  <a:xfrm>
                    <a:off x="5203728" y="4973320"/>
                    <a:ext cx="836294" cy="426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295" h="426720">
                        <a:moveTo>
                          <a:pt x="835736" y="0"/>
                        </a:moveTo>
                        <a:lnTo>
                          <a:pt x="835736" y="365759"/>
                        </a:lnTo>
                        <a:lnTo>
                          <a:pt x="834350" y="370759"/>
                        </a:lnTo>
                        <a:lnTo>
                          <a:pt x="789094" y="393774"/>
                        </a:lnTo>
                        <a:lnTo>
                          <a:pt x="735148" y="405432"/>
                        </a:lnTo>
                        <a:lnTo>
                          <a:pt x="689813" y="412045"/>
                        </a:lnTo>
                        <a:lnTo>
                          <a:pt x="637984" y="417586"/>
                        </a:lnTo>
                        <a:lnTo>
                          <a:pt x="580522" y="421929"/>
                        </a:lnTo>
                        <a:lnTo>
                          <a:pt x="518287" y="424948"/>
                        </a:lnTo>
                        <a:lnTo>
                          <a:pt x="452140" y="426517"/>
                        </a:lnTo>
                        <a:lnTo>
                          <a:pt x="417868" y="426719"/>
                        </a:lnTo>
                        <a:lnTo>
                          <a:pt x="383596" y="426517"/>
                        </a:lnTo>
                        <a:lnTo>
                          <a:pt x="317448" y="424948"/>
                        </a:lnTo>
                        <a:lnTo>
                          <a:pt x="255214" y="421929"/>
                        </a:lnTo>
                        <a:lnTo>
                          <a:pt x="197752" y="417586"/>
                        </a:lnTo>
                        <a:lnTo>
                          <a:pt x="145923" y="412045"/>
                        </a:lnTo>
                        <a:lnTo>
                          <a:pt x="100587" y="405432"/>
                        </a:lnTo>
                        <a:lnTo>
                          <a:pt x="62605" y="397871"/>
                        </a:lnTo>
                        <a:lnTo>
                          <a:pt x="21302" y="385028"/>
                        </a:lnTo>
                        <a:lnTo>
                          <a:pt x="0" y="365759"/>
                        </a:lnTo>
                        <a:lnTo>
                          <a:pt x="0" y="0"/>
                        </a:lnTo>
                      </a:path>
                    </a:pathLst>
                  </a:custGeom>
                  <a:ln w="9525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2" name="object 21"/>
                  <p:cNvSpPr txBox="1"/>
                  <p:nvPr/>
                </p:nvSpPr>
                <p:spPr>
                  <a:xfrm>
                    <a:off x="4953000" y="3733800"/>
                    <a:ext cx="1295400" cy="1938992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r>
                      <a:rPr sz="1800" b="1" spc="-5" dirty="0" smtClean="0">
                        <a:latin typeface="Corbel"/>
                        <a:cs typeface="Corbel"/>
                      </a:rPr>
                      <a:t>Disk</a:t>
                    </a:r>
                    <a:endParaRPr lang="en-US" sz="1800" b="1" spc="-5" dirty="0" smtClean="0">
                      <a:latin typeface="Corbel"/>
                      <a:cs typeface="Corbel"/>
                    </a:endParaRPr>
                  </a:p>
                  <a:p>
                    <a:pPr marL="447040">
                      <a:lnSpc>
                        <a:spcPct val="100000"/>
                      </a:lnSpc>
                    </a:pPr>
                    <a:endParaRPr sz="1800" dirty="0">
                      <a:latin typeface="Corbel"/>
                      <a:cs typeface="Corbel"/>
                    </a:endParaRPr>
                  </a:p>
                </p:txBody>
              </p:sp>
              <p:sp>
                <p:nvSpPr>
                  <p:cNvPr id="43" name="object 22"/>
                  <p:cNvSpPr txBox="1"/>
                  <p:nvPr/>
                </p:nvSpPr>
                <p:spPr>
                  <a:xfrm>
                    <a:off x="5203723" y="3896359"/>
                    <a:ext cx="794385" cy="325120"/>
                  </a:xfrm>
                  <a:prstGeom prst="rect">
                    <a:avLst/>
                  </a:prstGeom>
                  <a:ln w="9525">
                    <a:solidFill>
                      <a:srgbClr val="000000"/>
                    </a:solidFill>
                  </a:ln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175260">
                      <a:lnSpc>
                        <a:spcPct val="100000"/>
                      </a:lnSpc>
                    </a:pPr>
                    <a:r>
                      <a:rPr sz="1800" b="1" dirty="0">
                        <a:latin typeface="Corbel"/>
                        <a:cs typeface="Corbel"/>
                      </a:rPr>
                      <a:t>C</a:t>
                    </a:r>
                    <a:r>
                      <a:rPr sz="1800" b="1" spc="-20" dirty="0">
                        <a:latin typeface="Corbel"/>
                        <a:cs typeface="Corbel"/>
                      </a:rPr>
                      <a:t>PU</a:t>
                    </a:r>
                    <a:endParaRPr sz="1800" dirty="0">
                      <a:latin typeface="Corbel"/>
                      <a:cs typeface="Corbel"/>
                    </a:endParaRPr>
                  </a:p>
                </p:txBody>
              </p:sp>
            </p:grpSp>
          </p:grpSp>
        </p:grpSp>
      </p:grpSp>
      <p:sp>
        <p:nvSpPr>
          <p:cNvPr id="23" name="Rectangle 22"/>
          <p:cNvSpPr/>
          <p:nvPr/>
        </p:nvSpPr>
        <p:spPr>
          <a:xfrm>
            <a:off x="571499" y="6183868"/>
            <a:ext cx="8358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dirty="0">
                <a:latin typeface="Arial"/>
                <a:cs typeface="Arial"/>
              </a:rPr>
              <a:t>In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spc="5" dirty="0">
                <a:latin typeface="Arial"/>
                <a:cs typeface="Arial"/>
              </a:rPr>
              <a:t>20</a:t>
            </a:r>
            <a:r>
              <a:rPr lang="en-US" sz="1800" spc="-140" dirty="0">
                <a:latin typeface="Arial"/>
                <a:cs typeface="Arial"/>
              </a:rPr>
              <a:t>1</a:t>
            </a:r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spc="5" dirty="0">
                <a:latin typeface="Arial"/>
                <a:cs typeface="Arial"/>
              </a:rPr>
              <a:t>i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spc="5" dirty="0">
                <a:latin typeface="Arial"/>
                <a:cs typeface="Arial"/>
              </a:rPr>
              <a:t> </a:t>
            </a:r>
            <a:r>
              <a:rPr lang="en-US" sz="1800" spc="-30" dirty="0">
                <a:latin typeface="Arial"/>
                <a:cs typeface="Arial"/>
              </a:rPr>
              <a:t>w</a:t>
            </a:r>
            <a:r>
              <a:rPr lang="en-US" sz="1800" spc="5" dirty="0">
                <a:latin typeface="Arial"/>
                <a:cs typeface="Arial"/>
              </a:rPr>
              <a:t>a</a:t>
            </a:r>
            <a:r>
              <a:rPr lang="en-US" sz="1800" dirty="0">
                <a:latin typeface="Arial"/>
                <a:cs typeface="Arial"/>
              </a:rPr>
              <a:t>s</a:t>
            </a:r>
            <a:r>
              <a:rPr lang="en-US" sz="1800" spc="15" dirty="0">
                <a:latin typeface="Arial"/>
                <a:cs typeface="Arial"/>
              </a:rPr>
              <a:t> </a:t>
            </a:r>
            <a:r>
              <a:rPr lang="en-US" sz="1800" spc="5" dirty="0" err="1">
                <a:latin typeface="Arial"/>
                <a:cs typeface="Arial"/>
              </a:rPr>
              <a:t>gue</a:t>
            </a:r>
            <a:r>
              <a:rPr lang="en-US" sz="1800" spc="10" dirty="0" err="1">
                <a:latin typeface="Arial"/>
                <a:cs typeface="Arial"/>
              </a:rPr>
              <a:t>s</a:t>
            </a:r>
            <a:r>
              <a:rPr lang="en-US" sz="1800" dirty="0" err="1">
                <a:latin typeface="Arial"/>
                <a:cs typeface="Arial"/>
              </a:rPr>
              <a:t>t</a:t>
            </a:r>
            <a:r>
              <a:rPr lang="en-US" sz="1800" spc="5" dirty="0" err="1">
                <a:latin typeface="Arial"/>
                <a:cs typeface="Arial"/>
              </a:rPr>
              <a:t>i</a:t>
            </a:r>
            <a:r>
              <a:rPr lang="en-US" sz="1800" spc="10" dirty="0" err="1">
                <a:latin typeface="Arial"/>
                <a:cs typeface="Arial"/>
              </a:rPr>
              <a:t>m</a:t>
            </a:r>
            <a:r>
              <a:rPr lang="en-US" sz="1800" spc="5" dirty="0" err="1">
                <a:latin typeface="Arial"/>
                <a:cs typeface="Arial"/>
              </a:rPr>
              <a:t>a</a:t>
            </a:r>
            <a:r>
              <a:rPr lang="en-US" sz="1800" dirty="0" err="1">
                <a:latin typeface="Arial"/>
                <a:cs typeface="Arial"/>
              </a:rPr>
              <a:t>t</a:t>
            </a:r>
            <a:r>
              <a:rPr lang="en-US" sz="1800" spc="-20" dirty="0" err="1">
                <a:latin typeface="Arial"/>
                <a:cs typeface="Arial"/>
              </a:rPr>
              <a:t>e</a:t>
            </a:r>
            <a:r>
              <a:rPr lang="en-US" sz="1800" dirty="0" err="1">
                <a:latin typeface="Arial"/>
                <a:cs typeface="Arial"/>
              </a:rPr>
              <a:t>d</a:t>
            </a:r>
            <a:r>
              <a:rPr lang="en-US" sz="1800" spc="-6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spc="5" dirty="0">
                <a:latin typeface="Arial"/>
                <a:cs typeface="Arial"/>
              </a:rPr>
              <a:t>ha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G</a:t>
            </a:r>
            <a:r>
              <a:rPr lang="en-US" sz="1800" spc="5" dirty="0">
                <a:latin typeface="Arial"/>
                <a:cs typeface="Arial"/>
              </a:rPr>
              <a:t>oogl</a:t>
            </a:r>
            <a:r>
              <a:rPr lang="en-US" sz="1800" dirty="0">
                <a:latin typeface="Arial"/>
                <a:cs typeface="Arial"/>
              </a:rPr>
              <a:t>e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spc="5" dirty="0">
                <a:latin typeface="Arial"/>
                <a:cs typeface="Arial"/>
              </a:rPr>
              <a:t>ha</a:t>
            </a:r>
            <a:r>
              <a:rPr lang="en-US" sz="1800" dirty="0">
                <a:latin typeface="Arial"/>
                <a:cs typeface="Arial"/>
              </a:rPr>
              <a:t>d</a:t>
            </a:r>
            <a:r>
              <a:rPr lang="en-US" sz="1800" spc="-15" dirty="0">
                <a:latin typeface="Arial"/>
                <a:cs typeface="Arial"/>
              </a:rPr>
              <a:t> </a:t>
            </a:r>
            <a:r>
              <a:rPr lang="en-US" sz="1800" spc="5" dirty="0">
                <a:latin typeface="Arial"/>
                <a:cs typeface="Arial"/>
              </a:rPr>
              <a:t>1</a:t>
            </a:r>
            <a:r>
              <a:rPr lang="en-US" sz="1800" dirty="0">
                <a:latin typeface="Arial"/>
                <a:cs typeface="Arial"/>
              </a:rPr>
              <a:t>M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spc="10" dirty="0">
                <a:latin typeface="Arial"/>
                <a:cs typeface="Arial"/>
              </a:rPr>
              <a:t>m</a:t>
            </a:r>
            <a:r>
              <a:rPr lang="en-US" sz="1800" spc="5" dirty="0">
                <a:latin typeface="Arial"/>
                <a:cs typeface="Arial"/>
              </a:rPr>
              <a:t>a</a:t>
            </a:r>
            <a:r>
              <a:rPr lang="en-US" sz="1800" spc="10" dirty="0">
                <a:latin typeface="Arial"/>
                <a:cs typeface="Arial"/>
              </a:rPr>
              <a:t>c</a:t>
            </a:r>
            <a:r>
              <a:rPr lang="en-US" sz="1800" spc="5" dirty="0">
                <a:latin typeface="Arial"/>
                <a:cs typeface="Arial"/>
              </a:rPr>
              <a:t>hine</a:t>
            </a:r>
            <a:r>
              <a:rPr lang="en-US" sz="1800" spc="10" dirty="0">
                <a:latin typeface="Arial"/>
                <a:cs typeface="Arial"/>
              </a:rPr>
              <a:t>s</a:t>
            </a:r>
            <a:r>
              <a:rPr lang="en-US" sz="1800" dirty="0">
                <a:latin typeface="Arial"/>
                <a:cs typeface="Arial"/>
              </a:rPr>
              <a:t>,</a:t>
            </a:r>
            <a:r>
              <a:rPr lang="en-US" sz="1800" spc="-65" dirty="0">
                <a:latin typeface="Arial"/>
                <a:cs typeface="Arial"/>
              </a:rPr>
              <a:t> 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h</a:t>
            </a:r>
            <a:r>
              <a:rPr lang="en-US" sz="1800" u="heavy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tt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p</a:t>
            </a:r>
            <a:r>
              <a:rPr lang="en-US" sz="1800" u="heavy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://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bi</a:t>
            </a:r>
            <a:r>
              <a:rPr lang="en-US" sz="1800" u="heavy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t.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l</a:t>
            </a:r>
            <a:r>
              <a:rPr lang="en-US" sz="1800" u="heavy" spc="-1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y</a:t>
            </a:r>
            <a:r>
              <a:rPr lang="en-US" sz="1800" u="heavy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800" u="heavy" spc="-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S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h</a:t>
            </a:r>
            <a:r>
              <a:rPr lang="en-US" sz="1800" u="heavy" spc="-20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h</a:t>
            </a:r>
            <a:r>
              <a:rPr lang="en-US" sz="1800" u="heavy" spc="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0</a:t>
            </a:r>
            <a:r>
              <a:rPr lang="en-US" sz="1800" u="heavy" spc="-5" dirty="0">
                <a:solidFill>
                  <a:srgbClr val="168BBA"/>
                </a:solidFill>
                <a:latin typeface="Arial"/>
                <a:cs typeface="Arial"/>
                <a:hlinkClick r:id="rId4"/>
              </a:rPr>
              <a:t>RO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8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795806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Software and Programs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Programming Languages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Examples of Programs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Algorithms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The Power of Computing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Takeaways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995172"/>
            <a:ext cx="9142476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4393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21080"/>
          </a:xfrm>
          <a:custGeom>
            <a:avLst/>
            <a:gdLst/>
            <a:ahLst/>
            <a:cxnLst/>
            <a:rect l="l" t="t" r="r" b="b"/>
            <a:pathLst>
              <a:path w="9144000" h="1021080">
                <a:moveTo>
                  <a:pt x="0" y="1021079"/>
                </a:moveTo>
                <a:lnTo>
                  <a:pt x="9144000" y="1021079"/>
                </a:lnTo>
                <a:lnTo>
                  <a:pt x="9144000" y="0"/>
                </a:lnTo>
                <a:lnTo>
                  <a:pt x="0" y="0"/>
                </a:lnTo>
                <a:lnTo>
                  <a:pt x="0" y="1021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7027" y="74676"/>
            <a:ext cx="9143" cy="9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937" y="5778"/>
            <a:ext cx="9122410" cy="6852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830">
              <a:lnSpc>
                <a:spcPct val="100000"/>
              </a:lnSpc>
              <a:tabLst>
                <a:tab pos="2663825" algn="l"/>
                <a:tab pos="8825230" algn="r"/>
              </a:tabLst>
            </a:pP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1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/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7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/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201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4	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J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u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r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Les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k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ov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,</a:t>
            </a:r>
            <a:r>
              <a:rPr sz="900" spc="-50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spc="-15" dirty="0">
                <a:solidFill>
                  <a:srgbClr val="3D3D3D"/>
                </a:solidFill>
                <a:latin typeface="Calibri"/>
                <a:cs typeface="Calibri"/>
              </a:rPr>
              <a:t>S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a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n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f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r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d</a:t>
            </a:r>
            <a:r>
              <a:rPr sz="900" spc="-35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CS246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:</a:t>
            </a:r>
            <a:r>
              <a:rPr sz="900" spc="-40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M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n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ng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 M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a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ss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v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e</a:t>
            </a:r>
            <a:r>
              <a:rPr sz="900" spc="-35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Da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</a:rPr>
              <a:t>a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se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s,</a:t>
            </a:r>
            <a:r>
              <a:rPr sz="900" spc="-75" dirty="0">
                <a:solidFill>
                  <a:srgbClr val="3D3D3D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h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tt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p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: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//</a:t>
            </a:r>
            <a:r>
              <a:rPr sz="900" spc="-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c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2</a:t>
            </a:r>
            <a:r>
              <a:rPr sz="900" spc="-3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4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6</a:t>
            </a:r>
            <a:r>
              <a:rPr sz="900" spc="-1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t</a:t>
            </a:r>
            <a:r>
              <a:rPr sz="900" spc="-3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900" spc="-2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o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d</a:t>
            </a:r>
            <a:r>
              <a:rPr sz="900" spc="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900" spc="-25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  <a:hlinkClick r:id="rId5"/>
              </a:rPr>
              <a:t>du</a:t>
            </a:r>
            <a:r>
              <a:rPr sz="900" dirty="0">
                <a:solidFill>
                  <a:srgbClr val="3D3D3D"/>
                </a:solidFill>
                <a:latin typeface="Calibri"/>
                <a:cs typeface="Calibri"/>
              </a:rPr>
              <a:t> 	</a:t>
            </a:r>
            <a:r>
              <a:rPr sz="900" spc="-10" dirty="0">
                <a:solidFill>
                  <a:srgbClr val="3D3D3D"/>
                </a:solidFill>
                <a:latin typeface="Calibri"/>
                <a:cs typeface="Calibri"/>
              </a:rPr>
              <a:t>36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37" y="5778"/>
            <a:ext cx="9122062" cy="68522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Takeaways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Involves Lots of Concepts and Jargon, But…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5" y="1671346"/>
            <a:ext cx="8906933" cy="514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43855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www.coetail.com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chezvivian</a:t>
            </a:r>
            <a:r>
              <a:rPr lang="en-US" sz="1000" dirty="0">
                <a:solidFill>
                  <a:srgbClr val="7F7F7F"/>
                </a:solidFill>
              </a:rPr>
              <a:t>/2014/01/02/</a:t>
            </a:r>
            <a:r>
              <a:rPr lang="en-US" sz="1000" dirty="0" err="1">
                <a:solidFill>
                  <a:srgbClr val="7F7F7F"/>
                </a:solidFill>
              </a:rPr>
              <a:t>graphpaperprogramming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50994"/>
            <a:ext cx="7662864" cy="4138706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You </a:t>
            </a:r>
            <a:r>
              <a:rPr lang="en-US" sz="2800" b="1" dirty="0" smtClean="0"/>
              <a:t>don’t have to understand complex programming </a:t>
            </a:r>
            <a:r>
              <a:rPr lang="en-US" sz="2800" dirty="0" smtClean="0"/>
              <a:t>in order to </a:t>
            </a:r>
            <a:r>
              <a:rPr lang="en-US" sz="2800" b="1" dirty="0" smtClean="0"/>
              <a:t>use programs</a:t>
            </a:r>
          </a:p>
          <a:p>
            <a:r>
              <a:rPr lang="en-US" sz="2800" dirty="0" smtClean="0"/>
              <a:t>This is why we often refer to a program as a </a:t>
            </a:r>
            <a:r>
              <a:rPr lang="en-US" sz="2800" b="1" dirty="0" smtClean="0"/>
              <a:t>“black box”</a:t>
            </a:r>
          </a:p>
          <a:p>
            <a:r>
              <a:rPr lang="en-US" sz="2800" dirty="0" smtClean="0"/>
              <a:t>You need to understand </a:t>
            </a:r>
            <a:r>
              <a:rPr lang="en-US" sz="2800" b="1" dirty="0" smtClean="0"/>
              <a:t>inputs and outputs </a:t>
            </a:r>
            <a:r>
              <a:rPr lang="en-US" sz="2800" dirty="0" smtClean="0"/>
              <a:t>and the </a:t>
            </a:r>
            <a:r>
              <a:rPr lang="en-US" sz="2800" b="1" dirty="0" smtClean="0"/>
              <a:t>program’s function </a:t>
            </a:r>
            <a:r>
              <a:rPr lang="en-US" sz="2800" dirty="0" smtClean="0"/>
              <a:t>in order to use it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167462"/>
            <a:ext cx="7662864" cy="4608511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/>
              <a:t>You can </a:t>
            </a:r>
            <a:r>
              <a:rPr lang="en-US" sz="2800" b="1" dirty="0"/>
              <a:t>work with programmers</a:t>
            </a:r>
            <a:r>
              <a:rPr lang="en-US" sz="2800" dirty="0"/>
              <a:t>: you can help </a:t>
            </a:r>
            <a:r>
              <a:rPr lang="en-US" sz="2800" b="1" dirty="0"/>
              <a:t>design algorithms</a:t>
            </a:r>
            <a:r>
              <a:rPr lang="en-US" sz="2800" dirty="0"/>
              <a:t>, and </a:t>
            </a:r>
            <a:r>
              <a:rPr lang="en-US" sz="2800" b="1" dirty="0"/>
              <a:t>ask programmers to write the code</a:t>
            </a:r>
          </a:p>
          <a:p>
            <a:pPr lvl="1"/>
            <a:r>
              <a:rPr lang="en-US" sz="2400" dirty="0"/>
              <a:t>Don’t be intimidated by their </a:t>
            </a:r>
            <a:r>
              <a:rPr lang="en-US" sz="2400" b="1" dirty="0"/>
              <a:t>jargon</a:t>
            </a:r>
            <a:r>
              <a:rPr lang="en-US" sz="2400" dirty="0"/>
              <a:t>, make the conversation focus on the </a:t>
            </a:r>
            <a:r>
              <a:rPr lang="en-US" sz="2400" b="1" dirty="0"/>
              <a:t>“logic” </a:t>
            </a:r>
            <a:r>
              <a:rPr lang="en-US" sz="2400" dirty="0"/>
              <a:t>of the procedure</a:t>
            </a:r>
          </a:p>
          <a:p>
            <a:r>
              <a:rPr lang="en-US" sz="2800" dirty="0" smtClean="0"/>
              <a:t>When the </a:t>
            </a:r>
            <a:r>
              <a:rPr lang="en-US" sz="2800" b="1" dirty="0" smtClean="0"/>
              <a:t>data is complex </a:t>
            </a:r>
            <a:r>
              <a:rPr lang="en-US" sz="2800" dirty="0" smtClean="0"/>
              <a:t>and the </a:t>
            </a:r>
            <a:r>
              <a:rPr lang="en-US" sz="2800" b="1" dirty="0" smtClean="0"/>
              <a:t>data analysis procedures are complex</a:t>
            </a:r>
            <a:r>
              <a:rPr lang="en-US" sz="2800" dirty="0" smtClean="0"/>
              <a:t>, writing a </a:t>
            </a:r>
            <a:r>
              <a:rPr lang="en-US" sz="2800" b="1" dirty="0" smtClean="0"/>
              <a:t>good algorithm </a:t>
            </a:r>
            <a:r>
              <a:rPr lang="en-US" sz="2800" dirty="0" smtClean="0"/>
              <a:t>requires studying computer science concepts</a:t>
            </a:r>
          </a:p>
          <a:p>
            <a:pPr lvl="1"/>
            <a:r>
              <a:rPr lang="en-US" sz="2400" dirty="0" smtClean="0"/>
              <a:t>Estimating execution time, parallel execution,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1"/>
            <a:ext cx="8229600" cy="1143000"/>
          </a:xfrm>
        </p:spPr>
        <p:txBody>
          <a:bodyPr/>
          <a:lstStyle/>
          <a:p>
            <a:r>
              <a:rPr lang="en-US" dirty="0" smtClean="0"/>
              <a:t>Takeaways (III)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513542"/>
            <a:ext cx="7861299" cy="1116106"/>
          </a:xfrm>
          <a:solidFill>
            <a:srgbClr val="FFFFFF"/>
          </a:solidFill>
          <a:ln>
            <a:solidFill>
              <a:srgbClr val="800000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You can easily learn to write simple </a:t>
            </a:r>
            <a:r>
              <a:rPr lang="en-US" sz="2800" dirty="0" smtClean="0"/>
              <a:t>programs</a:t>
            </a:r>
          </a:p>
          <a:p>
            <a:pPr lvl="1"/>
            <a:r>
              <a:rPr lang="en-US" sz="2400" b="1" dirty="0" smtClean="0">
                <a:solidFill>
                  <a:srgbClr val="800000"/>
                </a:solidFill>
              </a:rPr>
              <a:t>You should learn to write simple programs!!</a:t>
            </a:r>
            <a:endParaRPr lang="en-US" sz="2400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4" y="3036048"/>
            <a:ext cx="3087736" cy="3705283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40" y="3036048"/>
            <a:ext cx="4037099" cy="3705283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1"/>
            <a:ext cx="8229600" cy="912159"/>
          </a:xfrm>
        </p:spPr>
        <p:txBody>
          <a:bodyPr/>
          <a:lstStyle/>
          <a:p>
            <a:r>
              <a:rPr lang="en-US" dirty="0"/>
              <a:t>Takeaways (</a:t>
            </a:r>
            <a:r>
              <a:rPr lang="en-US" dirty="0" smtClean="0"/>
              <a:t>IV)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36" y="981636"/>
            <a:ext cx="8891487" cy="580464"/>
          </a:xfrm>
          <a:solidFill>
            <a:schemeClr val="bg1"/>
          </a:solidFill>
          <a:ln>
            <a:solidFill>
              <a:srgbClr val="80000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Find ways to learn more </a:t>
            </a:r>
            <a:r>
              <a:rPr lang="en-US" sz="2800" dirty="0"/>
              <a:t>about </a:t>
            </a:r>
            <a:r>
              <a:rPr lang="en-US" sz="2800" dirty="0" smtClean="0"/>
              <a:t>algorithms &amp; programs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5063784" y="1789026"/>
            <a:ext cx="3956277" cy="2286000"/>
            <a:chOff x="0" y="4572000"/>
            <a:chExt cx="3956277" cy="2286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59341"/>
            <a:stretch/>
          </p:blipFill>
          <p:spPr>
            <a:xfrm>
              <a:off x="0" y="4572000"/>
              <a:ext cx="1700936" cy="22860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6110"/>
            <a:stretch/>
          </p:blipFill>
          <p:spPr>
            <a:xfrm>
              <a:off x="1701801" y="4572000"/>
              <a:ext cx="2254476" cy="22860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784" y="4178126"/>
            <a:ext cx="3911600" cy="253594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6" y="1625600"/>
            <a:ext cx="4872163" cy="3226943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526" y="4946820"/>
            <a:ext cx="2743200" cy="1911179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72926" y="3813001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56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36" y="5672667"/>
            <a:ext cx="1130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 flipV="1">
            <a:off x="270350" y="2049698"/>
            <a:ext cx="5363013" cy="1213472"/>
          </a:xfrm>
          <a:prstGeom prst="trapezoid">
            <a:avLst>
              <a:gd name="adj" fmla="val 555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 flipV="1">
            <a:off x="930511" y="3263170"/>
            <a:ext cx="4042694" cy="1213472"/>
          </a:xfrm>
          <a:prstGeom prst="trapezoid">
            <a:avLst>
              <a:gd name="adj" fmla="val 5608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flipV="1">
            <a:off x="1584382" y="4476642"/>
            <a:ext cx="2747523" cy="1213472"/>
          </a:xfrm>
          <a:prstGeom prst="trapezoid">
            <a:avLst>
              <a:gd name="adj" fmla="val 6800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95" y="44880"/>
            <a:ext cx="2835543" cy="2004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8611" y="6119336"/>
            <a:ext cx="4022058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7F7F7F"/>
                </a:solidFill>
              </a:rPr>
              <a:t>http://</a:t>
            </a:r>
            <a:r>
              <a:rPr lang="en-US" sz="1050" dirty="0" err="1">
                <a:solidFill>
                  <a:srgbClr val="7F7F7F"/>
                </a:solidFill>
              </a:rPr>
              <a:t>pixabay.com</a:t>
            </a:r>
            <a:r>
              <a:rPr lang="en-US" sz="1050" dirty="0">
                <a:solidFill>
                  <a:srgbClr val="7F7F7F"/>
                </a:solidFill>
              </a:rPr>
              <a:t>/en/binary-binary-code-binary-system-715774</a:t>
            </a:r>
            <a:r>
              <a:rPr lang="en-US" sz="1050" dirty="0" smtClean="0">
                <a:solidFill>
                  <a:srgbClr val="7F7F7F"/>
                </a:solidFill>
              </a:rPr>
              <a:t>/</a:t>
            </a:r>
          </a:p>
          <a:p>
            <a:r>
              <a:rPr lang="en-US" sz="1050" dirty="0">
                <a:solidFill>
                  <a:srgbClr val="7F7F7F"/>
                </a:solidFill>
              </a:rPr>
              <a:t>https://</a:t>
            </a:r>
            <a:r>
              <a:rPr lang="en-US" sz="1050" dirty="0" err="1">
                <a:solidFill>
                  <a:srgbClr val="7F7F7F"/>
                </a:solidFill>
              </a:rPr>
              <a:t>www.flickr.com</a:t>
            </a:r>
            <a:r>
              <a:rPr lang="en-US" sz="1050" dirty="0">
                <a:solidFill>
                  <a:srgbClr val="7F7F7F"/>
                </a:solidFill>
              </a:rPr>
              <a:t>/photos/</a:t>
            </a:r>
            <a:r>
              <a:rPr lang="en-US" sz="1050" dirty="0" err="1">
                <a:solidFill>
                  <a:srgbClr val="7F7F7F"/>
                </a:solidFill>
              </a:rPr>
              <a:t>pulguita</a:t>
            </a:r>
            <a:r>
              <a:rPr lang="en-US" sz="1050" dirty="0">
                <a:solidFill>
                  <a:srgbClr val="7F7F7F"/>
                </a:solidFill>
              </a:rPr>
              <a:t>/</a:t>
            </a:r>
            <a:r>
              <a:rPr lang="en-US" sz="1050" dirty="0" smtClean="0">
                <a:solidFill>
                  <a:srgbClr val="7F7F7F"/>
                </a:solidFill>
              </a:rPr>
              <a:t>2868952310</a:t>
            </a:r>
          </a:p>
          <a:p>
            <a:r>
              <a:rPr lang="en-US" sz="1050" dirty="0">
                <a:solidFill>
                  <a:srgbClr val="7F7F7F"/>
                </a:solidFill>
              </a:rPr>
              <a:t>https://</a:t>
            </a:r>
            <a:r>
              <a:rPr lang="en-US" sz="1050" dirty="0" err="1">
                <a:solidFill>
                  <a:srgbClr val="7F7F7F"/>
                </a:solidFill>
              </a:rPr>
              <a:t>www.flickr.com</a:t>
            </a:r>
            <a:r>
              <a:rPr lang="en-US" sz="1050" dirty="0">
                <a:solidFill>
                  <a:srgbClr val="7F7F7F"/>
                </a:solidFill>
              </a:rPr>
              <a:t>/photos/</a:t>
            </a:r>
            <a:r>
              <a:rPr lang="en-US" sz="1050" dirty="0" err="1">
                <a:solidFill>
                  <a:srgbClr val="7F7F7F"/>
                </a:solidFill>
              </a:rPr>
              <a:t>gleonhard</a:t>
            </a:r>
            <a:r>
              <a:rPr lang="en-US" sz="1050" dirty="0">
                <a:solidFill>
                  <a:srgbClr val="7F7F7F"/>
                </a:solidFill>
              </a:rPr>
              <a:t>/</a:t>
            </a:r>
            <a:r>
              <a:rPr lang="en-US" sz="1050" dirty="0" smtClean="0">
                <a:solidFill>
                  <a:srgbClr val="7F7F7F"/>
                </a:solidFill>
              </a:rPr>
              <a:t>9835281313</a:t>
            </a:r>
          </a:p>
          <a:p>
            <a:r>
              <a:rPr lang="en-US" sz="1050" dirty="0">
                <a:solidFill>
                  <a:srgbClr val="7F7F7F"/>
                </a:solidFill>
              </a:rPr>
              <a:t>https://</a:t>
            </a:r>
            <a:r>
              <a:rPr lang="en-US" sz="1050" dirty="0" err="1">
                <a:solidFill>
                  <a:srgbClr val="7F7F7F"/>
                </a:solidFill>
              </a:rPr>
              <a:t>www.flickr.com</a:t>
            </a:r>
            <a:r>
              <a:rPr lang="en-US" sz="1050" dirty="0">
                <a:solidFill>
                  <a:srgbClr val="7F7F7F"/>
                </a:solidFill>
              </a:rPr>
              <a:t>/photos/</a:t>
            </a:r>
            <a:r>
              <a:rPr lang="en-US" sz="1050" dirty="0" err="1">
                <a:solidFill>
                  <a:srgbClr val="7F7F7F"/>
                </a:solidFill>
              </a:rPr>
              <a:t>gsfc</a:t>
            </a:r>
            <a:r>
              <a:rPr lang="en-US" sz="1050" dirty="0">
                <a:solidFill>
                  <a:srgbClr val="7F7F7F"/>
                </a:solidFill>
              </a:rPr>
              <a:t>/15173312018</a:t>
            </a:r>
            <a:endParaRPr lang="en-US" sz="1050" dirty="0" smtClean="0">
              <a:solidFill>
                <a:srgbClr val="7F7F7F"/>
              </a:solidFill>
            </a:endParaRPr>
          </a:p>
          <a:p>
            <a:endParaRPr lang="en-US" sz="105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561" y="2955067"/>
            <a:ext cx="3540439" cy="2361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78" y="736600"/>
            <a:ext cx="2838214" cy="1520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522" y="5690114"/>
            <a:ext cx="1167886" cy="11678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96383" y="2283494"/>
            <a:ext cx="18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Data </a:t>
            </a:r>
          </a:p>
          <a:p>
            <a:pPr algn="ctr"/>
            <a:r>
              <a:rPr lang="en-US" sz="2000" b="1" dirty="0" smtClean="0"/>
              <a:t>pre-processing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13777" y="3465527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Data </a:t>
            </a:r>
          </a:p>
          <a:p>
            <a:pPr algn="ctr"/>
            <a:r>
              <a:rPr lang="en-US" sz="2000" b="1" dirty="0" smtClean="0"/>
              <a:t>analytics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79739" y="4608805"/>
            <a:ext cx="1646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Data </a:t>
            </a:r>
          </a:p>
          <a:p>
            <a:pPr algn="ctr"/>
            <a:r>
              <a:rPr lang="en-US" sz="2000" b="1" dirty="0" smtClean="0"/>
              <a:t>visualization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241"/>
            <a:ext cx="8229600" cy="1143000"/>
          </a:xfrm>
        </p:spPr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2" t="31993" r="23365" b="9891"/>
          <a:stretch/>
        </p:blipFill>
        <p:spPr>
          <a:xfrm>
            <a:off x="-164452" y="2400299"/>
            <a:ext cx="7263752" cy="3581401"/>
          </a:xfrm>
        </p:spPr>
      </p:pic>
      <p:sp>
        <p:nvSpPr>
          <p:cNvPr id="6" name="TextBox 5"/>
          <p:cNvSpPr txBox="1"/>
          <p:nvPr/>
        </p:nvSpPr>
        <p:spPr>
          <a:xfrm>
            <a:off x="0" y="6594153"/>
            <a:ext cx="5374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/wiki/File:Data_visualization_process_v1.png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/>
          <a:srcRect l="76361" t="50129" r="6246" b="13601"/>
          <a:stretch/>
        </p:blipFill>
        <p:spPr>
          <a:xfrm>
            <a:off x="7073900" y="3517899"/>
            <a:ext cx="1612900" cy="2235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9910" y="2472035"/>
            <a:ext cx="1518965" cy="830997"/>
          </a:xfrm>
          <a:prstGeom prst="rect">
            <a:avLst/>
          </a:prstGeom>
          <a:solidFill>
            <a:srgbClr val="040E5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Is 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Pre-processed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9300" y="3467100"/>
            <a:ext cx="1727200" cy="101566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Models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And 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Algorithms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</a:t>
            </a:r>
            <a:r>
              <a:rPr lang="en-US" sz="4800" dirty="0" smtClean="0"/>
              <a:t>ata </a:t>
            </a:r>
            <a:r>
              <a:rPr lang="en-US" sz="4800" dirty="0"/>
              <a:t>science process </a:t>
            </a:r>
            <a:r>
              <a:rPr lang="en-US" sz="4800" dirty="0" smtClean="0">
                <a:solidFill>
                  <a:schemeClr val="accent1"/>
                </a:solidFill>
              </a:rPr>
              <a:t/>
            </a:r>
            <a:br>
              <a:rPr lang="en-US" sz="4800" dirty="0" smtClean="0">
                <a:solidFill>
                  <a:schemeClr val="accent1"/>
                </a:solidFill>
              </a:rPr>
            </a:br>
            <a:r>
              <a:rPr lang="en-US" sz="3600" dirty="0" smtClean="0"/>
              <a:t>Diagram 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68" y="2252135"/>
            <a:ext cx="7662864" cy="4202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Data </a:t>
            </a:r>
            <a:r>
              <a:rPr lang="en-US" sz="2800" dirty="0"/>
              <a:t>is </a:t>
            </a:r>
            <a:r>
              <a:rPr lang="en-US" sz="2800" b="1" dirty="0"/>
              <a:t>collected from sensors </a:t>
            </a:r>
            <a:r>
              <a:rPr lang="en-US" sz="2800" dirty="0"/>
              <a:t>in the environment, represented by the </a:t>
            </a:r>
            <a:r>
              <a:rPr lang="en-US" sz="2800" dirty="0" smtClean="0"/>
              <a:t>globe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Data is </a:t>
            </a:r>
            <a:r>
              <a:rPr lang="en-US" sz="2800" b="1" dirty="0"/>
              <a:t>"cleaned" </a:t>
            </a:r>
            <a:r>
              <a:rPr lang="en-US" sz="2800" dirty="0"/>
              <a:t>or otherwise processed to produce a data set (typically a data table) usable for </a:t>
            </a:r>
            <a:r>
              <a:rPr lang="en-US" sz="2800" dirty="0" smtClean="0"/>
              <a:t>processing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Exploratory </a:t>
            </a:r>
            <a:r>
              <a:rPr lang="en-US" sz="2800" b="1" dirty="0"/>
              <a:t>data analysis </a:t>
            </a:r>
            <a:r>
              <a:rPr lang="en-US" sz="2800" dirty="0"/>
              <a:t>and </a:t>
            </a:r>
            <a:r>
              <a:rPr lang="en-US" sz="2800" b="1" dirty="0"/>
              <a:t>statistical modeling </a:t>
            </a:r>
            <a:r>
              <a:rPr lang="en-US" sz="2800" dirty="0"/>
              <a:t>may then be </a:t>
            </a:r>
            <a:r>
              <a:rPr lang="en-US" sz="2800" dirty="0" smtClean="0"/>
              <a:t>performed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 smtClean="0"/>
              <a:t>A </a:t>
            </a:r>
            <a:r>
              <a:rPr lang="en-US" sz="2800" b="1" dirty="0"/>
              <a:t>"data product" </a:t>
            </a:r>
            <a:r>
              <a:rPr lang="en-US" sz="2800" dirty="0"/>
              <a:t>is a program such as retailers use to suggest new purchases based on purchase history.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 rot="16200000">
            <a:off x="5365450" y="3350566"/>
            <a:ext cx="655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This diagram is based on a similar diagram in "Doing Data Science" by O'Neill and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Schutt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(2014).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/wiki/File:Data_visualization_process_v1.pngΩ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Software</a:t>
            </a:r>
            <a:r>
              <a:rPr lang="en-US" dirty="0" smtClean="0"/>
              <a:t> for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331" y="2225674"/>
            <a:ext cx="3767328" cy="4491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1) Commercial statistical packages</a:t>
            </a:r>
          </a:p>
          <a:p>
            <a:pPr lvl="1"/>
            <a:r>
              <a:rPr lang="en-US" sz="2800" dirty="0" smtClean="0"/>
              <a:t>SPSS</a:t>
            </a:r>
          </a:p>
          <a:p>
            <a:pPr lvl="1"/>
            <a:r>
              <a:rPr lang="en-US" sz="2800" dirty="0" smtClean="0"/>
              <a:t>SAS</a:t>
            </a:r>
          </a:p>
          <a:p>
            <a:pPr lvl="1"/>
            <a:r>
              <a:rPr lang="en-US" sz="2800" dirty="0" err="1" smtClean="0"/>
              <a:t>Stata</a:t>
            </a:r>
            <a:endParaRPr lang="en-US" sz="2800" dirty="0" smtClean="0"/>
          </a:p>
          <a:p>
            <a:pPr lvl="1"/>
            <a:r>
              <a:rPr lang="en-US" sz="2800" dirty="0" smtClean="0"/>
              <a:t>MATLAB</a:t>
            </a:r>
          </a:p>
          <a:p>
            <a:pPr lvl="1"/>
            <a:r>
              <a:rPr lang="en-US" sz="2800" dirty="0" err="1" smtClean="0"/>
              <a:t>Mathematica</a:t>
            </a:r>
            <a:endParaRPr lang="en-US" sz="2800" dirty="0" smtClean="0"/>
          </a:p>
          <a:p>
            <a:pPr lvl="1"/>
            <a:r>
              <a:rPr lang="en-US" sz="2800" dirty="0" smtClean="0"/>
              <a:t>…</a:t>
            </a:r>
          </a:p>
          <a:p>
            <a:pPr lvl="1"/>
            <a:r>
              <a:rPr lang="en-US" sz="2800" dirty="0" smtClean="0"/>
              <a:t>(Excel)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2" y="2225673"/>
            <a:ext cx="4052047" cy="4491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2) Open source (free) software </a:t>
            </a:r>
          </a:p>
          <a:p>
            <a:pPr lvl="1"/>
            <a:r>
              <a:rPr lang="en-US" sz="2800" dirty="0" smtClean="0"/>
              <a:t>R package</a:t>
            </a:r>
          </a:p>
          <a:p>
            <a:pPr lvl="1"/>
            <a:r>
              <a:rPr lang="en-US" sz="2800" dirty="0" smtClean="0"/>
              <a:t>Python libraries </a:t>
            </a:r>
          </a:p>
          <a:p>
            <a:pPr lvl="1"/>
            <a:r>
              <a:rPr lang="en-US" sz="2800" dirty="0" err="1" smtClean="0"/>
              <a:t>OpenCV</a:t>
            </a:r>
            <a:r>
              <a:rPr lang="en-US" sz="2800" dirty="0" smtClean="0"/>
              <a:t> for image processing</a:t>
            </a:r>
          </a:p>
          <a:p>
            <a:pPr lvl="1"/>
            <a:r>
              <a:rPr lang="en-US" sz="2800" dirty="0" smtClean="0"/>
              <a:t>NLTK for text processing</a:t>
            </a:r>
          </a:p>
          <a:p>
            <a:pPr lvl="1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6184</TotalTime>
  <Words>2129</Words>
  <Application>Microsoft Macintosh PowerPoint</Application>
  <PresentationFormat>On-screen Show (4:3)</PresentationFormat>
  <Paragraphs>400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ArialMT</vt:lpstr>
      <vt:lpstr>Book Antiqua</vt:lpstr>
      <vt:lpstr>Calibri</vt:lpstr>
      <vt:lpstr>Calisto MT</vt:lpstr>
      <vt:lpstr>Corbel</vt:lpstr>
      <vt:lpstr>Courier</vt:lpstr>
      <vt:lpstr>ＭＳ Ｐゴシック</vt:lpstr>
      <vt:lpstr>ＭＳ 明朝</vt:lpstr>
      <vt:lpstr>Times New Roman</vt:lpstr>
      <vt:lpstr>Wingdings</vt:lpstr>
      <vt:lpstr>Wingdings 2</vt:lpstr>
      <vt:lpstr>Arial</vt:lpstr>
      <vt:lpstr>Genesis</vt:lpstr>
      <vt:lpstr> </vt:lpstr>
      <vt:lpstr>Intended Audience</vt:lpstr>
      <vt:lpstr>These materials are released under a CC-BY License </vt:lpstr>
      <vt:lpstr>Acknowledgments</vt:lpstr>
      <vt:lpstr>Today’s Topics</vt:lpstr>
      <vt:lpstr>PowerPoint Presentation</vt:lpstr>
      <vt:lpstr>Data Analysis</vt:lpstr>
      <vt:lpstr>Data science process  Diagram overview</vt:lpstr>
      <vt:lpstr>Software for Data Analysis</vt:lpstr>
      <vt:lpstr>Statistical Package for the Social Sciences (SPSS)</vt:lpstr>
      <vt:lpstr>Programs Implement Functions</vt:lpstr>
      <vt:lpstr>Inputs and Outputs of Programs</vt:lpstr>
      <vt:lpstr>Designing a Program to Encrypt Messages Using the Caesar Cipher</vt:lpstr>
      <vt:lpstr>Designing a Program to Encrypt Messages Using the Caesar Cipher</vt:lpstr>
      <vt:lpstr>Program Parameters</vt:lpstr>
      <vt:lpstr>Treating Programs as  “Black Boxes”</vt:lpstr>
      <vt:lpstr>Programming Languages</vt:lpstr>
      <vt:lpstr>Many Choices</vt:lpstr>
      <vt:lpstr>Most Popular Choices</vt:lpstr>
      <vt:lpstr>Compilers</vt:lpstr>
      <vt:lpstr>Examples of Programs</vt:lpstr>
      <vt:lpstr>Let’s Start Simple</vt:lpstr>
      <vt:lpstr>Ruby</vt:lpstr>
      <vt:lpstr>Python</vt:lpstr>
      <vt:lpstr>Java</vt:lpstr>
      <vt:lpstr>Write A Program in Scratch: http://scratch.mit.edu</vt:lpstr>
      <vt:lpstr>We Will Treat Programs as Black Boxes</vt:lpstr>
      <vt:lpstr>Algorithms</vt:lpstr>
      <vt:lpstr>Algorithms</vt:lpstr>
      <vt:lpstr>Flowchart</vt:lpstr>
      <vt:lpstr>A Simple Algorithm</vt:lpstr>
      <vt:lpstr>Flowchart of standard Imperialist Competitive Algorithm (ICA)</vt:lpstr>
      <vt:lpstr>Find the greatest common divisor of two numbers</vt:lpstr>
      <vt:lpstr>PowerPoint Presentation</vt:lpstr>
      <vt:lpstr>PowerPoint Presentation</vt:lpstr>
      <vt:lpstr>Euclid's algorithm   for computing the greatest common divisor (GCD) of two numbers, drawn as a flowchart.</vt:lpstr>
      <vt:lpstr>Algorithms vs Programs</vt:lpstr>
      <vt:lpstr>Algorithms</vt:lpstr>
      <vt:lpstr>Algorithms vs Programs and Why Programming Is Hard (I)</vt:lpstr>
      <vt:lpstr>Algorithms vs Programs and Why Programming Is Hard (II)</vt:lpstr>
      <vt:lpstr>Algorithms vs Programs and Why Programming Is Hard (III)</vt:lpstr>
      <vt:lpstr>The Power of Computing</vt:lpstr>
      <vt:lpstr>Alan Turing</vt:lpstr>
      <vt:lpstr>Turing Machines</vt:lpstr>
      <vt:lpstr>Turing Machines in Action</vt:lpstr>
      <vt:lpstr>Interesting Properties</vt:lpstr>
      <vt:lpstr>Hardware: Single-node architecture</vt:lpstr>
      <vt:lpstr>Google example</vt:lpstr>
      <vt:lpstr> 2-10 Gbps backbone between racks</vt:lpstr>
      <vt:lpstr>PowerPoint Presentation</vt:lpstr>
      <vt:lpstr>Takeaways</vt:lpstr>
      <vt:lpstr>Programming Involves Lots of Concepts and Jargon, But…</vt:lpstr>
      <vt:lpstr>Takeaways (I)</vt:lpstr>
      <vt:lpstr>Takeaways (II)</vt:lpstr>
      <vt:lpstr>Takeaways (III)</vt:lpstr>
      <vt:lpstr>Takeaways (IV)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Yolanda Gil</dc:creator>
  <cp:lastModifiedBy>Microsoft Office User</cp:lastModifiedBy>
  <cp:revision>147</cp:revision>
  <cp:lastPrinted>2016-01-14T08:08:30Z</cp:lastPrinted>
  <dcterms:created xsi:type="dcterms:W3CDTF">2015-06-10T16:51:26Z</dcterms:created>
  <dcterms:modified xsi:type="dcterms:W3CDTF">2017-07-19T07:00:44Z</dcterms:modified>
</cp:coreProperties>
</file>