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96"/>
  </p:notesMasterIdLst>
  <p:handoutMasterIdLst>
    <p:handoutMasterId r:id="rId97"/>
  </p:handoutMasterIdLst>
  <p:sldIdLst>
    <p:sldId id="446" r:id="rId2"/>
    <p:sldId id="500" r:id="rId3"/>
    <p:sldId id="448" r:id="rId4"/>
    <p:sldId id="447" r:id="rId5"/>
    <p:sldId id="423" r:id="rId6"/>
    <p:sldId id="364" r:id="rId7"/>
    <p:sldId id="378" r:id="rId8"/>
    <p:sldId id="382" r:id="rId9"/>
    <p:sldId id="361" r:id="rId10"/>
    <p:sldId id="357" r:id="rId11"/>
    <p:sldId id="412" r:id="rId12"/>
    <p:sldId id="360" r:id="rId13"/>
    <p:sldId id="362" r:id="rId14"/>
    <p:sldId id="398" r:id="rId15"/>
    <p:sldId id="397" r:id="rId16"/>
    <p:sldId id="419" r:id="rId17"/>
    <p:sldId id="420" r:id="rId18"/>
    <p:sldId id="406" r:id="rId19"/>
    <p:sldId id="392" r:id="rId20"/>
    <p:sldId id="367" r:id="rId21"/>
    <p:sldId id="369" r:id="rId22"/>
    <p:sldId id="409" r:id="rId23"/>
    <p:sldId id="395" r:id="rId24"/>
    <p:sldId id="380" r:id="rId25"/>
    <p:sldId id="366" r:id="rId26"/>
    <p:sldId id="388" r:id="rId27"/>
    <p:sldId id="394" r:id="rId28"/>
    <p:sldId id="427" r:id="rId29"/>
    <p:sldId id="396" r:id="rId30"/>
    <p:sldId id="371" r:id="rId31"/>
    <p:sldId id="390" r:id="rId32"/>
    <p:sldId id="391" r:id="rId33"/>
    <p:sldId id="389" r:id="rId34"/>
    <p:sldId id="424" r:id="rId35"/>
    <p:sldId id="407" r:id="rId36"/>
    <p:sldId id="417" r:id="rId37"/>
    <p:sldId id="416" r:id="rId38"/>
    <p:sldId id="418" r:id="rId39"/>
    <p:sldId id="346" r:id="rId40"/>
    <p:sldId id="348" r:id="rId41"/>
    <p:sldId id="399" r:id="rId42"/>
    <p:sldId id="495" r:id="rId43"/>
    <p:sldId id="496" r:id="rId44"/>
    <p:sldId id="462" r:id="rId45"/>
    <p:sldId id="463" r:id="rId46"/>
    <p:sldId id="464" r:id="rId47"/>
    <p:sldId id="465" r:id="rId48"/>
    <p:sldId id="466" r:id="rId49"/>
    <p:sldId id="467" r:id="rId50"/>
    <p:sldId id="468" r:id="rId51"/>
    <p:sldId id="469" r:id="rId52"/>
    <p:sldId id="470" r:id="rId53"/>
    <p:sldId id="471" r:id="rId54"/>
    <p:sldId id="472" r:id="rId55"/>
    <p:sldId id="473" r:id="rId56"/>
    <p:sldId id="476" r:id="rId57"/>
    <p:sldId id="489" r:id="rId58"/>
    <p:sldId id="490" r:id="rId59"/>
    <p:sldId id="477" r:id="rId60"/>
    <p:sldId id="478" r:id="rId61"/>
    <p:sldId id="479" r:id="rId62"/>
    <p:sldId id="480" r:id="rId63"/>
    <p:sldId id="481" r:id="rId64"/>
    <p:sldId id="482" r:id="rId65"/>
    <p:sldId id="483" r:id="rId66"/>
    <p:sldId id="484" r:id="rId67"/>
    <p:sldId id="485" r:id="rId68"/>
    <p:sldId id="486" r:id="rId69"/>
    <p:sldId id="487" r:id="rId70"/>
    <p:sldId id="488" r:id="rId71"/>
    <p:sldId id="428" r:id="rId72"/>
    <p:sldId id="492" r:id="rId73"/>
    <p:sldId id="493" r:id="rId74"/>
    <p:sldId id="494" r:id="rId75"/>
    <p:sldId id="429" r:id="rId76"/>
    <p:sldId id="430" r:id="rId77"/>
    <p:sldId id="431" r:id="rId78"/>
    <p:sldId id="491" r:id="rId79"/>
    <p:sldId id="432" r:id="rId80"/>
    <p:sldId id="433" r:id="rId81"/>
    <p:sldId id="434" r:id="rId82"/>
    <p:sldId id="435" r:id="rId83"/>
    <p:sldId id="499" r:id="rId84"/>
    <p:sldId id="414" r:id="rId85"/>
    <p:sldId id="436" r:id="rId86"/>
    <p:sldId id="437" r:id="rId87"/>
    <p:sldId id="438" r:id="rId88"/>
    <p:sldId id="439" r:id="rId89"/>
    <p:sldId id="440" r:id="rId90"/>
    <p:sldId id="441" r:id="rId91"/>
    <p:sldId id="442" r:id="rId92"/>
    <p:sldId id="443" r:id="rId93"/>
    <p:sldId id="444" r:id="rId94"/>
    <p:sldId id="445"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1100A5"/>
    <a:srgbClr val="A1DDEA"/>
    <a:srgbClr val="CFE8F2"/>
    <a:srgbClr val="3A8BE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73" autoAdjust="0"/>
    <p:restoredTop sz="94599"/>
  </p:normalViewPr>
  <p:slideViewPr>
    <p:cSldViewPr snapToGrid="0" snapToObjects="1">
      <p:cViewPr>
        <p:scale>
          <a:sx n="75" d="100"/>
          <a:sy n="75" d="100"/>
        </p:scale>
        <p:origin x="2600" y="832"/>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567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notesMaster" Target="notesMasters/notesMaster1.xml"/><Relationship Id="rId97" Type="http://schemas.openxmlformats.org/officeDocument/2006/relationships/handoutMaster" Target="handoutMasters/handoutMaster1.xml"/><Relationship Id="rId98" Type="http://schemas.openxmlformats.org/officeDocument/2006/relationships/presProps" Target="presProps.xml"/><Relationship Id="rId9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theme" Target="theme/theme1.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2196EBF-CCBD-4D41-9258-6CAF349C3EBC}" type="datetimeFigureOut">
              <a:rPr lang="en-US" smtClean="0"/>
              <a:t>7/18/17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EBF3152-5DE8-FB42-B1B0-2735FD9D9737}" type="slidenum">
              <a:rPr lang="en-US" smtClean="0"/>
              <a:t>‹#›</a:t>
            </a:fld>
            <a:endParaRPr lang="en-US"/>
          </a:p>
        </p:txBody>
      </p:sp>
    </p:spTree>
    <p:extLst>
      <p:ext uri="{BB962C8B-B14F-4D97-AF65-F5344CB8AC3E}">
        <p14:creationId xmlns:p14="http://schemas.microsoft.com/office/powerpoint/2010/main" val="232153126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99FEDF-B045-6D49-ADFC-486A98963EB2}" type="datetimeFigureOut">
              <a:rPr lang="en-US" smtClean="0"/>
              <a:t>7/18/17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F76BF8-756A-0F49-9D78-5B3882037EA2}" type="slidenum">
              <a:rPr lang="en-US" smtClean="0"/>
              <a:t>‹#›</a:t>
            </a:fld>
            <a:endParaRPr lang="en-US"/>
          </a:p>
        </p:txBody>
      </p:sp>
    </p:spTree>
    <p:extLst>
      <p:ext uri="{BB962C8B-B14F-4D97-AF65-F5344CB8AC3E}">
        <p14:creationId xmlns:p14="http://schemas.microsoft.com/office/powerpoint/2010/main" val="305904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p:cNvSpPr>
          <p:nvPr>
            <p:ph type="sldImg"/>
          </p:nvPr>
        </p:nvSpPr>
        <p:spPr>
          <a:solidFill>
            <a:srgbClr val="FFFFFF"/>
          </a:solidFill>
          <a:ln/>
        </p:spPr>
      </p:sp>
      <p:sp>
        <p:nvSpPr>
          <p:cNvPr id="215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Book Antiqua" charset="0"/>
              <a:ea typeface="ＭＳ Ｐゴシック" charset="0"/>
              <a:cs typeface="ＭＳ Ｐゴシック" charset="0"/>
            </a:endParaRPr>
          </a:p>
        </p:txBody>
      </p:sp>
    </p:spTree>
    <p:extLst>
      <p:ext uri="{BB962C8B-B14F-4D97-AF65-F5344CB8AC3E}">
        <p14:creationId xmlns:p14="http://schemas.microsoft.com/office/powerpoint/2010/main" val="1844916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027" y="8684298"/>
            <a:ext cx="2972421" cy="458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5" tIns="45243" rIns="90485" bIns="45243"/>
          <a:lstStyle>
            <a:lvl1pPr>
              <a:defRPr sz="2400" b="1">
                <a:solidFill>
                  <a:srgbClr val="00279F"/>
                </a:solidFill>
                <a:latin typeface="Book Antiqua" charset="0"/>
                <a:ea typeface="ヒラギノ角ゴ Pro W3" charset="0"/>
                <a:cs typeface="ヒラギノ角ゴ Pro W3" charset="0"/>
              </a:defRPr>
            </a:lvl1pPr>
            <a:lvl2pPr marL="742950" indent="-285750">
              <a:defRPr sz="2400" b="1">
                <a:solidFill>
                  <a:srgbClr val="00279F"/>
                </a:solidFill>
                <a:latin typeface="Book Antiqua" charset="0"/>
                <a:ea typeface="ヒラギノ角ゴ Pro W3" charset="0"/>
                <a:cs typeface="ヒラギノ角ゴ Pro W3" charset="0"/>
              </a:defRPr>
            </a:lvl2pPr>
            <a:lvl3pPr marL="1143000" indent="-228600">
              <a:defRPr sz="2400" b="1">
                <a:solidFill>
                  <a:srgbClr val="00279F"/>
                </a:solidFill>
                <a:latin typeface="Book Antiqua" charset="0"/>
                <a:ea typeface="ヒラギノ角ゴ Pro W3" charset="0"/>
                <a:cs typeface="ヒラギノ角ゴ Pro W3" charset="0"/>
              </a:defRPr>
            </a:lvl3pPr>
            <a:lvl4pPr marL="1600200" indent="-228600">
              <a:defRPr sz="2400" b="1">
                <a:solidFill>
                  <a:srgbClr val="00279F"/>
                </a:solidFill>
                <a:latin typeface="Book Antiqua" charset="0"/>
                <a:ea typeface="ヒラギノ角ゴ Pro W3" charset="0"/>
                <a:cs typeface="ヒラギノ角ゴ Pro W3" charset="0"/>
              </a:defRPr>
            </a:lvl4pPr>
            <a:lvl5pPr marL="2057400" indent="-228600">
              <a:defRPr sz="2400" b="1">
                <a:solidFill>
                  <a:srgbClr val="00279F"/>
                </a:solidFill>
                <a:latin typeface="Book Antiqua"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9pPr>
          </a:lstStyle>
          <a:p>
            <a:fld id="{AEF8B35E-E61A-3140-84D8-AC3378FBF1D9}" type="slidenum">
              <a:rPr lang="en-US" altLang="ko-KR">
                <a:ea typeface="ＭＳ Ｐゴシック" charset="0"/>
                <a:cs typeface="ＭＳ Ｐゴシック" charset="0"/>
              </a:rPr>
              <a:pPr/>
              <a:t>51</a:t>
            </a:fld>
            <a:endParaRPr lang="en-US" altLang="ko-KR">
              <a:ea typeface="ＭＳ Ｐゴシック" charset="0"/>
              <a:cs typeface="ＭＳ Ｐゴシック" charset="0"/>
            </a:endParaRPr>
          </a:p>
        </p:txBody>
      </p:sp>
      <p:sp>
        <p:nvSpPr>
          <p:cNvPr id="24578" name="Rectangle 2"/>
          <p:cNvSpPr>
            <a:spLocks noGrp="1" noRot="1" noChangeAspect="1" noChangeArrowheads="1" noTextEdit="1"/>
          </p:cNvSpPr>
          <p:nvPr>
            <p:ph type="sldImg"/>
          </p:nvPr>
        </p:nvSpPr>
        <p:spPr>
          <a:xfrm>
            <a:off x="1143000" y="684213"/>
            <a:ext cx="4573588" cy="3430587"/>
          </a:xfrm>
          <a:solidFill>
            <a:srgbClr val="FFFFFF"/>
          </a:solidFill>
          <a:ln/>
        </p:spPr>
      </p:sp>
      <p:sp>
        <p:nvSpPr>
          <p:cNvPr id="24579" name="Rectangle 3"/>
          <p:cNvSpPr>
            <a:spLocks noGrp="1" noChangeArrowheads="1"/>
          </p:cNvSpPr>
          <p:nvPr>
            <p:ph type="body" idx="1"/>
          </p:nvPr>
        </p:nvSpPr>
        <p:spPr>
          <a:xfrm>
            <a:off x="913158" y="4343713"/>
            <a:ext cx="5031685" cy="4115425"/>
          </a:xfrm>
          <a:noFill/>
          <a:ln>
            <a:solidFill>
              <a:srgbClr val="000000"/>
            </a:solid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txBody>
          <a:bodyPr/>
          <a:lstStyle/>
          <a:p>
            <a:pPr eaLnBrk="1" hangingPunct="1"/>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21457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a:ln w="9525"/>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Book Antiqua" charset="0"/>
              <a:ea typeface="ＭＳ Ｐゴシック" charset="0"/>
              <a:cs typeface="ＭＳ Ｐゴシック" charset="0"/>
            </a:endParaRPr>
          </a:p>
        </p:txBody>
      </p:sp>
    </p:spTree>
    <p:extLst>
      <p:ext uri="{BB962C8B-B14F-4D97-AF65-F5344CB8AC3E}">
        <p14:creationId xmlns:p14="http://schemas.microsoft.com/office/powerpoint/2010/main" val="4198422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9BB2CD4-D7FF-C544-92C8-B1DED14E78AB}" type="datetime1">
              <a:rPr lang="en-US" smtClean="0"/>
              <a:t>7/18/17</a:t>
            </a:fld>
            <a:endParaRPr lang="en-US"/>
          </a:p>
        </p:txBody>
      </p:sp>
      <p:sp>
        <p:nvSpPr>
          <p:cNvPr id="5" name="Footer Placeholder 4"/>
          <p:cNvSpPr>
            <a:spLocks noGrp="1"/>
          </p:cNvSpPr>
          <p:nvPr>
            <p:ph type="ftr" sz="quarter" idx="11"/>
          </p:nvPr>
        </p:nvSpPr>
        <p:spPr>
          <a:xfrm>
            <a:off x="5789613"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7D45D65-5167-A34B-BEDC-88ACB852CD73}" type="datetime1">
              <a:rPr lang="en-US" smtClean="0"/>
              <a:t>7/18/17</a:t>
            </a:fld>
            <a:endParaRPr lang="en-US"/>
          </a:p>
        </p:txBody>
      </p:sp>
      <p:sp>
        <p:nvSpPr>
          <p:cNvPr id="3" name="Footer Placeholder 2"/>
          <p:cNvSpPr>
            <a:spLocks noGrp="1"/>
          </p:cNvSpPr>
          <p:nvPr>
            <p:ph type="ftr" sz="quarter" idx="11"/>
          </p:nvPr>
        </p:nvSpPr>
        <p:spPr>
          <a:xfrm>
            <a:off x="5789613"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fld id="{CB994131-5635-D84A-B491-FF74B663FB9C}" type="datetime1">
              <a:rPr lang="en-US" smtClean="0"/>
              <a:t>7/18/17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fld id="{C499BBDF-F178-C54A-8544-2A6758E41F2A}" type="datetime1">
              <a:rPr lang="en-US" smtClean="0"/>
              <a:t>7/18/17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fld id="{93111107-B7F0-1741-848E-441168F800DC}" type="datetime1">
              <a:rPr lang="en-US" smtClean="0"/>
              <a:t>7/18/17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Click icon to add picture</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Click icon to add picture</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Click icon to add picture</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A253FE-90DF-F74A-B4B1-365A1BA97E5B}" type="datetime1">
              <a:rPr lang="en-US" smtClean="0"/>
              <a:t>7/18/17</a:t>
            </a:fld>
            <a:endParaRPr lang="en-US"/>
          </a:p>
        </p:txBody>
      </p:sp>
      <p:sp>
        <p:nvSpPr>
          <p:cNvPr id="5" name="Footer Placeholder 4"/>
          <p:cNvSpPr>
            <a:spLocks noGrp="1"/>
          </p:cNvSpPr>
          <p:nvPr>
            <p:ph type="ftr" sz="quarter" idx="11"/>
          </p:nvPr>
        </p:nvSpPr>
        <p:spPr>
          <a:xfrm>
            <a:off x="5789613"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A00F63B-932E-594B-BA08-C25C977B77DC}" type="datetime1">
              <a:rPr lang="en-US" smtClean="0"/>
              <a:t>7/18/17</a:t>
            </a:fld>
            <a:endParaRPr lang="en-US"/>
          </a:p>
        </p:txBody>
      </p:sp>
      <p:sp>
        <p:nvSpPr>
          <p:cNvPr id="5" name="Footer Placeholder 4"/>
          <p:cNvSpPr>
            <a:spLocks noGrp="1"/>
          </p:cNvSpPr>
          <p:nvPr>
            <p:ph type="ftr" sz="quarter" idx="11"/>
          </p:nvPr>
        </p:nvSpPr>
        <p:spPr>
          <a:xfrm>
            <a:off x="5789613"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BA477E6F-54B8-8F40-9163-B3B7B346B1AD}" type="datetime1">
              <a:rPr lang="en-US" smtClean="0"/>
              <a:t>7/18/17</a:t>
            </a:fld>
            <a:endParaRPr lang="en-US"/>
          </a:p>
        </p:txBody>
      </p:sp>
      <p:sp>
        <p:nvSpPr>
          <p:cNvPr id="4" name="Footer Placeholder 3"/>
          <p:cNvSpPr>
            <a:spLocks noGrp="1"/>
          </p:cNvSpPr>
          <p:nvPr>
            <p:ph type="ftr" sz="quarter" idx="11"/>
          </p:nvPr>
        </p:nvSpPr>
        <p:spPr>
          <a:xfrm>
            <a:off x="5789613"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D932F4C-8AF4-8343-8F22-8857D4C6793B}" type="datetime1">
              <a:rPr lang="en-US" smtClean="0"/>
              <a:t>7/18/17</a:t>
            </a:fld>
            <a:endParaRPr lang="en-US"/>
          </a:p>
        </p:txBody>
      </p:sp>
      <p:sp>
        <p:nvSpPr>
          <p:cNvPr id="5" name="Footer Placeholder 4"/>
          <p:cNvSpPr>
            <a:spLocks noGrp="1"/>
          </p:cNvSpPr>
          <p:nvPr>
            <p:ph type="ftr" sz="quarter" idx="11"/>
          </p:nvPr>
        </p:nvSpPr>
        <p:spPr>
          <a:xfrm>
            <a:off x="5789613"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solidFill>
                  <a:schemeClr val="bg1"/>
                </a:solidFill>
              </a:defRPr>
            </a:lvl1pPr>
          </a:lstStyle>
          <a:p>
            <a:fld id="{4C02E8B3-3E76-7E43-8FBA-C787A40E8441}" type="datetime1">
              <a:rPr lang="en-US" smtClean="0"/>
              <a:t>7/18/17</a:t>
            </a:fld>
            <a:endParaRPr lang="en-US"/>
          </a:p>
        </p:txBody>
      </p:sp>
      <p:sp>
        <p:nvSpPr>
          <p:cNvPr id="5" name="Footer Placeholder 4"/>
          <p:cNvSpPr>
            <a:spLocks noGrp="1"/>
          </p:cNvSpPr>
          <p:nvPr>
            <p:ph type="ftr" sz="quarter" idx="11"/>
          </p:nvPr>
        </p:nvSpPr>
        <p:spPr>
          <a:xfrm>
            <a:off x="7238999" y="6356350"/>
            <a:ext cx="1446213"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2F5E10-5301-4EE6-90D2-A6C4A3F62BE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6274E72-2219-584D-AABC-51464B8DE20B}" type="datetime1">
              <a:rPr lang="en-US" smtClean="0"/>
              <a:t>7/18/17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3F9F82A-D642-3D46-BE33-07719F9D4723}" type="datetime1">
              <a:rPr lang="en-US" smtClean="0"/>
              <a:t>7/18/17</a:t>
            </a:fld>
            <a:endParaRPr lang="en-US"/>
          </a:p>
        </p:txBody>
      </p:sp>
      <p:sp>
        <p:nvSpPr>
          <p:cNvPr id="8" name="Footer Placeholder 7"/>
          <p:cNvSpPr>
            <a:spLocks noGrp="1"/>
          </p:cNvSpPr>
          <p:nvPr>
            <p:ph type="ftr" sz="quarter" idx="11"/>
          </p:nvPr>
        </p:nvSpPr>
        <p:spPr>
          <a:xfrm>
            <a:off x="5789613"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A7F429-BD29-AC4D-96F5-60884659E3B4}" type="datetime1">
              <a:rPr lang="en-US" smtClean="0"/>
              <a:t>7/18/17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E2D4689-67B9-A042-897B-82DD8692500C}" type="datetime1">
              <a:rPr lang="en-US" smtClean="0"/>
              <a:t>7/18/17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B3BD079-45E7-1844-8191-19D76F99593C}" type="datetime1">
              <a:rPr lang="en-US" smtClean="0"/>
              <a:t>7/18/17</a:t>
            </a:fld>
            <a:endParaRPr lang="en-US"/>
          </a:p>
        </p:txBody>
      </p:sp>
      <p:sp>
        <p:nvSpPr>
          <p:cNvPr id="6" name="Footer Placeholder 5"/>
          <p:cNvSpPr>
            <a:spLocks noGrp="1"/>
          </p:cNvSpPr>
          <p:nvPr>
            <p:ph type="ftr" sz="quarter" idx="11"/>
          </p:nvPr>
        </p:nvSpPr>
        <p:spPr>
          <a:xfrm>
            <a:off x="5789613"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4"/>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8F4B2BB-1FDB-3C4E-B19C-523EDABFC13F}" type="datetime1">
              <a:rPr lang="en-US" smtClean="0"/>
              <a:t>7/18/17</a:t>
            </a:fld>
            <a:endParaRPr lang="en-US"/>
          </a:p>
        </p:txBody>
      </p:sp>
      <p:sp>
        <p:nvSpPr>
          <p:cNvPr id="4" name="Footer Placeholder 3"/>
          <p:cNvSpPr>
            <a:spLocks noGrp="1"/>
          </p:cNvSpPr>
          <p:nvPr>
            <p:ph type="ftr" sz="quarter" idx="11"/>
          </p:nvPr>
        </p:nvSpPr>
        <p:spPr>
          <a:xfrm>
            <a:off x="5789613"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6" name="Slide Number Placeholder 5"/>
          <p:cNvSpPr>
            <a:spLocks noGrp="1"/>
          </p:cNvSpPr>
          <p:nvPr>
            <p:ph type="sldNum" sz="quarter" idx="4"/>
          </p:nvPr>
        </p:nvSpPr>
        <p:spPr>
          <a:xfrm>
            <a:off x="8695265" y="6555845"/>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9F2F5E10-5301-4EE6-90D2-A6C4A3F62BE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charset="2"/>
        <a:buChar char="u"/>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charset="2"/>
        <a:buChar char="u"/>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charset="2"/>
        <a:buChar char="u"/>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5.png"/><Relationship Id="rId5" Type="http://schemas.openxmlformats.org/officeDocument/2006/relationships/image" Target="../media/image20.png"/><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9.xml"/><Relationship Id="rId2" Type="http://schemas.openxmlformats.org/officeDocument/2006/relationships/image" Target="../media/image2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0.jpeg"/><Relationship Id="rId3"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9.xml"/><Relationship Id="rId2"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0.emf"/><Relationship Id="rId3" Type="http://schemas.openxmlformats.org/officeDocument/2006/relationships/image" Target="../media/image4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9.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2.png"/><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image" Target="../media/image45.png"/></Relationships>
</file>

<file path=ppt/slides/_rels/slide32.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png"/><Relationship Id="rId13" Type="http://schemas.openxmlformats.org/officeDocument/2006/relationships/image" Target="../media/image47.png"/><Relationship Id="rId14" Type="http://schemas.openxmlformats.org/officeDocument/2006/relationships/image" Target="../media/image48.png"/><Relationship Id="rId15" Type="http://schemas.openxmlformats.org/officeDocument/2006/relationships/image" Target="../media/image49.png"/><Relationship Id="rId16" Type="http://schemas.openxmlformats.org/officeDocument/2006/relationships/image" Target="../media/image54.png"/><Relationship Id="rId1" Type="http://schemas.openxmlformats.org/officeDocument/2006/relationships/slideLayout" Target="../slideLayouts/slideLayout9.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33.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 Type="http://schemas.openxmlformats.org/officeDocument/2006/relationships/slideLayout" Target="../slideLayouts/slideLayout9.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9.xml"/><Relationship Id="rId2"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 Id="rId3"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39.xml.rels><?xml version="1.0" encoding="UTF-8" standalone="yes"?>
<Relationships xmlns="http://schemas.openxmlformats.org/package/2006/relationships"><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image" Target="../media/image84.png"/><Relationship Id="rId14" Type="http://schemas.openxmlformats.org/officeDocument/2006/relationships/image" Target="../media/image85.png"/><Relationship Id="rId15" Type="http://schemas.openxmlformats.org/officeDocument/2006/relationships/image" Target="../media/image86.png"/><Relationship Id="rId16" Type="http://schemas.openxmlformats.org/officeDocument/2006/relationships/image" Target="../media/image87.png"/><Relationship Id="rId1" Type="http://schemas.openxmlformats.org/officeDocument/2006/relationships/slideLayout" Target="../slideLayouts/slideLayout4.xml"/><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8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4.xml"/><Relationship Id="rId2" Type="http://schemas.openxmlformats.org/officeDocument/2006/relationships/image" Target="../media/image8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29.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4.xml"/><Relationship Id="rId2" Type="http://schemas.openxmlformats.org/officeDocument/2006/relationships/image" Target="../media/image9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jpg"/><Relationship Id="rId1" Type="http://schemas.openxmlformats.org/officeDocument/2006/relationships/slideLayout" Target="../slideLayouts/slideLayout13.xml"/><Relationship Id="rId2" Type="http://schemas.openxmlformats.org/officeDocument/2006/relationships/image" Target="../media/image9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9.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0.png"/><Relationship Id="rId3"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Word_97_-_2004_Document1.doc"/><Relationship Id="rId5" Type="http://schemas.openxmlformats.org/officeDocument/2006/relationships/image" Target="../media/image102.png"/><Relationship Id="rId1" Type="http://schemas.openxmlformats.org/officeDocument/2006/relationships/vmlDrawing" Target="../drawings/vmlDrawing1.vml"/><Relationship Id="rId2"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4.png"/><Relationship Id="rId3" Type="http://schemas.openxmlformats.org/officeDocument/2006/relationships/image" Target="../media/image10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4.png"/><Relationship Id="rId3" Type="http://schemas.openxmlformats.org/officeDocument/2006/relationships/image" Target="../media/image105.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0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2.emf"/><Relationship Id="rId3" Type="http://schemas.openxmlformats.org/officeDocument/2006/relationships/image" Target="../media/image11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4.png"/><Relationship Id="rId3" Type="http://schemas.openxmlformats.org/officeDocument/2006/relationships/image" Target="../media/image11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emf"/><Relationship Id="rId1" Type="http://schemas.openxmlformats.org/officeDocument/2006/relationships/slideLayout" Target="../slideLayouts/slideLayout11.xml"/><Relationship Id="rId2" Type="http://schemas.openxmlformats.org/officeDocument/2006/relationships/image" Target="../media/image11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hyperlink" Target="http://www.wings-workflows.org" TargetMode="External"/><Relationship Id="rId5" Type="http://schemas.openxmlformats.org/officeDocument/2006/relationships/hyperlink" Target="http://www.wings-workflows.org/tutorial/workflowUser" TargetMode="External"/><Relationship Id="rId1" Type="http://schemas.openxmlformats.org/officeDocument/2006/relationships/slideLayout" Target="../slideLayouts/slideLayout9.xml"/><Relationship Id="rId2" Type="http://schemas.openxmlformats.org/officeDocument/2006/relationships/image" Target="../media/image6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endParaRPr lang="en-US" dirty="0"/>
          </a:p>
        </p:txBody>
      </p:sp>
      <p:sp>
        <p:nvSpPr>
          <p:cNvPr id="3" name="Subtitle 2"/>
          <p:cNvSpPr>
            <a:spLocks noGrp="1"/>
          </p:cNvSpPr>
          <p:nvPr>
            <p:ph type="subTitle" idx="1"/>
          </p:nvPr>
        </p:nvSpPr>
        <p:spPr>
          <a:xfrm>
            <a:off x="457199" y="1752600"/>
            <a:ext cx="8228013" cy="2622176"/>
          </a:xfrm>
        </p:spPr>
        <p:txBody>
          <a:bodyPr>
            <a:noAutofit/>
          </a:bodyPr>
          <a:lstStyle/>
          <a:p>
            <a:r>
              <a:rPr lang="en-US" sz="4800" dirty="0" smtClean="0"/>
              <a:t>Introduction to </a:t>
            </a:r>
          </a:p>
          <a:p>
            <a:r>
              <a:rPr lang="en-US" sz="4800" dirty="0" smtClean="0"/>
              <a:t>Workflows and Provenance</a:t>
            </a:r>
            <a:endParaRPr lang="en-US" sz="4800" dirty="0"/>
          </a:p>
        </p:txBody>
      </p:sp>
      <p:sp>
        <p:nvSpPr>
          <p:cNvPr id="4" name="TextBox 3"/>
          <p:cNvSpPr txBox="1"/>
          <p:nvPr/>
        </p:nvSpPr>
        <p:spPr>
          <a:xfrm>
            <a:off x="0" y="4351870"/>
            <a:ext cx="9144000" cy="646331"/>
          </a:xfrm>
          <a:prstGeom prst="rect">
            <a:avLst/>
          </a:prstGeom>
          <a:noFill/>
        </p:spPr>
        <p:txBody>
          <a:bodyPr wrap="square" rtlCol="0">
            <a:spAutoFit/>
          </a:bodyPr>
          <a:lstStyle/>
          <a:p>
            <a:pPr algn="ctr"/>
            <a:r>
              <a:rPr lang="en-US" sz="2400" i="1" dirty="0" smtClean="0">
                <a:solidFill>
                  <a:schemeClr val="bg1">
                    <a:lumMod val="95000"/>
                  </a:schemeClr>
                </a:solidFill>
              </a:rPr>
              <a:t>Introduction </a:t>
            </a:r>
            <a:r>
              <a:rPr lang="en-US" sz="2400" i="1" dirty="0">
                <a:solidFill>
                  <a:schemeClr val="bg1">
                    <a:lumMod val="95000"/>
                  </a:schemeClr>
                </a:solidFill>
              </a:rPr>
              <a:t>to </a:t>
            </a:r>
            <a:r>
              <a:rPr lang="en-US" sz="2400" i="1" dirty="0" smtClean="0">
                <a:solidFill>
                  <a:schemeClr val="bg1">
                    <a:lumMod val="95000"/>
                  </a:schemeClr>
                </a:solidFill>
              </a:rPr>
              <a:t>Computational </a:t>
            </a:r>
            <a:r>
              <a:rPr lang="en-US" sz="2400" i="1" dirty="0">
                <a:solidFill>
                  <a:schemeClr val="bg1">
                    <a:lumMod val="95000"/>
                  </a:schemeClr>
                </a:solidFill>
              </a:rPr>
              <a:t>Thinking and Data </a:t>
            </a:r>
            <a:r>
              <a:rPr lang="en-US" sz="2400" i="1" dirty="0" smtClean="0">
                <a:solidFill>
                  <a:schemeClr val="bg1">
                    <a:lumMod val="95000"/>
                  </a:schemeClr>
                </a:solidFill>
              </a:rPr>
              <a:t>Science</a:t>
            </a:r>
          </a:p>
          <a:p>
            <a:pPr algn="ctr"/>
            <a:endParaRPr lang="en-US" sz="1200" dirty="0" smtClean="0">
              <a:solidFill>
                <a:schemeClr val="bg2">
                  <a:lumMod val="75000"/>
                </a:schemeClr>
              </a:solidFill>
            </a:endParaRPr>
          </a:p>
        </p:txBody>
      </p:sp>
      <p:sp>
        <p:nvSpPr>
          <p:cNvPr id="5" name="TextBox 4"/>
          <p:cNvSpPr txBox="1"/>
          <p:nvPr/>
        </p:nvSpPr>
        <p:spPr>
          <a:xfrm>
            <a:off x="3645311" y="5960534"/>
            <a:ext cx="1851789" cy="830997"/>
          </a:xfrm>
          <a:prstGeom prst="rect">
            <a:avLst/>
          </a:prstGeom>
          <a:noFill/>
        </p:spPr>
        <p:txBody>
          <a:bodyPr wrap="none" rtlCol="0">
            <a:spAutoFit/>
          </a:bodyPr>
          <a:lstStyle/>
          <a:p>
            <a:pPr algn="ctr"/>
            <a:r>
              <a:rPr lang="en-US" sz="2400" b="1" dirty="0" smtClean="0">
                <a:solidFill>
                  <a:srgbClr val="265993"/>
                </a:solidFill>
              </a:rPr>
              <a:t>Yolanda Gil</a:t>
            </a:r>
          </a:p>
          <a:p>
            <a:pPr algn="ctr"/>
            <a:r>
              <a:rPr lang="en-US" sz="2400" dirty="0" err="1" smtClean="0">
                <a:solidFill>
                  <a:srgbClr val="265993"/>
                </a:solidFill>
              </a:rPr>
              <a:t>gil@isi.edu</a:t>
            </a:r>
            <a:endParaRPr lang="en-US" sz="2400" dirty="0">
              <a:solidFill>
                <a:srgbClr val="265993"/>
              </a:solidFill>
            </a:endParaRPr>
          </a:p>
        </p:txBody>
      </p:sp>
      <p:sp>
        <p:nvSpPr>
          <p:cNvPr id="6" name="TextBox 5"/>
          <p:cNvSpPr txBox="1"/>
          <p:nvPr/>
        </p:nvSpPr>
        <p:spPr>
          <a:xfrm>
            <a:off x="7224632" y="6327931"/>
            <a:ext cx="1500343" cy="369332"/>
          </a:xfrm>
          <a:prstGeom prst="rect">
            <a:avLst/>
          </a:prstGeom>
          <a:noFill/>
        </p:spPr>
        <p:txBody>
          <a:bodyPr wrap="none" rtlCol="0">
            <a:spAutoFit/>
          </a:bodyPr>
          <a:lstStyle/>
          <a:p>
            <a:pPr algn="ctr"/>
            <a:r>
              <a:rPr lang="en-US" dirty="0" smtClean="0">
                <a:solidFill>
                  <a:srgbClr val="265993"/>
                </a:solidFill>
              </a:rPr>
              <a:t>October 2016</a:t>
            </a:r>
            <a:endParaRPr lang="en-US" dirty="0">
              <a:solidFill>
                <a:srgbClr val="265993"/>
              </a:solidFill>
            </a:endParaRPr>
          </a:p>
        </p:txBody>
      </p:sp>
      <p:sp>
        <p:nvSpPr>
          <p:cNvPr id="7" name="TextBox 6"/>
          <p:cNvSpPr txBox="1"/>
          <p:nvPr/>
        </p:nvSpPr>
        <p:spPr>
          <a:xfrm>
            <a:off x="125435" y="6206977"/>
            <a:ext cx="2438283" cy="538609"/>
          </a:xfrm>
          <a:prstGeom prst="rect">
            <a:avLst/>
          </a:prstGeom>
          <a:solidFill>
            <a:srgbClr val="A1DDEA"/>
          </a:solidFill>
        </p:spPr>
        <p:txBody>
          <a:bodyPr wrap="square" rtlCol="0">
            <a:spAutoFit/>
          </a:bodyPr>
          <a:lstStyle/>
          <a:p>
            <a:endParaRPr lang="en-US" sz="300" b="1" dirty="0" smtClean="0">
              <a:solidFill>
                <a:srgbClr val="1100A5"/>
              </a:solidFill>
            </a:endParaRPr>
          </a:p>
          <a:p>
            <a:r>
              <a:rPr lang="en-US" sz="1400" b="1" dirty="0" smtClean="0">
                <a:solidFill>
                  <a:srgbClr val="1100A5"/>
                </a:solidFill>
              </a:rPr>
              <a:t>CC-BY</a:t>
            </a:r>
            <a:endParaRPr lang="en-US" sz="1400" b="1" dirty="0">
              <a:solidFill>
                <a:srgbClr val="1100A5"/>
              </a:solidFill>
            </a:endParaRPr>
          </a:p>
          <a:p>
            <a:r>
              <a:rPr lang="en-US" sz="1100" b="1" dirty="0" smtClean="0">
                <a:solidFill>
                  <a:srgbClr val="1100A5"/>
                </a:solidFill>
              </a:rPr>
              <a:t>Attribution               </a:t>
            </a:r>
            <a:endParaRPr lang="en-US" sz="1100" dirty="0">
              <a:solidFill>
                <a:srgbClr val="1100A5"/>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46530" y="6288996"/>
            <a:ext cx="1111324" cy="391785"/>
          </a:xfrm>
          <a:prstGeom prst="rect">
            <a:avLst/>
          </a:prstGeom>
        </p:spPr>
      </p:pic>
    </p:spTree>
    <p:extLst>
      <p:ext uri="{BB962C8B-B14F-4D97-AF65-F5344CB8AC3E}">
        <p14:creationId xmlns:p14="http://schemas.microsoft.com/office/powerpoint/2010/main" val="3413276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63500" y="0"/>
            <a:ext cx="9080500" cy="1152525"/>
          </a:xfrm>
        </p:spPr>
        <p:txBody>
          <a:bodyPr/>
          <a:lstStyle/>
          <a:p>
            <a:r>
              <a:rPr lang="en-US" dirty="0" smtClean="0">
                <a:latin typeface="Helvetica" charset="0"/>
                <a:ea typeface="ＭＳ Ｐゴシック" charset="0"/>
                <a:cs typeface="ＭＳ Ｐゴシック" charset="0"/>
              </a:rPr>
              <a:t>Many Meanings of Workflow</a:t>
            </a:r>
            <a:endParaRPr lang="en-US" dirty="0">
              <a:latin typeface="Helvetica" charset="0"/>
              <a:ea typeface="ＭＳ Ｐゴシック" charset="0"/>
              <a:cs typeface="ＭＳ Ｐゴシック" charset="0"/>
            </a:endParaRPr>
          </a:p>
        </p:txBody>
      </p:sp>
      <p:sp>
        <p:nvSpPr>
          <p:cNvPr id="11266" name="Content Placeholder 2"/>
          <p:cNvSpPr>
            <a:spLocks noGrp="1"/>
          </p:cNvSpPr>
          <p:nvPr>
            <p:ph idx="1"/>
          </p:nvPr>
        </p:nvSpPr>
        <p:spPr>
          <a:xfrm>
            <a:off x="258544" y="2496206"/>
            <a:ext cx="5106987" cy="4143211"/>
          </a:xfrm>
        </p:spPr>
        <p:txBody>
          <a:bodyPr/>
          <a:lstStyle/>
          <a:p>
            <a:pPr marL="457200" indent="-457200">
              <a:buFont typeface="+mj-lt"/>
              <a:buAutoNum type="arabicPeriod"/>
            </a:pPr>
            <a:r>
              <a:rPr lang="en-US" dirty="0">
                <a:latin typeface="Book Antiqua" charset="0"/>
                <a:ea typeface="ＭＳ Ｐゴシック" charset="0"/>
                <a:cs typeface="ＭＳ Ｐゴシック" charset="0"/>
              </a:rPr>
              <a:t>Workflows of human activities </a:t>
            </a:r>
          </a:p>
          <a:p>
            <a:pPr lvl="1"/>
            <a:r>
              <a:rPr lang="en-US" dirty="0" err="1">
                <a:latin typeface="Book Antiqua" charset="0"/>
                <a:ea typeface="ＭＳ Ｐゴシック" charset="0"/>
              </a:rPr>
              <a:t>Eg</a:t>
            </a:r>
            <a:r>
              <a:rPr lang="en-US" dirty="0">
                <a:latin typeface="Book Antiqua" charset="0"/>
                <a:ea typeface="ＭＳ Ｐゴシック" charset="0"/>
              </a:rPr>
              <a:t>, checking patient in hospital</a:t>
            </a:r>
          </a:p>
          <a:p>
            <a:pPr lvl="1"/>
            <a:r>
              <a:rPr lang="en-US" dirty="0" err="1">
                <a:latin typeface="Book Antiqua" charset="0"/>
                <a:ea typeface="ＭＳ Ｐゴシック" charset="0"/>
              </a:rPr>
              <a:t>Eg</a:t>
            </a:r>
            <a:r>
              <a:rPr lang="en-US" dirty="0">
                <a:latin typeface="Book Antiqua" charset="0"/>
                <a:ea typeface="ＭＳ Ｐゴシック" charset="0"/>
              </a:rPr>
              <a:t>, </a:t>
            </a:r>
            <a:r>
              <a:rPr lang="en-US" dirty="0" smtClean="0">
                <a:latin typeface="Book Antiqua" charset="0"/>
                <a:ea typeface="ＭＳ Ｐゴシック" charset="0"/>
              </a:rPr>
              <a:t>scanning a document</a:t>
            </a:r>
            <a:endParaRPr lang="en-US" dirty="0">
              <a:latin typeface="Book Antiqua" charset="0"/>
              <a:ea typeface="ＭＳ Ｐゴシック" charset="0"/>
              <a:cs typeface="ＭＳ Ｐゴシック" charset="0"/>
            </a:endParaRPr>
          </a:p>
          <a:p>
            <a:pPr marL="457200" indent="-457200">
              <a:buFont typeface="+mj-lt"/>
              <a:buAutoNum type="arabicPeriod"/>
            </a:pPr>
            <a:r>
              <a:rPr lang="en-US" dirty="0">
                <a:latin typeface="Book Antiqua" charset="0"/>
                <a:ea typeface="ＭＳ Ｐゴシック" charset="0"/>
                <a:cs typeface="ＭＳ Ｐゴシック" charset="0"/>
              </a:rPr>
              <a:t>Workflows of </a:t>
            </a:r>
            <a:r>
              <a:rPr lang="en-US" dirty="0" smtClean="0">
                <a:latin typeface="Book Antiqua" charset="0"/>
                <a:ea typeface="ＭＳ Ｐゴシック" charset="0"/>
                <a:cs typeface="ＭＳ Ｐゴシック" charset="0"/>
              </a:rPr>
              <a:t>web services</a:t>
            </a:r>
            <a:endParaRPr lang="en-US" dirty="0">
              <a:latin typeface="Book Antiqua" charset="0"/>
              <a:ea typeface="ＭＳ Ｐゴシック" charset="0"/>
              <a:cs typeface="ＭＳ Ｐゴシック" charset="0"/>
            </a:endParaRPr>
          </a:p>
          <a:p>
            <a:pPr lvl="1"/>
            <a:r>
              <a:rPr lang="en-US" dirty="0" err="1">
                <a:latin typeface="Book Antiqua" charset="0"/>
                <a:ea typeface="ＭＳ Ｐゴシック" charset="0"/>
              </a:rPr>
              <a:t>Eg</a:t>
            </a:r>
            <a:r>
              <a:rPr lang="en-US" dirty="0">
                <a:latin typeface="Book Antiqua" charset="0"/>
                <a:ea typeface="ＭＳ Ｐゴシック" charset="0"/>
              </a:rPr>
              <a:t>, integration of business services</a:t>
            </a:r>
          </a:p>
          <a:p>
            <a:pPr lvl="1"/>
            <a:r>
              <a:rPr lang="en-US" dirty="0" err="1">
                <a:latin typeface="Book Antiqua" charset="0"/>
                <a:ea typeface="ＭＳ Ｐゴシック" charset="0"/>
              </a:rPr>
              <a:t>Eg</a:t>
            </a:r>
            <a:r>
              <a:rPr lang="en-US" dirty="0">
                <a:latin typeface="Book Antiqua" charset="0"/>
                <a:ea typeface="ＭＳ Ｐゴシック" charset="0"/>
              </a:rPr>
              <a:t>, accessing databases in </a:t>
            </a:r>
            <a:r>
              <a:rPr lang="en-US" dirty="0" smtClean="0">
                <a:latin typeface="Book Antiqua" charset="0"/>
                <a:ea typeface="ＭＳ Ｐゴシック" charset="0"/>
              </a:rPr>
              <a:t>biology</a:t>
            </a:r>
            <a:endParaRPr lang="en-US" dirty="0">
              <a:latin typeface="Book Antiqua" charset="0"/>
              <a:ea typeface="ＭＳ Ｐゴシック" charset="0"/>
              <a:cs typeface="ＭＳ Ｐゴシック" charset="0"/>
            </a:endParaRPr>
          </a:p>
          <a:p>
            <a:pPr marL="457200" indent="-457200">
              <a:buFont typeface="+mj-lt"/>
              <a:buAutoNum type="arabicPeriod"/>
            </a:pPr>
            <a:r>
              <a:rPr lang="en-US" dirty="0" smtClean="0">
                <a:latin typeface="Book Antiqua" charset="0"/>
                <a:ea typeface="ＭＳ Ｐゴシック" charset="0"/>
                <a:cs typeface="ＭＳ Ｐゴシック" charset="0"/>
              </a:rPr>
              <a:t>Workflows composed of programs</a:t>
            </a:r>
            <a:endParaRPr lang="en-US" dirty="0">
              <a:latin typeface="Book Antiqua" charset="0"/>
              <a:ea typeface="ＭＳ Ｐゴシック" charset="0"/>
              <a:cs typeface="ＭＳ Ｐゴシック" charset="0"/>
            </a:endParaRPr>
          </a:p>
          <a:p>
            <a:pPr lvl="1"/>
            <a:r>
              <a:rPr lang="en-US" dirty="0" err="1">
                <a:latin typeface="Book Antiqua" charset="0"/>
                <a:ea typeface="ＭＳ Ｐゴシック" charset="0"/>
              </a:rPr>
              <a:t>Eg</a:t>
            </a:r>
            <a:r>
              <a:rPr lang="en-US" dirty="0">
                <a:latin typeface="Book Antiqua" charset="0"/>
                <a:ea typeface="ＭＳ Ｐゴシック" charset="0"/>
              </a:rPr>
              <a:t>, </a:t>
            </a:r>
            <a:r>
              <a:rPr lang="en-US" dirty="0" smtClean="0">
                <a:latin typeface="Book Antiqua" charset="0"/>
                <a:ea typeface="ＭＳ Ｐゴシック" charset="0"/>
              </a:rPr>
              <a:t>encrypt each sentence in a document</a:t>
            </a:r>
            <a:endParaRPr lang="en-US" dirty="0">
              <a:latin typeface="Book Antiqua" charset="0"/>
              <a:ea typeface="ＭＳ Ｐゴシック" charset="0"/>
              <a:cs typeface="ＭＳ Ｐゴシック" charset="0"/>
            </a:endParaRPr>
          </a:p>
          <a:p>
            <a:endParaRPr lang="en-US" dirty="0">
              <a:latin typeface="Book Antiqua" charset="0"/>
              <a:ea typeface="ＭＳ Ｐゴシック" charset="0"/>
              <a:cs typeface="ＭＳ Ｐゴシック" charset="0"/>
            </a:endParaRPr>
          </a:p>
          <a:p>
            <a:endParaRPr lang="en-US" dirty="0">
              <a:latin typeface="Book Antiqua" charset="0"/>
              <a:ea typeface="ＭＳ Ｐゴシック" charset="0"/>
              <a:cs typeface="ＭＳ Ｐゴシック" charset="0"/>
            </a:endParaRPr>
          </a:p>
        </p:txBody>
      </p:sp>
      <p:sp>
        <p:nvSpPr>
          <p:cNvPr id="11268" name="Right Arrow 5"/>
          <p:cNvSpPr>
            <a:spLocks noChangeArrowheads="1"/>
          </p:cNvSpPr>
          <p:nvPr/>
        </p:nvSpPr>
        <p:spPr bwMode="auto">
          <a:xfrm>
            <a:off x="4524588" y="5889882"/>
            <a:ext cx="1554481" cy="279400"/>
          </a:xfrm>
          <a:prstGeom prst="rightArrow">
            <a:avLst>
              <a:gd name="adj1" fmla="val 50000"/>
              <a:gd name="adj2" fmla="val 50011"/>
            </a:avLst>
          </a:prstGeom>
          <a:solidFill>
            <a:srgbClr val="FF0000"/>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en-US"/>
          </a:p>
        </p:txBody>
      </p:sp>
      <p:sp>
        <p:nvSpPr>
          <p:cNvPr id="2" name="TextBox 1"/>
          <p:cNvSpPr txBox="1"/>
          <p:nvPr/>
        </p:nvSpPr>
        <p:spPr>
          <a:xfrm>
            <a:off x="4592320" y="2407920"/>
            <a:ext cx="441146" cy="584776"/>
          </a:xfrm>
          <a:prstGeom prst="rect">
            <a:avLst/>
          </a:prstGeom>
          <a:noFill/>
        </p:spPr>
        <p:txBody>
          <a:bodyPr wrap="none" rtlCol="0">
            <a:spAutoFit/>
          </a:bodyPr>
          <a:lstStyle/>
          <a:p>
            <a:r>
              <a:rPr lang="en-US" sz="3200" b="1" dirty="0" smtClean="0">
                <a:solidFill>
                  <a:srgbClr val="DD0202"/>
                </a:solidFill>
                <a:latin typeface="Zapf Dingbats"/>
                <a:ea typeface="Zapf Dingbats"/>
                <a:cs typeface="Zapf Dingbats"/>
                <a:sym typeface="Zapf Dingbats"/>
              </a:rPr>
              <a:t>✗</a:t>
            </a:r>
            <a:endParaRPr lang="en-US" sz="3200" b="1" dirty="0">
              <a:solidFill>
                <a:srgbClr val="DD0202"/>
              </a:solidFill>
            </a:endParaRPr>
          </a:p>
        </p:txBody>
      </p:sp>
      <p:sp>
        <p:nvSpPr>
          <p:cNvPr id="7" name="TextBox 6"/>
          <p:cNvSpPr txBox="1"/>
          <p:nvPr/>
        </p:nvSpPr>
        <p:spPr>
          <a:xfrm>
            <a:off x="4257197" y="3762592"/>
            <a:ext cx="441146" cy="584776"/>
          </a:xfrm>
          <a:prstGeom prst="rect">
            <a:avLst/>
          </a:prstGeom>
          <a:noFill/>
        </p:spPr>
        <p:txBody>
          <a:bodyPr wrap="none" rtlCol="0">
            <a:spAutoFit/>
          </a:bodyPr>
          <a:lstStyle/>
          <a:p>
            <a:r>
              <a:rPr lang="en-US" sz="3200" b="1" dirty="0" smtClean="0">
                <a:solidFill>
                  <a:srgbClr val="DD0202"/>
                </a:solidFill>
                <a:latin typeface="Zapf Dingbats"/>
                <a:ea typeface="Zapf Dingbats"/>
                <a:cs typeface="Zapf Dingbats"/>
                <a:sym typeface="Zapf Dingbats"/>
              </a:rPr>
              <a:t>✗</a:t>
            </a:r>
            <a:endParaRPr lang="en-US" sz="3200" b="1" dirty="0">
              <a:solidFill>
                <a:srgbClr val="DD0202"/>
              </a:solidFill>
            </a:endParaRPr>
          </a:p>
        </p:txBody>
      </p:sp>
      <p:sp>
        <p:nvSpPr>
          <p:cNvPr id="8" name="TextBox 7"/>
          <p:cNvSpPr txBox="1"/>
          <p:nvPr/>
        </p:nvSpPr>
        <p:spPr>
          <a:xfrm>
            <a:off x="5063050" y="5063808"/>
            <a:ext cx="531916" cy="584776"/>
          </a:xfrm>
          <a:prstGeom prst="rect">
            <a:avLst/>
          </a:prstGeom>
          <a:noFill/>
        </p:spPr>
        <p:txBody>
          <a:bodyPr wrap="none" rtlCol="0">
            <a:spAutoFit/>
          </a:bodyPr>
          <a:lstStyle/>
          <a:p>
            <a:r>
              <a:rPr lang="en-US" sz="3200" b="1" dirty="0" smtClean="0">
                <a:solidFill>
                  <a:srgbClr val="DD0202"/>
                </a:solidFill>
                <a:latin typeface="Zapf Dingbats"/>
                <a:ea typeface="Zapf Dingbats"/>
                <a:cs typeface="Zapf Dingbats"/>
                <a:sym typeface="Zapf Dingbats"/>
              </a:rPr>
              <a:t>✔</a:t>
            </a:r>
            <a:endParaRPr lang="en-US" sz="3200" b="1" dirty="0">
              <a:solidFill>
                <a:srgbClr val="DD0202"/>
              </a:solidFill>
            </a:endParaRPr>
          </a:p>
        </p:txBody>
      </p:sp>
      <p:pic>
        <p:nvPicPr>
          <p:cNvPr id="10"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6146800" y="2306803"/>
            <a:ext cx="2624667" cy="4081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338713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a:t>
            </a:r>
            <a:r>
              <a:rPr lang="en-US" dirty="0" smtClean="0"/>
              <a:t>. Computational Workflows</a:t>
            </a:r>
            <a:endParaRPr lang="en-US" dirty="0"/>
          </a:p>
        </p:txBody>
      </p:sp>
      <p:sp>
        <p:nvSpPr>
          <p:cNvPr id="5" name="Text Placeholder 4"/>
          <p:cNvSpPr>
            <a:spLocks noGrp="1"/>
          </p:cNvSpPr>
          <p:nvPr>
            <p:ph type="body" idx="1"/>
          </p:nvPr>
        </p:nvSpPr>
        <p:spPr>
          <a:xfrm>
            <a:off x="2506133" y="4080933"/>
            <a:ext cx="4351867" cy="1028949"/>
          </a:xfrm>
        </p:spPr>
        <p:txBody>
          <a:bodyPr>
            <a:normAutofit/>
          </a:bodyPr>
          <a:lstStyle/>
          <a:p>
            <a:pPr marL="285750" indent="-285750" algn="l">
              <a:buFont typeface="Arial"/>
              <a:buChar char="•"/>
            </a:pPr>
            <a:endParaRPr lang="en-US" sz="2400" dirty="0"/>
          </a:p>
        </p:txBody>
      </p:sp>
      <p:sp>
        <p:nvSpPr>
          <p:cNvPr id="2" name="Slide Number Placeholder 1"/>
          <p:cNvSpPr>
            <a:spLocks noGrp="1"/>
          </p:cNvSpPr>
          <p:nvPr>
            <p:ph type="sldNum" sz="quarter" idx="12"/>
          </p:nvPr>
        </p:nvSpPr>
        <p:spPr/>
        <p:txBody>
          <a:bodyPr/>
          <a:lstStyle/>
          <a:p>
            <a:fld id="{9F2F5E10-5301-4EE6-90D2-A6C4A3F62BED}" type="slidenum">
              <a:rPr lang="en-US" smtClean="0"/>
              <a:t>11</a:t>
            </a:fld>
            <a:endParaRPr lang="en-US"/>
          </a:p>
        </p:txBody>
      </p:sp>
    </p:spTree>
    <p:extLst>
      <p:ext uri="{BB962C8B-B14F-4D97-AF65-F5344CB8AC3E}">
        <p14:creationId xmlns:p14="http://schemas.microsoft.com/office/powerpoint/2010/main" val="37798133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p:nvPr>
        </p:nvSpPr>
        <p:spPr>
          <a:xfrm>
            <a:off x="457200" y="74213"/>
            <a:ext cx="8229600" cy="975654"/>
          </a:xfrm>
        </p:spPr>
        <p:txBody>
          <a:bodyPr/>
          <a:lstStyle/>
          <a:p>
            <a:r>
              <a:rPr lang="en-US" dirty="0" smtClean="0">
                <a:solidFill>
                  <a:srgbClr val="FF6600"/>
                </a:solidFill>
                <a:latin typeface="Helvetica" charset="0"/>
                <a:ea typeface="ＭＳ Ｐゴシック" charset="0"/>
                <a:cs typeface="ＭＳ Ｐゴシック" charset="0"/>
              </a:rPr>
              <a:t>Computational Workflows</a:t>
            </a:r>
            <a:endParaRPr lang="en-US" dirty="0">
              <a:solidFill>
                <a:srgbClr val="FF6600"/>
              </a:solidFill>
              <a:latin typeface="Helvetica" charset="0"/>
              <a:ea typeface="ＭＳ Ｐゴシック" charset="0"/>
              <a:cs typeface="ＭＳ Ｐゴシック" charset="0"/>
            </a:endParaRPr>
          </a:p>
        </p:txBody>
      </p:sp>
      <p:sp>
        <p:nvSpPr>
          <p:cNvPr id="17410" name="Content Placeholder 12"/>
          <p:cNvSpPr>
            <a:spLocks noGrp="1"/>
          </p:cNvSpPr>
          <p:nvPr>
            <p:ph idx="1"/>
          </p:nvPr>
        </p:nvSpPr>
        <p:spPr>
          <a:xfrm>
            <a:off x="582613" y="1168412"/>
            <a:ext cx="8299450" cy="2915703"/>
          </a:xfrm>
          <a:solidFill>
            <a:schemeClr val="bg1">
              <a:lumMod val="95000"/>
            </a:schemeClr>
          </a:solidFill>
        </p:spPr>
        <p:txBody>
          <a:bodyPr>
            <a:noAutofit/>
          </a:bodyPr>
          <a:lstStyle/>
          <a:p>
            <a:pPr>
              <a:spcBef>
                <a:spcPts val="800"/>
              </a:spcBef>
            </a:pPr>
            <a:r>
              <a:rPr lang="en-US" sz="2400" dirty="0" smtClean="0">
                <a:latin typeface="Book Antiqua" charset="0"/>
                <a:ea typeface="ＭＳ Ｐゴシック" charset="0"/>
                <a:cs typeface="ＭＳ Ｐゴシック" charset="0"/>
              </a:rPr>
              <a:t>Workflow is represented as a graph of connected nodes</a:t>
            </a:r>
          </a:p>
          <a:p>
            <a:pPr lvl="1">
              <a:spcBef>
                <a:spcPts val="800"/>
              </a:spcBef>
            </a:pPr>
            <a:r>
              <a:rPr lang="en-US" dirty="0" smtClean="0">
                <a:latin typeface="Book Antiqua" charset="0"/>
                <a:ea typeface="ＭＳ Ｐゴシック" charset="0"/>
                <a:cs typeface="ＭＳ Ｐゴシック" charset="0"/>
              </a:rPr>
              <a:t>Nodes represent programs and data (alternatively)</a:t>
            </a:r>
          </a:p>
          <a:p>
            <a:pPr lvl="1">
              <a:spcBef>
                <a:spcPts val="800"/>
              </a:spcBef>
            </a:pPr>
            <a:r>
              <a:rPr lang="en-US" dirty="0" smtClean="0">
                <a:latin typeface="Book Antiqua" charset="0"/>
                <a:ea typeface="ＭＳ Ｐゴシック" charset="0"/>
                <a:cs typeface="ＭＳ Ｐゴシック" charset="0"/>
              </a:rPr>
              <a:t>Links represent how data flows from program to program (</a:t>
            </a:r>
            <a:r>
              <a:rPr lang="en-US" dirty="0">
                <a:latin typeface="Book Antiqua" charset="0"/>
                <a:ea typeface="ＭＳ Ｐゴシック" charset="0"/>
                <a:cs typeface="ＭＳ Ｐゴシック" charset="0"/>
              </a:rPr>
              <a:t>o</a:t>
            </a:r>
            <a:r>
              <a:rPr lang="en-US" dirty="0" smtClean="0">
                <a:latin typeface="Book Antiqua" charset="0"/>
                <a:ea typeface="ＭＳ Ｐゴシック" charset="0"/>
                <a:cs typeface="ＭＳ Ｐゴシック" charset="0"/>
              </a:rPr>
              <a:t>utput to input)</a:t>
            </a:r>
          </a:p>
          <a:p>
            <a:pPr>
              <a:spcBef>
                <a:spcPts val="800"/>
              </a:spcBef>
            </a:pPr>
            <a:r>
              <a:rPr lang="en-US" sz="2400" dirty="0">
                <a:latin typeface="Book Antiqua" charset="0"/>
                <a:ea typeface="ＭＳ Ｐゴシック" charset="0"/>
                <a:cs typeface="ＭＳ Ｐゴシック" charset="0"/>
              </a:rPr>
              <a:t>Computational workflows are </a:t>
            </a:r>
            <a:r>
              <a:rPr lang="en-US" sz="2400" dirty="0" smtClean="0">
                <a:latin typeface="Book Antiqua" charset="0"/>
                <a:ea typeface="ＭＳ Ｐゴシック" charset="0"/>
                <a:cs typeface="ＭＳ Ｐゴシック" charset="0"/>
              </a:rPr>
              <a:t>compositions </a:t>
            </a:r>
            <a:r>
              <a:rPr lang="en-US" sz="2400" dirty="0">
                <a:latin typeface="Book Antiqua" charset="0"/>
                <a:ea typeface="ＭＳ Ｐゴシック" charset="0"/>
                <a:cs typeface="ＭＳ Ｐゴシック" charset="0"/>
              </a:rPr>
              <a:t>of programs </a:t>
            </a:r>
          </a:p>
          <a:p>
            <a:pPr lvl="1">
              <a:spcBef>
                <a:spcPts val="800"/>
              </a:spcBef>
            </a:pPr>
            <a:r>
              <a:rPr lang="en-US" dirty="0" smtClean="0">
                <a:latin typeface="Book Antiqua" charset="0"/>
                <a:ea typeface="ＭＳ Ｐゴシック" charset="0"/>
                <a:cs typeface="ＭＳ Ｐゴシック" charset="0"/>
              </a:rPr>
              <a:t>No </a:t>
            </a:r>
            <a:r>
              <a:rPr lang="en-US" dirty="0">
                <a:latin typeface="Book Antiqua" charset="0"/>
                <a:ea typeface="ＭＳ Ｐゴシック" charset="0"/>
                <a:cs typeface="ＭＳ Ｐゴシック" charset="0"/>
              </a:rPr>
              <a:t>user interaction during execution</a:t>
            </a:r>
          </a:p>
          <a:p>
            <a:pPr lvl="1">
              <a:spcBef>
                <a:spcPts val="800"/>
              </a:spcBef>
            </a:pPr>
            <a:r>
              <a:rPr lang="en-US" dirty="0">
                <a:latin typeface="Book Antiqua" charset="0"/>
                <a:ea typeface="ＭＳ Ｐゴシック" charset="0"/>
                <a:cs typeface="ＭＳ Ｐゴシック" charset="0"/>
              </a:rPr>
              <a:t>No cycles allowed</a:t>
            </a:r>
            <a:r>
              <a:rPr lang="en-US" dirty="0" smtClean="0">
                <a:latin typeface="Book Antiqua" charset="0"/>
                <a:ea typeface="ＭＳ Ｐゴシック" charset="0"/>
                <a:cs typeface="ＭＳ Ｐゴシック" charset="0"/>
              </a:rPr>
              <a:t>!</a:t>
            </a:r>
            <a:endParaRPr lang="en-US" dirty="0">
              <a:latin typeface="Book Antiqua" charset="0"/>
              <a:ea typeface="ＭＳ Ｐゴシック" charset="0"/>
              <a:cs typeface="ＭＳ Ｐゴシック" charset="0"/>
            </a:endParaRPr>
          </a:p>
        </p:txBody>
      </p:sp>
      <p:sp>
        <p:nvSpPr>
          <p:cNvPr id="17411" name="Rectangle 4"/>
          <p:cNvSpPr>
            <a:spLocks noChangeArrowheads="1"/>
          </p:cNvSpPr>
          <p:nvPr/>
        </p:nvSpPr>
        <p:spPr bwMode="auto">
          <a:xfrm>
            <a:off x="1353612" y="4446588"/>
            <a:ext cx="1030814" cy="1665287"/>
          </a:xfrm>
          <a:prstGeom prst="rect">
            <a:avLst/>
          </a:prstGeom>
          <a:solidFill>
            <a:srgbClr val="C2FF6E"/>
          </a:solidFill>
          <a:ln w="12700">
            <a:solidFill>
              <a:schemeClr val="tx1"/>
            </a:solidFill>
            <a:miter lim="800000"/>
            <a:headEnd/>
            <a:tailEnd/>
          </a:ln>
        </p:spPr>
        <p:txBody>
          <a:bodyPr wrap="none" anchor="ctr"/>
          <a:lstStyle/>
          <a:p>
            <a:pPr algn="ctr"/>
            <a:r>
              <a:rPr lang="en-US" sz="1600" dirty="0" smtClean="0"/>
              <a:t>Program1</a:t>
            </a:r>
            <a:endParaRPr lang="en-US" sz="1600" dirty="0"/>
          </a:p>
        </p:txBody>
      </p:sp>
      <p:sp>
        <p:nvSpPr>
          <p:cNvPr id="17412" name="Rectangle 5"/>
          <p:cNvSpPr>
            <a:spLocks noChangeArrowheads="1"/>
          </p:cNvSpPr>
          <p:nvPr/>
        </p:nvSpPr>
        <p:spPr bwMode="auto">
          <a:xfrm>
            <a:off x="4089400" y="4422775"/>
            <a:ext cx="935038" cy="846138"/>
          </a:xfrm>
          <a:prstGeom prst="rect">
            <a:avLst/>
          </a:prstGeom>
          <a:solidFill>
            <a:srgbClr val="C2FF6E"/>
          </a:solidFill>
          <a:ln w="12700">
            <a:solidFill>
              <a:schemeClr val="tx1"/>
            </a:solidFill>
            <a:miter lim="800000"/>
            <a:headEnd/>
            <a:tailEnd/>
          </a:ln>
        </p:spPr>
        <p:txBody>
          <a:bodyPr wrap="none" anchor="ctr"/>
          <a:lstStyle/>
          <a:p>
            <a:pPr algn="ctr"/>
            <a:r>
              <a:rPr lang="en-US" sz="1600" dirty="0" smtClean="0"/>
              <a:t>Program2</a:t>
            </a:r>
            <a:endParaRPr lang="en-US" sz="1600" dirty="0"/>
          </a:p>
        </p:txBody>
      </p:sp>
      <p:sp>
        <p:nvSpPr>
          <p:cNvPr id="17413" name="Line 10"/>
          <p:cNvSpPr>
            <a:spLocks noChangeShapeType="1"/>
          </p:cNvSpPr>
          <p:nvPr/>
        </p:nvSpPr>
        <p:spPr bwMode="auto">
          <a:xfrm flipV="1">
            <a:off x="2387600" y="4692650"/>
            <a:ext cx="384175" cy="9525"/>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14" name="Oval 15"/>
          <p:cNvSpPr>
            <a:spLocks noChangeArrowheads="1"/>
          </p:cNvSpPr>
          <p:nvPr/>
        </p:nvSpPr>
        <p:spPr bwMode="auto">
          <a:xfrm>
            <a:off x="2787650" y="4610100"/>
            <a:ext cx="898525" cy="314325"/>
          </a:xfrm>
          <a:prstGeom prst="ellipse">
            <a:avLst/>
          </a:prstGeom>
          <a:solidFill>
            <a:srgbClr val="E3E87E"/>
          </a:solidFill>
          <a:ln w="12700">
            <a:solidFill>
              <a:schemeClr val="tx1"/>
            </a:solidFill>
            <a:round/>
            <a:headEnd/>
            <a:tailEnd/>
          </a:ln>
        </p:spPr>
        <p:txBody>
          <a:bodyPr wrap="none" anchor="ctr"/>
          <a:lstStyle/>
          <a:p>
            <a:pPr algn="ctr"/>
            <a:r>
              <a:rPr lang="en-US" sz="1800"/>
              <a:t>DataB</a:t>
            </a:r>
          </a:p>
        </p:txBody>
      </p:sp>
      <p:sp>
        <p:nvSpPr>
          <p:cNvPr id="17415" name="Line 16"/>
          <p:cNvSpPr>
            <a:spLocks noChangeShapeType="1"/>
          </p:cNvSpPr>
          <p:nvPr/>
        </p:nvSpPr>
        <p:spPr bwMode="auto">
          <a:xfrm>
            <a:off x="3736975" y="4737100"/>
            <a:ext cx="373063" cy="9525"/>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16" name="Rectangle 17"/>
          <p:cNvSpPr>
            <a:spLocks noChangeArrowheads="1"/>
          </p:cNvSpPr>
          <p:nvPr/>
        </p:nvSpPr>
        <p:spPr bwMode="auto">
          <a:xfrm>
            <a:off x="4076700" y="5429250"/>
            <a:ext cx="935038" cy="846138"/>
          </a:xfrm>
          <a:prstGeom prst="rect">
            <a:avLst/>
          </a:prstGeom>
          <a:solidFill>
            <a:srgbClr val="C2FF6E"/>
          </a:solidFill>
          <a:ln w="12700">
            <a:solidFill>
              <a:schemeClr val="tx1"/>
            </a:solidFill>
            <a:miter lim="800000"/>
            <a:headEnd/>
            <a:tailEnd/>
          </a:ln>
        </p:spPr>
        <p:txBody>
          <a:bodyPr wrap="none" anchor="ctr"/>
          <a:lstStyle/>
          <a:p>
            <a:pPr algn="ctr"/>
            <a:r>
              <a:rPr lang="en-US" sz="1600" dirty="0" smtClean="0"/>
              <a:t>Program3</a:t>
            </a:r>
            <a:endParaRPr lang="en-US" sz="1600" dirty="0"/>
          </a:p>
        </p:txBody>
      </p:sp>
      <p:sp>
        <p:nvSpPr>
          <p:cNvPr id="17417" name="Line 18"/>
          <p:cNvSpPr>
            <a:spLocks noChangeShapeType="1"/>
          </p:cNvSpPr>
          <p:nvPr/>
        </p:nvSpPr>
        <p:spPr bwMode="auto">
          <a:xfrm flipV="1">
            <a:off x="2401888" y="5770563"/>
            <a:ext cx="357187" cy="34925"/>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18" name="Oval 19"/>
          <p:cNvSpPr>
            <a:spLocks noChangeArrowheads="1"/>
          </p:cNvSpPr>
          <p:nvPr/>
        </p:nvSpPr>
        <p:spPr bwMode="auto">
          <a:xfrm>
            <a:off x="2776538" y="5616575"/>
            <a:ext cx="898525" cy="315913"/>
          </a:xfrm>
          <a:prstGeom prst="ellipse">
            <a:avLst/>
          </a:prstGeom>
          <a:solidFill>
            <a:srgbClr val="E3E87E"/>
          </a:solidFill>
          <a:ln w="12700">
            <a:solidFill>
              <a:schemeClr val="tx1"/>
            </a:solidFill>
            <a:round/>
            <a:headEnd/>
            <a:tailEnd/>
          </a:ln>
        </p:spPr>
        <p:txBody>
          <a:bodyPr wrap="none" anchor="ctr"/>
          <a:lstStyle/>
          <a:p>
            <a:pPr algn="ctr"/>
            <a:r>
              <a:rPr lang="en-US" sz="1800"/>
              <a:t>DataC</a:t>
            </a:r>
          </a:p>
        </p:txBody>
      </p:sp>
      <p:sp>
        <p:nvSpPr>
          <p:cNvPr id="17419" name="Line 20"/>
          <p:cNvSpPr>
            <a:spLocks noChangeShapeType="1"/>
          </p:cNvSpPr>
          <p:nvPr/>
        </p:nvSpPr>
        <p:spPr bwMode="auto">
          <a:xfrm flipV="1">
            <a:off x="3724275" y="5729288"/>
            <a:ext cx="344488" cy="15875"/>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20" name="Oval 15"/>
          <p:cNvSpPr>
            <a:spLocks noChangeArrowheads="1"/>
          </p:cNvSpPr>
          <p:nvPr/>
        </p:nvSpPr>
        <p:spPr bwMode="auto">
          <a:xfrm>
            <a:off x="0" y="4827588"/>
            <a:ext cx="948267" cy="684212"/>
          </a:xfrm>
          <a:prstGeom prst="ellipse">
            <a:avLst/>
          </a:prstGeom>
          <a:solidFill>
            <a:srgbClr val="E3E87E"/>
          </a:solidFill>
          <a:ln w="12700">
            <a:solidFill>
              <a:schemeClr val="tx1"/>
            </a:solidFill>
            <a:round/>
            <a:headEnd/>
            <a:tailEnd/>
          </a:ln>
        </p:spPr>
        <p:txBody>
          <a:bodyPr wrap="none" anchor="ctr"/>
          <a:lstStyle/>
          <a:p>
            <a:pPr algn="ctr"/>
            <a:r>
              <a:rPr lang="en-US" sz="2000"/>
              <a:t>Input</a:t>
            </a:r>
          </a:p>
          <a:p>
            <a:pPr algn="ctr"/>
            <a:r>
              <a:rPr lang="en-US" sz="2000"/>
              <a:t>DataA</a:t>
            </a:r>
          </a:p>
        </p:txBody>
      </p:sp>
      <p:sp>
        <p:nvSpPr>
          <p:cNvPr id="17421" name="Line 16"/>
          <p:cNvSpPr>
            <a:spLocks noChangeShapeType="1"/>
          </p:cNvSpPr>
          <p:nvPr/>
        </p:nvSpPr>
        <p:spPr bwMode="auto">
          <a:xfrm>
            <a:off x="971024" y="5164138"/>
            <a:ext cx="382587" cy="4445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22" name="Oval 15"/>
          <p:cNvSpPr>
            <a:spLocks noChangeArrowheads="1"/>
          </p:cNvSpPr>
          <p:nvPr/>
        </p:nvSpPr>
        <p:spPr bwMode="auto">
          <a:xfrm>
            <a:off x="8059738" y="6099175"/>
            <a:ext cx="1084262" cy="684213"/>
          </a:xfrm>
          <a:prstGeom prst="ellipse">
            <a:avLst/>
          </a:prstGeom>
          <a:solidFill>
            <a:srgbClr val="E3E87E"/>
          </a:solidFill>
          <a:ln w="12700">
            <a:solidFill>
              <a:schemeClr val="tx1"/>
            </a:solidFill>
            <a:round/>
            <a:headEnd/>
            <a:tailEnd/>
          </a:ln>
        </p:spPr>
        <p:txBody>
          <a:bodyPr wrap="none" anchor="ctr"/>
          <a:lstStyle/>
          <a:p>
            <a:pPr algn="ctr"/>
            <a:r>
              <a:rPr lang="en-US" sz="2000"/>
              <a:t>Output</a:t>
            </a:r>
          </a:p>
          <a:p>
            <a:pPr algn="ctr"/>
            <a:r>
              <a:rPr lang="en-US" sz="2000"/>
              <a:t>DataH</a:t>
            </a:r>
          </a:p>
        </p:txBody>
      </p:sp>
      <p:sp>
        <p:nvSpPr>
          <p:cNvPr id="17423" name="Rectangle 5"/>
          <p:cNvSpPr>
            <a:spLocks noChangeArrowheads="1"/>
          </p:cNvSpPr>
          <p:nvPr/>
        </p:nvSpPr>
        <p:spPr bwMode="auto">
          <a:xfrm>
            <a:off x="6754813" y="4643438"/>
            <a:ext cx="933450" cy="846137"/>
          </a:xfrm>
          <a:prstGeom prst="rect">
            <a:avLst/>
          </a:prstGeom>
          <a:solidFill>
            <a:srgbClr val="C2FF6E"/>
          </a:solidFill>
          <a:ln w="12700">
            <a:solidFill>
              <a:schemeClr val="tx1"/>
            </a:solidFill>
            <a:miter lim="800000"/>
            <a:headEnd/>
            <a:tailEnd/>
          </a:ln>
        </p:spPr>
        <p:txBody>
          <a:bodyPr wrap="none" anchor="ctr"/>
          <a:lstStyle/>
          <a:p>
            <a:pPr algn="ctr"/>
            <a:r>
              <a:rPr lang="en-US" sz="1600" dirty="0" smtClean="0"/>
              <a:t>Program4</a:t>
            </a:r>
            <a:endParaRPr lang="en-US" sz="1600" dirty="0"/>
          </a:p>
        </p:txBody>
      </p:sp>
      <p:sp>
        <p:nvSpPr>
          <p:cNvPr id="17424" name="Line 10"/>
          <p:cNvSpPr>
            <a:spLocks noChangeShapeType="1"/>
          </p:cNvSpPr>
          <p:nvPr/>
        </p:nvSpPr>
        <p:spPr bwMode="auto">
          <a:xfrm flipV="1">
            <a:off x="5038725" y="4787900"/>
            <a:ext cx="423863" cy="1270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25" name="Oval 15"/>
          <p:cNvSpPr>
            <a:spLocks noChangeArrowheads="1"/>
          </p:cNvSpPr>
          <p:nvPr/>
        </p:nvSpPr>
        <p:spPr bwMode="auto">
          <a:xfrm>
            <a:off x="5453063" y="4678363"/>
            <a:ext cx="938212" cy="344487"/>
          </a:xfrm>
          <a:prstGeom prst="ellipse">
            <a:avLst/>
          </a:prstGeom>
          <a:solidFill>
            <a:srgbClr val="E3E87E"/>
          </a:solidFill>
          <a:ln w="12700">
            <a:solidFill>
              <a:schemeClr val="tx1"/>
            </a:solidFill>
            <a:round/>
            <a:headEnd/>
            <a:tailEnd/>
          </a:ln>
        </p:spPr>
        <p:txBody>
          <a:bodyPr wrap="none" anchor="ctr"/>
          <a:lstStyle/>
          <a:p>
            <a:pPr algn="ctr"/>
            <a:r>
              <a:rPr lang="en-US" sz="1800"/>
              <a:t>DataE</a:t>
            </a:r>
          </a:p>
        </p:txBody>
      </p:sp>
      <p:sp>
        <p:nvSpPr>
          <p:cNvPr id="17426" name="Line 16"/>
          <p:cNvSpPr>
            <a:spLocks noChangeShapeType="1"/>
          </p:cNvSpPr>
          <p:nvPr/>
        </p:nvSpPr>
        <p:spPr bwMode="auto">
          <a:xfrm>
            <a:off x="6400800" y="4876800"/>
            <a:ext cx="400050" cy="635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27" name="Line 10"/>
          <p:cNvSpPr>
            <a:spLocks noChangeShapeType="1"/>
          </p:cNvSpPr>
          <p:nvPr/>
        </p:nvSpPr>
        <p:spPr bwMode="auto">
          <a:xfrm flipV="1">
            <a:off x="5027613" y="5672138"/>
            <a:ext cx="366712" cy="46037"/>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28" name="Oval 15"/>
          <p:cNvSpPr>
            <a:spLocks noChangeArrowheads="1"/>
          </p:cNvSpPr>
          <p:nvPr/>
        </p:nvSpPr>
        <p:spPr bwMode="auto">
          <a:xfrm>
            <a:off x="5441950" y="5595938"/>
            <a:ext cx="936625" cy="344487"/>
          </a:xfrm>
          <a:prstGeom prst="ellipse">
            <a:avLst/>
          </a:prstGeom>
          <a:solidFill>
            <a:srgbClr val="E3E87E"/>
          </a:solidFill>
          <a:ln w="12700">
            <a:solidFill>
              <a:schemeClr val="tx1"/>
            </a:solidFill>
            <a:round/>
            <a:headEnd/>
            <a:tailEnd/>
          </a:ln>
        </p:spPr>
        <p:txBody>
          <a:bodyPr wrap="none" anchor="ctr"/>
          <a:lstStyle/>
          <a:p>
            <a:pPr algn="ctr"/>
            <a:r>
              <a:rPr lang="en-US" sz="1800"/>
              <a:t>DataF</a:t>
            </a:r>
          </a:p>
        </p:txBody>
      </p:sp>
      <p:sp>
        <p:nvSpPr>
          <p:cNvPr id="17429" name="Line 16"/>
          <p:cNvSpPr>
            <a:spLocks noChangeShapeType="1"/>
          </p:cNvSpPr>
          <p:nvPr/>
        </p:nvSpPr>
        <p:spPr bwMode="auto">
          <a:xfrm flipV="1">
            <a:off x="6391275" y="5375275"/>
            <a:ext cx="341313" cy="341313"/>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30" name="Oval 15"/>
          <p:cNvSpPr>
            <a:spLocks noChangeArrowheads="1"/>
          </p:cNvSpPr>
          <p:nvPr/>
        </p:nvSpPr>
        <p:spPr bwMode="auto">
          <a:xfrm>
            <a:off x="8059738" y="4721225"/>
            <a:ext cx="1084262" cy="666750"/>
          </a:xfrm>
          <a:prstGeom prst="ellipse">
            <a:avLst/>
          </a:prstGeom>
          <a:solidFill>
            <a:srgbClr val="E3E87E"/>
          </a:solidFill>
          <a:ln w="12700">
            <a:solidFill>
              <a:schemeClr val="tx1"/>
            </a:solidFill>
            <a:round/>
            <a:headEnd/>
            <a:tailEnd/>
          </a:ln>
        </p:spPr>
        <p:txBody>
          <a:bodyPr wrap="none" anchor="ctr"/>
          <a:lstStyle/>
          <a:p>
            <a:pPr algn="ctr"/>
            <a:r>
              <a:rPr lang="en-US" sz="2000"/>
              <a:t>Output</a:t>
            </a:r>
          </a:p>
          <a:p>
            <a:pPr algn="ctr"/>
            <a:r>
              <a:rPr lang="en-US" sz="2000"/>
              <a:t>DataG</a:t>
            </a:r>
          </a:p>
        </p:txBody>
      </p:sp>
      <p:sp>
        <p:nvSpPr>
          <p:cNvPr id="17431" name="Line 10"/>
          <p:cNvSpPr>
            <a:spLocks noChangeShapeType="1"/>
          </p:cNvSpPr>
          <p:nvPr/>
        </p:nvSpPr>
        <p:spPr bwMode="auto">
          <a:xfrm>
            <a:off x="5011738" y="6057900"/>
            <a:ext cx="3059112" cy="354013"/>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32" name="Line 16"/>
          <p:cNvSpPr>
            <a:spLocks noChangeShapeType="1"/>
          </p:cNvSpPr>
          <p:nvPr/>
        </p:nvSpPr>
        <p:spPr bwMode="auto">
          <a:xfrm>
            <a:off x="7715250" y="5002213"/>
            <a:ext cx="398463" cy="635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 name="Slide Number Placeholder 1"/>
          <p:cNvSpPr>
            <a:spLocks noGrp="1"/>
          </p:cNvSpPr>
          <p:nvPr>
            <p:ph type="sldNum" sz="quarter" idx="12"/>
          </p:nvPr>
        </p:nvSpPr>
        <p:spPr/>
        <p:txBody>
          <a:bodyPr/>
          <a:lstStyle/>
          <a:p>
            <a:fld id="{9F2F5E10-5301-4EE6-90D2-A6C4A3F62BED}" type="slidenum">
              <a:rPr lang="en-US" smtClean="0"/>
              <a:t>12</a:t>
            </a:fld>
            <a:endParaRPr lang="en-US"/>
          </a:p>
        </p:txBody>
      </p:sp>
    </p:spTree>
    <p:extLst>
      <p:ext uri="{BB962C8B-B14F-4D97-AF65-F5344CB8AC3E}">
        <p14:creationId xmlns:p14="http://schemas.microsoft.com/office/powerpoint/2010/main" val="3380803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457200" y="62921"/>
            <a:ext cx="8229600" cy="1143000"/>
          </a:xfrm>
        </p:spPr>
        <p:txBody>
          <a:bodyPr/>
          <a:lstStyle/>
          <a:p>
            <a:r>
              <a:rPr lang="en-US" dirty="0" smtClean="0">
                <a:latin typeface="Helvetica" charset="0"/>
                <a:ea typeface="ＭＳ Ｐゴシック" charset="0"/>
                <a:cs typeface="ＭＳ Ｐゴシック" charset="0"/>
              </a:rPr>
              <a:t>Not a Computational </a:t>
            </a:r>
            <a:r>
              <a:rPr lang="en-US" altLang="ja-JP" dirty="0" smtClean="0">
                <a:latin typeface="Helvetica" charset="0"/>
                <a:ea typeface="ＭＳ Ｐゴシック" charset="0"/>
                <a:cs typeface="ＭＳ Ｐゴシック" charset="0"/>
              </a:rPr>
              <a:t>Workflow</a:t>
            </a:r>
            <a:endParaRPr lang="en-US" dirty="0">
              <a:latin typeface="Helvetica" charset="0"/>
              <a:ea typeface="ＭＳ Ｐゴシック" charset="0"/>
              <a:cs typeface="ＭＳ Ｐゴシック" charset="0"/>
            </a:endParaRPr>
          </a:p>
        </p:txBody>
      </p:sp>
      <p:sp>
        <p:nvSpPr>
          <p:cNvPr id="27650" name="Rectangle 4"/>
          <p:cNvSpPr>
            <a:spLocks noChangeArrowheads="1"/>
          </p:cNvSpPr>
          <p:nvPr/>
        </p:nvSpPr>
        <p:spPr bwMode="auto">
          <a:xfrm>
            <a:off x="461963" y="4059238"/>
            <a:ext cx="1255712" cy="1377950"/>
          </a:xfrm>
          <a:prstGeom prst="rect">
            <a:avLst/>
          </a:prstGeom>
          <a:solidFill>
            <a:srgbClr val="C2FF6E"/>
          </a:solidFill>
          <a:ln w="12700">
            <a:solidFill>
              <a:schemeClr val="tx1"/>
            </a:solidFill>
            <a:miter lim="800000"/>
            <a:headEnd/>
            <a:tailEnd/>
          </a:ln>
        </p:spPr>
        <p:txBody>
          <a:bodyPr wrap="none" anchor="ctr"/>
          <a:lstStyle/>
          <a:p>
            <a:pPr algn="ctr"/>
            <a:r>
              <a:rPr lang="en-US"/>
              <a:t>Code1 </a:t>
            </a:r>
          </a:p>
        </p:txBody>
      </p:sp>
      <p:sp>
        <p:nvSpPr>
          <p:cNvPr id="27651" name="Rectangle 5"/>
          <p:cNvSpPr>
            <a:spLocks noChangeArrowheads="1"/>
          </p:cNvSpPr>
          <p:nvPr/>
        </p:nvSpPr>
        <p:spPr bwMode="auto">
          <a:xfrm>
            <a:off x="3911600" y="4056063"/>
            <a:ext cx="1285875" cy="1377950"/>
          </a:xfrm>
          <a:prstGeom prst="rect">
            <a:avLst/>
          </a:prstGeom>
          <a:solidFill>
            <a:srgbClr val="C2FF6E"/>
          </a:solidFill>
          <a:ln w="12700">
            <a:solidFill>
              <a:schemeClr val="tx1"/>
            </a:solidFill>
            <a:miter lim="800000"/>
            <a:headEnd/>
            <a:tailEnd/>
          </a:ln>
        </p:spPr>
        <p:txBody>
          <a:bodyPr wrap="none" anchor="ctr"/>
          <a:lstStyle/>
          <a:p>
            <a:pPr algn="ctr"/>
            <a:r>
              <a:rPr lang="en-US"/>
              <a:t>Code2 </a:t>
            </a:r>
          </a:p>
        </p:txBody>
      </p:sp>
      <p:sp>
        <p:nvSpPr>
          <p:cNvPr id="27652" name="Line 10"/>
          <p:cNvSpPr>
            <a:spLocks noChangeShapeType="1"/>
          </p:cNvSpPr>
          <p:nvPr/>
        </p:nvSpPr>
        <p:spPr bwMode="auto">
          <a:xfrm>
            <a:off x="1731963" y="4708525"/>
            <a:ext cx="528637" cy="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7653" name="Oval 15"/>
          <p:cNvSpPr>
            <a:spLocks noChangeArrowheads="1"/>
          </p:cNvSpPr>
          <p:nvPr/>
        </p:nvSpPr>
        <p:spPr bwMode="auto">
          <a:xfrm>
            <a:off x="2351088" y="4584700"/>
            <a:ext cx="1084262" cy="387350"/>
          </a:xfrm>
          <a:prstGeom prst="ellipse">
            <a:avLst/>
          </a:prstGeom>
          <a:solidFill>
            <a:srgbClr val="E3E87E"/>
          </a:solidFill>
          <a:ln w="12700">
            <a:solidFill>
              <a:schemeClr val="tx1"/>
            </a:solidFill>
            <a:round/>
            <a:headEnd/>
            <a:tailEnd/>
          </a:ln>
        </p:spPr>
        <p:txBody>
          <a:bodyPr wrap="none" anchor="ctr"/>
          <a:lstStyle/>
          <a:p>
            <a:pPr algn="ctr"/>
            <a:r>
              <a:rPr lang="en-US"/>
              <a:t>DataA</a:t>
            </a:r>
          </a:p>
        </p:txBody>
      </p:sp>
      <p:sp>
        <p:nvSpPr>
          <p:cNvPr id="27654" name="Line 16"/>
          <p:cNvSpPr>
            <a:spLocks noChangeShapeType="1"/>
          </p:cNvSpPr>
          <p:nvPr/>
        </p:nvSpPr>
        <p:spPr bwMode="auto">
          <a:xfrm>
            <a:off x="3449638" y="4784725"/>
            <a:ext cx="528637" cy="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7655" name="Rectangle 17"/>
          <p:cNvSpPr>
            <a:spLocks noChangeArrowheads="1"/>
          </p:cNvSpPr>
          <p:nvPr/>
        </p:nvSpPr>
        <p:spPr bwMode="auto">
          <a:xfrm>
            <a:off x="7408863" y="4038600"/>
            <a:ext cx="1285875" cy="1377950"/>
          </a:xfrm>
          <a:prstGeom prst="rect">
            <a:avLst/>
          </a:prstGeom>
          <a:solidFill>
            <a:srgbClr val="C2FF6E"/>
          </a:solidFill>
          <a:ln w="12700">
            <a:solidFill>
              <a:schemeClr val="tx1"/>
            </a:solidFill>
            <a:miter lim="800000"/>
            <a:headEnd/>
            <a:tailEnd/>
          </a:ln>
        </p:spPr>
        <p:txBody>
          <a:bodyPr wrap="none" anchor="ctr"/>
          <a:lstStyle/>
          <a:p>
            <a:pPr algn="ctr"/>
            <a:r>
              <a:rPr lang="en-US"/>
              <a:t>Code3 </a:t>
            </a:r>
          </a:p>
        </p:txBody>
      </p:sp>
      <p:sp>
        <p:nvSpPr>
          <p:cNvPr id="27656" name="Line 18"/>
          <p:cNvSpPr>
            <a:spLocks noChangeShapeType="1"/>
          </p:cNvSpPr>
          <p:nvPr/>
        </p:nvSpPr>
        <p:spPr bwMode="auto">
          <a:xfrm>
            <a:off x="5229225" y="4691063"/>
            <a:ext cx="528638" cy="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sp>
        <p:nvSpPr>
          <p:cNvPr id="27657" name="Oval 19"/>
          <p:cNvSpPr>
            <a:spLocks noChangeArrowheads="1"/>
          </p:cNvSpPr>
          <p:nvPr/>
        </p:nvSpPr>
        <p:spPr bwMode="auto">
          <a:xfrm>
            <a:off x="5848350" y="4567238"/>
            <a:ext cx="1084263" cy="387350"/>
          </a:xfrm>
          <a:prstGeom prst="ellipse">
            <a:avLst/>
          </a:prstGeom>
          <a:solidFill>
            <a:srgbClr val="E3E87E"/>
          </a:solidFill>
          <a:ln w="12700">
            <a:solidFill>
              <a:schemeClr val="tx1"/>
            </a:solidFill>
            <a:round/>
            <a:headEnd/>
            <a:tailEnd/>
          </a:ln>
        </p:spPr>
        <p:txBody>
          <a:bodyPr wrap="none" anchor="ctr"/>
          <a:lstStyle/>
          <a:p>
            <a:pPr algn="ctr"/>
            <a:r>
              <a:rPr lang="en-US"/>
              <a:t>DataB</a:t>
            </a:r>
          </a:p>
        </p:txBody>
      </p:sp>
      <p:sp>
        <p:nvSpPr>
          <p:cNvPr id="27658" name="Line 20"/>
          <p:cNvSpPr>
            <a:spLocks noChangeShapeType="1"/>
          </p:cNvSpPr>
          <p:nvPr/>
        </p:nvSpPr>
        <p:spPr bwMode="auto">
          <a:xfrm>
            <a:off x="6946900" y="4767263"/>
            <a:ext cx="528638" cy="0"/>
          </a:xfrm>
          <a:prstGeom prst="line">
            <a:avLst/>
          </a:prstGeom>
          <a:noFill/>
          <a:ln w="28575">
            <a:solidFill>
              <a:schemeClr val="tx1"/>
            </a:solidFill>
            <a:round/>
            <a:headEnd/>
            <a:tailEnd type="stealth" w="lg" len="lg"/>
          </a:ln>
          <a:extLst>
            <a:ext uri="{909E8E84-426E-40dd-AFC4-6F175D3DCCD1}">
              <a14:hiddenFill xmlns:a14="http://schemas.microsoft.com/office/drawing/2010/main" xmlns="">
                <a:noFill/>
              </a14:hiddenFill>
            </a:ext>
          </a:extLst>
        </p:spPr>
        <p:txBody>
          <a:bodyPr wrap="none" anchor="ctr"/>
          <a:lstStyle/>
          <a:p>
            <a:endParaRPr lang="en-US"/>
          </a:p>
        </p:txBody>
      </p:sp>
      <p:pic>
        <p:nvPicPr>
          <p:cNvPr id="27659" name="Picture 13" descr="j0316965.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72013" y="1420813"/>
            <a:ext cx="2597150" cy="160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0" name="Left-Right Arrow 15"/>
          <p:cNvSpPr>
            <a:spLocks noChangeArrowheads="1"/>
          </p:cNvSpPr>
          <p:nvPr/>
        </p:nvSpPr>
        <p:spPr bwMode="auto">
          <a:xfrm rot="-2988020">
            <a:off x="4384675" y="3344863"/>
            <a:ext cx="942975" cy="409575"/>
          </a:xfrm>
          <a:prstGeom prst="leftRightArrow">
            <a:avLst>
              <a:gd name="adj1" fmla="val 50000"/>
              <a:gd name="adj2" fmla="val 50044"/>
            </a:avLst>
          </a:prstGeom>
          <a:solidFill>
            <a:schemeClr val="accent1"/>
          </a:solidFill>
          <a:ln w="12700">
            <a:solidFill>
              <a:schemeClr val="tx1"/>
            </a:solidFill>
            <a:round/>
            <a:headEnd/>
            <a:tailEnd/>
          </a:ln>
        </p:spPr>
        <p:txBody>
          <a:bodyPr/>
          <a:lstStyle/>
          <a:p>
            <a:endParaRPr lang="en-US"/>
          </a:p>
        </p:txBody>
      </p:sp>
      <p:sp>
        <p:nvSpPr>
          <p:cNvPr id="27661" name="Left-Right Arrow 16"/>
          <p:cNvSpPr>
            <a:spLocks noChangeArrowheads="1"/>
          </p:cNvSpPr>
          <p:nvPr/>
        </p:nvSpPr>
        <p:spPr bwMode="auto">
          <a:xfrm rot="-8769935">
            <a:off x="7248525" y="3244850"/>
            <a:ext cx="1122363" cy="439738"/>
          </a:xfrm>
          <a:prstGeom prst="leftRightArrow">
            <a:avLst>
              <a:gd name="adj1" fmla="val 50000"/>
              <a:gd name="adj2" fmla="val 49972"/>
            </a:avLst>
          </a:prstGeom>
          <a:solidFill>
            <a:schemeClr val="accent1"/>
          </a:solidFill>
          <a:ln w="12700">
            <a:solidFill>
              <a:schemeClr val="tx1"/>
            </a:solidFill>
            <a:round/>
            <a:headEnd/>
            <a:tailEnd/>
          </a:ln>
        </p:spPr>
        <p:txBody>
          <a:bodyPr/>
          <a:lstStyle/>
          <a:p>
            <a:endParaRPr lang="en-US"/>
          </a:p>
        </p:txBody>
      </p:sp>
      <p:pic>
        <p:nvPicPr>
          <p:cNvPr id="27662" name="Picture 12" descr="j031677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1975" y="1677988"/>
            <a:ext cx="2100263" cy="138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3" name="Left-Right Arrow 14"/>
          <p:cNvSpPr>
            <a:spLocks noChangeArrowheads="1"/>
          </p:cNvSpPr>
          <p:nvPr/>
        </p:nvSpPr>
        <p:spPr bwMode="auto">
          <a:xfrm rot="-5400000">
            <a:off x="710407" y="3372644"/>
            <a:ext cx="941387" cy="409575"/>
          </a:xfrm>
          <a:prstGeom prst="leftRightArrow">
            <a:avLst>
              <a:gd name="adj1" fmla="val 50000"/>
              <a:gd name="adj2" fmla="val 49959"/>
            </a:avLst>
          </a:prstGeom>
          <a:solidFill>
            <a:schemeClr val="accent1"/>
          </a:solidFill>
          <a:ln w="12700">
            <a:solidFill>
              <a:schemeClr val="tx1"/>
            </a:solidFill>
            <a:round/>
            <a:headEnd/>
            <a:tailEnd/>
          </a:ln>
        </p:spPr>
        <p:txBody>
          <a:bodyPr/>
          <a:lstStyle/>
          <a:p>
            <a:endParaRPr lang="en-US"/>
          </a:p>
        </p:txBody>
      </p:sp>
      <p:sp>
        <p:nvSpPr>
          <p:cNvPr id="27664" name="Left-Right Arrow 14"/>
          <p:cNvSpPr>
            <a:spLocks noChangeArrowheads="1"/>
          </p:cNvSpPr>
          <p:nvPr/>
        </p:nvSpPr>
        <p:spPr bwMode="auto">
          <a:xfrm rot="-9121436">
            <a:off x="2760663" y="3233738"/>
            <a:ext cx="1544637" cy="398462"/>
          </a:xfrm>
          <a:prstGeom prst="leftRightArrow">
            <a:avLst>
              <a:gd name="adj1" fmla="val 50000"/>
              <a:gd name="adj2" fmla="val 49892"/>
            </a:avLst>
          </a:prstGeom>
          <a:solidFill>
            <a:schemeClr val="accent1"/>
          </a:solidFill>
          <a:ln w="12700">
            <a:solidFill>
              <a:schemeClr val="tx1"/>
            </a:solidFill>
            <a:round/>
            <a:headEnd/>
            <a:tailEnd/>
          </a:ln>
        </p:spPr>
        <p:txBody>
          <a:bodyPr/>
          <a:lstStyle/>
          <a:p>
            <a:endParaRPr lang="en-US"/>
          </a:p>
        </p:txBody>
      </p:sp>
      <p:sp>
        <p:nvSpPr>
          <p:cNvPr id="2" name="Slide Number Placeholder 1"/>
          <p:cNvSpPr>
            <a:spLocks noGrp="1"/>
          </p:cNvSpPr>
          <p:nvPr>
            <p:ph type="sldNum" sz="quarter" idx="12"/>
          </p:nvPr>
        </p:nvSpPr>
        <p:spPr/>
        <p:txBody>
          <a:bodyPr/>
          <a:lstStyle/>
          <a:p>
            <a:fld id="{9F2F5E10-5301-4EE6-90D2-A6C4A3F62BED}" type="slidenum">
              <a:rPr lang="en-US" smtClean="0"/>
              <a:t>13</a:t>
            </a:fld>
            <a:endParaRPr lang="en-US"/>
          </a:p>
        </p:txBody>
      </p:sp>
    </p:spTree>
    <p:extLst>
      <p:ext uri="{BB962C8B-B14F-4D97-AF65-F5344CB8AC3E}">
        <p14:creationId xmlns:p14="http://schemas.microsoft.com/office/powerpoint/2010/main" val="4226867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543"/>
            <a:ext cx="8229600" cy="1143000"/>
          </a:xfrm>
        </p:spPr>
        <p:txBody>
          <a:bodyPr/>
          <a:lstStyle/>
          <a:p>
            <a:r>
              <a:rPr lang="en-US" dirty="0" smtClean="0"/>
              <a:t>Workflow </a:t>
            </a:r>
            <a:r>
              <a:rPr lang="en-US" dirty="0" smtClean="0">
                <a:solidFill>
                  <a:srgbClr val="FF6600"/>
                </a:solidFill>
              </a:rPr>
              <a:t>Component</a:t>
            </a:r>
            <a:endParaRPr lang="en-US" dirty="0">
              <a:solidFill>
                <a:srgbClr val="FF6600"/>
              </a:solidFill>
            </a:endParaRPr>
          </a:p>
        </p:txBody>
      </p:sp>
      <p:pic>
        <p:nvPicPr>
          <p:cNvPr id="3"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457200" y="2175942"/>
            <a:ext cx="3683000" cy="4379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F2F5E10-5301-4EE6-90D2-A6C4A3F62BED}" type="slidenum">
              <a:rPr lang="en-US" smtClean="0"/>
              <a:t>14</a:t>
            </a:fld>
            <a:endParaRPr lang="en-US"/>
          </a:p>
        </p:txBody>
      </p:sp>
      <p:pic>
        <p:nvPicPr>
          <p:cNvPr id="5"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5334000" y="1644686"/>
            <a:ext cx="3352800" cy="5213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Left Brace 8"/>
          <p:cNvSpPr>
            <a:spLocks/>
          </p:cNvSpPr>
          <p:nvPr/>
        </p:nvSpPr>
        <p:spPr bwMode="auto">
          <a:xfrm>
            <a:off x="4538128" y="3835400"/>
            <a:ext cx="419100" cy="2882900"/>
          </a:xfrm>
          <a:prstGeom prst="leftBrace">
            <a:avLst>
              <a:gd name="adj1" fmla="val 46056"/>
              <a:gd name="adj2" fmla="val 50000"/>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extLst>
      <p:ext uri="{BB962C8B-B14F-4D97-AF65-F5344CB8AC3E}">
        <p14:creationId xmlns:p14="http://schemas.microsoft.com/office/powerpoint/2010/main" val="759598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3" y="108079"/>
            <a:ext cx="8805334" cy="869822"/>
          </a:xfrm>
        </p:spPr>
        <p:txBody>
          <a:bodyPr/>
          <a:lstStyle/>
          <a:p>
            <a:r>
              <a:rPr lang="en-US" dirty="0" smtClean="0"/>
              <a:t>Example: Document Similarity</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15</a:t>
            </a:fld>
            <a:endParaRPr lang="en-US"/>
          </a:p>
        </p:txBody>
      </p:sp>
      <p:pic>
        <p:nvPicPr>
          <p:cNvPr id="4" name="Picture 3" descr="C:\Users\Monen\Dropbox\Paper K-CAP 2013-Subdue\cameraReady Paper\Figures\macro.png"/>
          <p:cNvPicPr>
            <a:picLocks noChangeAspect="1" noChangeArrowheads="1"/>
          </p:cNvPicPr>
          <p:nvPr/>
        </p:nvPicPr>
        <p:blipFill>
          <a:blip r:embed="rId2" cstate="print"/>
          <a:srcRect/>
          <a:stretch>
            <a:fillRect/>
          </a:stretch>
        </p:blipFill>
        <p:spPr bwMode="auto">
          <a:xfrm>
            <a:off x="1877120" y="1483074"/>
            <a:ext cx="5256584" cy="5539496"/>
          </a:xfrm>
          <a:prstGeom prst="rect">
            <a:avLst/>
          </a:prstGeom>
          <a:noFill/>
        </p:spPr>
      </p:pic>
    </p:spTree>
    <p:extLst>
      <p:ext uri="{BB962C8B-B14F-4D97-AF65-F5344CB8AC3E}">
        <p14:creationId xmlns:p14="http://schemas.microsoft.com/office/powerpoint/2010/main" val="8823212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079"/>
            <a:ext cx="8229600" cy="1398992"/>
          </a:xfrm>
        </p:spPr>
        <p:txBody>
          <a:bodyPr/>
          <a:lstStyle/>
          <a:p>
            <a:r>
              <a:rPr lang="en-US" dirty="0" smtClean="0">
                <a:solidFill>
                  <a:srgbClr val="FFFF00"/>
                </a:solidFill>
              </a:rPr>
              <a:t>CLASS EXERCISE:</a:t>
            </a:r>
            <a:br>
              <a:rPr lang="en-US" dirty="0" smtClean="0">
                <a:solidFill>
                  <a:srgbClr val="FFFF00"/>
                </a:solidFill>
              </a:rPr>
            </a:br>
            <a:r>
              <a:rPr lang="en-US" dirty="0" smtClean="0"/>
              <a:t>Sketch a Workflow</a:t>
            </a:r>
            <a:endParaRPr lang="en-US" dirty="0"/>
          </a:p>
        </p:txBody>
      </p:sp>
      <p:sp>
        <p:nvSpPr>
          <p:cNvPr id="4" name="Content Placeholder 3"/>
          <p:cNvSpPr>
            <a:spLocks noGrp="1"/>
          </p:cNvSpPr>
          <p:nvPr>
            <p:ph sz="half" idx="1"/>
          </p:nvPr>
        </p:nvSpPr>
        <p:spPr>
          <a:xfrm>
            <a:off x="338667" y="1794934"/>
            <a:ext cx="4169325" cy="4910666"/>
          </a:xfrm>
          <a:solidFill>
            <a:schemeClr val="bg1">
              <a:lumMod val="95000"/>
            </a:schemeClr>
          </a:solidFill>
          <a:ln>
            <a:solidFill>
              <a:srgbClr val="94C600"/>
            </a:solidFill>
          </a:ln>
        </p:spPr>
        <p:txBody>
          <a:bodyPr>
            <a:noAutofit/>
          </a:bodyPr>
          <a:lstStyle/>
          <a:p>
            <a:r>
              <a:rPr lang="en-US" sz="2800" dirty="0" smtClean="0"/>
              <a:t>Suppose you are buying tickets online for an event</a:t>
            </a:r>
          </a:p>
          <a:p>
            <a:pPr lvl="1"/>
            <a:r>
              <a:rPr lang="en-US" sz="2800" dirty="0" smtClean="0"/>
              <a:t>Getting information about dates and times for the event</a:t>
            </a:r>
          </a:p>
          <a:p>
            <a:pPr lvl="1"/>
            <a:r>
              <a:rPr lang="en-US" sz="2800" dirty="0" smtClean="0"/>
              <a:t>Reserving the seats</a:t>
            </a:r>
          </a:p>
          <a:p>
            <a:pPr lvl="1"/>
            <a:r>
              <a:rPr lang="en-US" sz="2800" dirty="0" smtClean="0"/>
              <a:t>Paying for the tickets</a:t>
            </a:r>
          </a:p>
          <a:p>
            <a:pPr lvl="1"/>
            <a:r>
              <a:rPr lang="en-US" sz="2800" dirty="0" smtClean="0"/>
              <a:t>Getting the tickets mailed to you</a:t>
            </a:r>
            <a:endParaRPr lang="en-US" sz="2800" dirty="0"/>
          </a:p>
        </p:txBody>
      </p:sp>
      <p:sp>
        <p:nvSpPr>
          <p:cNvPr id="3" name="Slide Number Placeholder 2"/>
          <p:cNvSpPr>
            <a:spLocks noGrp="1"/>
          </p:cNvSpPr>
          <p:nvPr>
            <p:ph type="sldNum" sz="quarter" idx="12"/>
          </p:nvPr>
        </p:nvSpPr>
        <p:spPr/>
        <p:txBody>
          <a:bodyPr/>
          <a:lstStyle/>
          <a:p>
            <a:fld id="{9F2F5E10-5301-4EE6-90D2-A6C4A3F62BED}" type="slidenum">
              <a:rPr lang="en-US" smtClean="0"/>
              <a:t>16</a:t>
            </a:fld>
            <a:endParaRPr lang="en-US"/>
          </a:p>
        </p:txBody>
      </p:sp>
    </p:spTree>
    <p:extLst>
      <p:ext uri="{BB962C8B-B14F-4D97-AF65-F5344CB8AC3E}">
        <p14:creationId xmlns:p14="http://schemas.microsoft.com/office/powerpoint/2010/main" val="2032911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079"/>
            <a:ext cx="8229600" cy="1398992"/>
          </a:xfrm>
        </p:spPr>
        <p:txBody>
          <a:bodyPr/>
          <a:lstStyle/>
          <a:p>
            <a:r>
              <a:rPr lang="en-US" dirty="0" smtClean="0">
                <a:solidFill>
                  <a:srgbClr val="FFFF00"/>
                </a:solidFill>
              </a:rPr>
              <a:t>CLASS EXERCISE:</a:t>
            </a:r>
            <a:br>
              <a:rPr lang="en-US" dirty="0" smtClean="0">
                <a:solidFill>
                  <a:srgbClr val="FFFF00"/>
                </a:solidFill>
              </a:rPr>
            </a:br>
            <a:r>
              <a:rPr lang="en-US" dirty="0" smtClean="0"/>
              <a:t>Sketch a Workflow</a:t>
            </a:r>
            <a:endParaRPr lang="en-US" dirty="0"/>
          </a:p>
        </p:txBody>
      </p:sp>
      <p:sp>
        <p:nvSpPr>
          <p:cNvPr id="4" name="Content Placeholder 3"/>
          <p:cNvSpPr>
            <a:spLocks noGrp="1"/>
          </p:cNvSpPr>
          <p:nvPr>
            <p:ph sz="half" idx="1"/>
          </p:nvPr>
        </p:nvSpPr>
        <p:spPr>
          <a:xfrm>
            <a:off x="338667" y="1794934"/>
            <a:ext cx="4169325" cy="4910666"/>
          </a:xfrm>
          <a:solidFill>
            <a:schemeClr val="bg1">
              <a:lumMod val="95000"/>
            </a:schemeClr>
          </a:solidFill>
          <a:ln>
            <a:solidFill>
              <a:srgbClr val="94C600"/>
            </a:solidFill>
          </a:ln>
        </p:spPr>
        <p:txBody>
          <a:bodyPr>
            <a:noAutofit/>
          </a:bodyPr>
          <a:lstStyle/>
          <a:p>
            <a:r>
              <a:rPr lang="en-US" sz="2800" dirty="0" smtClean="0"/>
              <a:t>Suppose you are buying tickets online for an event</a:t>
            </a:r>
          </a:p>
          <a:p>
            <a:pPr lvl="1"/>
            <a:r>
              <a:rPr lang="en-US" sz="2800" dirty="0" smtClean="0"/>
              <a:t>Getting information about dates and times for the event</a:t>
            </a:r>
          </a:p>
          <a:p>
            <a:pPr lvl="1"/>
            <a:r>
              <a:rPr lang="en-US" sz="2800" dirty="0" smtClean="0"/>
              <a:t>Reserving the seats</a:t>
            </a:r>
          </a:p>
          <a:p>
            <a:pPr lvl="1"/>
            <a:r>
              <a:rPr lang="en-US" sz="2800" dirty="0" smtClean="0"/>
              <a:t>Paying for the tickets</a:t>
            </a:r>
          </a:p>
          <a:p>
            <a:pPr lvl="1"/>
            <a:r>
              <a:rPr lang="en-US" sz="2800" dirty="0" smtClean="0"/>
              <a:t>Getting the tickets mailed to you</a:t>
            </a:r>
            <a:endParaRPr lang="en-US" sz="2800" dirty="0"/>
          </a:p>
        </p:txBody>
      </p:sp>
      <p:sp>
        <p:nvSpPr>
          <p:cNvPr id="5" name="Content Placeholder 4"/>
          <p:cNvSpPr>
            <a:spLocks noGrp="1"/>
          </p:cNvSpPr>
          <p:nvPr>
            <p:ph sz="half" idx="2"/>
          </p:nvPr>
        </p:nvSpPr>
        <p:spPr>
          <a:xfrm>
            <a:off x="4634753" y="1794934"/>
            <a:ext cx="4187514" cy="4910666"/>
          </a:xfrm>
          <a:solidFill>
            <a:schemeClr val="bg1">
              <a:lumMod val="95000"/>
            </a:schemeClr>
          </a:solidFill>
          <a:ln>
            <a:solidFill>
              <a:srgbClr val="FF0000"/>
            </a:solidFill>
          </a:ln>
        </p:spPr>
        <p:txBody>
          <a:bodyPr>
            <a:noAutofit/>
          </a:bodyPr>
          <a:lstStyle/>
          <a:p>
            <a:pPr marL="0" indent="0">
              <a:lnSpc>
                <a:spcPct val="90000"/>
              </a:lnSpc>
              <a:spcBef>
                <a:spcPts val="800"/>
              </a:spcBef>
              <a:buNone/>
            </a:pPr>
            <a:r>
              <a:rPr lang="en-US" sz="2800" b="1" dirty="0" smtClean="0"/>
              <a:t>Your tasks:</a:t>
            </a:r>
          </a:p>
          <a:p>
            <a:pPr>
              <a:lnSpc>
                <a:spcPct val="90000"/>
              </a:lnSpc>
              <a:spcBef>
                <a:spcPts val="800"/>
              </a:spcBef>
              <a:buFont typeface="+mj-lt"/>
              <a:buAutoNum type="arabicPeriod"/>
            </a:pPr>
            <a:r>
              <a:rPr lang="en-US" sz="2400" dirty="0" smtClean="0"/>
              <a:t>Identify the </a:t>
            </a:r>
            <a:r>
              <a:rPr lang="en-US" sz="2400" dirty="0" smtClean="0">
                <a:solidFill>
                  <a:srgbClr val="FF0000"/>
                </a:solidFill>
              </a:rPr>
              <a:t>services</a:t>
            </a:r>
            <a:r>
              <a:rPr lang="en-US" sz="2400" dirty="0" smtClean="0"/>
              <a:t> that you will be using</a:t>
            </a:r>
          </a:p>
          <a:p>
            <a:pPr>
              <a:lnSpc>
                <a:spcPct val="90000"/>
              </a:lnSpc>
              <a:spcBef>
                <a:spcPts val="800"/>
              </a:spcBef>
              <a:buFont typeface="+mj-lt"/>
              <a:buAutoNum type="arabicPeriod"/>
            </a:pPr>
            <a:r>
              <a:rPr lang="en-US" sz="2400" dirty="0" smtClean="0"/>
              <a:t>Identify the sequence of </a:t>
            </a:r>
            <a:r>
              <a:rPr lang="en-US" sz="2400" dirty="0" smtClean="0">
                <a:solidFill>
                  <a:srgbClr val="FF0000"/>
                </a:solidFill>
              </a:rPr>
              <a:t>requests</a:t>
            </a:r>
            <a:r>
              <a:rPr lang="en-US" sz="2400" dirty="0" smtClean="0"/>
              <a:t> and </a:t>
            </a:r>
            <a:r>
              <a:rPr lang="en-US" sz="2400" dirty="0" smtClean="0">
                <a:solidFill>
                  <a:srgbClr val="FF0000"/>
                </a:solidFill>
              </a:rPr>
              <a:t>responses</a:t>
            </a:r>
            <a:r>
              <a:rPr lang="en-US" sz="2400" dirty="0" smtClean="0"/>
              <a:t> that you will be asking from each service</a:t>
            </a:r>
          </a:p>
          <a:p>
            <a:pPr>
              <a:lnSpc>
                <a:spcPct val="90000"/>
              </a:lnSpc>
              <a:spcBef>
                <a:spcPts val="800"/>
              </a:spcBef>
              <a:buFont typeface="+mj-lt"/>
              <a:buAutoNum type="arabicPeriod"/>
            </a:pPr>
            <a:r>
              <a:rPr lang="en-US" sz="2400" dirty="0" smtClean="0"/>
              <a:t>Identify what </a:t>
            </a:r>
            <a:r>
              <a:rPr lang="en-US" sz="2400" dirty="0" smtClean="0">
                <a:solidFill>
                  <a:srgbClr val="FF0000"/>
                </a:solidFill>
              </a:rPr>
              <a:t>inputs</a:t>
            </a:r>
            <a:r>
              <a:rPr lang="en-US" sz="2400" dirty="0" smtClean="0"/>
              <a:t> and </a:t>
            </a:r>
            <a:r>
              <a:rPr lang="en-US" sz="2400" dirty="0" smtClean="0">
                <a:solidFill>
                  <a:srgbClr val="FF0000"/>
                </a:solidFill>
              </a:rPr>
              <a:t>outputs</a:t>
            </a:r>
            <a:r>
              <a:rPr lang="en-US" sz="2400" dirty="0" smtClean="0"/>
              <a:t> each service request will need to have</a:t>
            </a:r>
          </a:p>
          <a:p>
            <a:pPr>
              <a:lnSpc>
                <a:spcPct val="90000"/>
              </a:lnSpc>
              <a:spcBef>
                <a:spcPts val="800"/>
              </a:spcBef>
              <a:buFont typeface="+mj-lt"/>
              <a:buAutoNum type="arabicPeriod"/>
            </a:pPr>
            <a:r>
              <a:rPr lang="en-US" sz="2400" dirty="0" smtClean="0"/>
              <a:t>Sketch the </a:t>
            </a:r>
            <a:r>
              <a:rPr lang="en-US" sz="2400" dirty="0" smtClean="0">
                <a:solidFill>
                  <a:srgbClr val="FF0000"/>
                </a:solidFill>
              </a:rPr>
              <a:t>information flow </a:t>
            </a:r>
            <a:r>
              <a:rPr lang="en-US" sz="2400" dirty="0" smtClean="0"/>
              <a:t>from service request to service request</a:t>
            </a:r>
          </a:p>
        </p:txBody>
      </p:sp>
      <p:sp>
        <p:nvSpPr>
          <p:cNvPr id="3" name="Slide Number Placeholder 2"/>
          <p:cNvSpPr>
            <a:spLocks noGrp="1"/>
          </p:cNvSpPr>
          <p:nvPr>
            <p:ph type="sldNum" sz="quarter" idx="12"/>
          </p:nvPr>
        </p:nvSpPr>
        <p:spPr/>
        <p:txBody>
          <a:bodyPr/>
          <a:lstStyle/>
          <a:p>
            <a:fld id="{9F2F5E10-5301-4EE6-90D2-A6C4A3F62BED}" type="slidenum">
              <a:rPr lang="en-US" smtClean="0"/>
              <a:t>17</a:t>
            </a:fld>
            <a:endParaRPr lang="en-US"/>
          </a:p>
        </p:txBody>
      </p:sp>
    </p:spTree>
    <p:extLst>
      <p:ext uri="{BB962C8B-B14F-4D97-AF65-F5344CB8AC3E}">
        <p14:creationId xmlns:p14="http://schemas.microsoft.com/office/powerpoint/2010/main" val="3865234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36694"/>
            <a:ext cx="6794500" cy="1362075"/>
          </a:xfrm>
        </p:spPr>
        <p:txBody>
          <a:bodyPr/>
          <a:lstStyle/>
          <a:p>
            <a:r>
              <a:rPr lang="en-US" dirty="0"/>
              <a:t>3</a:t>
            </a:r>
            <a:r>
              <a:rPr lang="en-US" dirty="0" smtClean="0"/>
              <a:t>. Benefits of Using Computational Workflows</a:t>
            </a:r>
            <a:endParaRPr lang="en-US" dirty="0"/>
          </a:p>
        </p:txBody>
      </p:sp>
      <p:sp>
        <p:nvSpPr>
          <p:cNvPr id="5" name="Text Placeholder 4"/>
          <p:cNvSpPr>
            <a:spLocks noGrp="1"/>
          </p:cNvSpPr>
          <p:nvPr>
            <p:ph type="body" idx="1"/>
          </p:nvPr>
        </p:nvSpPr>
        <p:spPr>
          <a:xfrm>
            <a:off x="2506133" y="4080933"/>
            <a:ext cx="4351867" cy="1028949"/>
          </a:xfrm>
        </p:spPr>
        <p:txBody>
          <a:bodyPr>
            <a:normAutofit/>
          </a:bodyPr>
          <a:lstStyle/>
          <a:p>
            <a:pPr marL="285750" indent="-285750" algn="l">
              <a:buFont typeface="Arial"/>
              <a:buChar char="•"/>
            </a:pPr>
            <a:endParaRPr lang="en-US" sz="2400" dirty="0"/>
          </a:p>
        </p:txBody>
      </p:sp>
      <p:sp>
        <p:nvSpPr>
          <p:cNvPr id="2" name="Slide Number Placeholder 1"/>
          <p:cNvSpPr>
            <a:spLocks noGrp="1"/>
          </p:cNvSpPr>
          <p:nvPr>
            <p:ph type="sldNum" sz="quarter" idx="12"/>
          </p:nvPr>
        </p:nvSpPr>
        <p:spPr/>
        <p:txBody>
          <a:bodyPr/>
          <a:lstStyle/>
          <a:p>
            <a:fld id="{9F2F5E10-5301-4EE6-90D2-A6C4A3F62BED}" type="slidenum">
              <a:rPr lang="en-US" smtClean="0"/>
              <a:t>18</a:t>
            </a:fld>
            <a:endParaRPr lang="en-US"/>
          </a:p>
        </p:txBody>
      </p:sp>
    </p:spTree>
    <p:extLst>
      <p:ext uri="{BB962C8B-B14F-4D97-AF65-F5344CB8AC3E}">
        <p14:creationId xmlns:p14="http://schemas.microsoft.com/office/powerpoint/2010/main" val="3240442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
            <a:ext cx="8229600" cy="762000"/>
          </a:xfrm>
        </p:spPr>
        <p:txBody>
          <a:bodyPr/>
          <a:lstStyle/>
          <a:p>
            <a:r>
              <a:rPr lang="en-US" dirty="0" smtClean="0"/>
              <a:t>Benefits of Using Workflows</a:t>
            </a:r>
            <a:endParaRPr lang="en-US" dirty="0"/>
          </a:p>
        </p:txBody>
      </p:sp>
      <p:sp>
        <p:nvSpPr>
          <p:cNvPr id="4" name="Content Placeholder 3"/>
          <p:cNvSpPr>
            <a:spLocks noGrp="1"/>
          </p:cNvSpPr>
          <p:nvPr>
            <p:ph sz="half" idx="2"/>
          </p:nvPr>
        </p:nvSpPr>
        <p:spPr>
          <a:xfrm>
            <a:off x="3942541" y="1138769"/>
            <a:ext cx="5023660" cy="5515501"/>
          </a:xfrm>
          <a:solidFill>
            <a:srgbClr val="FFFFFF"/>
          </a:solidFill>
          <a:ln>
            <a:solidFill>
              <a:srgbClr val="3A8BE4"/>
            </a:solidFill>
          </a:ln>
        </p:spPr>
        <p:txBody>
          <a:bodyPr>
            <a:noAutofit/>
          </a:bodyPr>
          <a:lstStyle/>
          <a:p>
            <a:pPr>
              <a:lnSpc>
                <a:spcPct val="80000"/>
              </a:lnSpc>
              <a:spcBef>
                <a:spcPts val="1400"/>
              </a:spcBef>
            </a:pPr>
            <a:r>
              <a:rPr lang="en-US" sz="2400" dirty="0" smtClean="0"/>
              <a:t>Simple programming paradigm</a:t>
            </a:r>
            <a:endParaRPr lang="en-US" sz="2400" dirty="0"/>
          </a:p>
          <a:p>
            <a:pPr>
              <a:lnSpc>
                <a:spcPct val="80000"/>
              </a:lnSpc>
              <a:spcBef>
                <a:spcPts val="1400"/>
              </a:spcBef>
            </a:pPr>
            <a:r>
              <a:rPr lang="en-US" sz="2400" dirty="0" smtClean="0"/>
              <a:t>Modular assembly</a:t>
            </a:r>
          </a:p>
          <a:p>
            <a:pPr>
              <a:lnSpc>
                <a:spcPct val="80000"/>
              </a:lnSpc>
              <a:spcBef>
                <a:spcPts val="1400"/>
              </a:spcBef>
            </a:pPr>
            <a:r>
              <a:rPr lang="en-US" sz="2400" dirty="0" smtClean="0"/>
              <a:t>Composing heterogeneous code</a:t>
            </a:r>
          </a:p>
          <a:p>
            <a:pPr>
              <a:lnSpc>
                <a:spcPct val="80000"/>
              </a:lnSpc>
              <a:spcBef>
                <a:spcPts val="1400"/>
              </a:spcBef>
            </a:pPr>
            <a:r>
              <a:rPr lang="en-US" sz="2400" dirty="0" smtClean="0"/>
              <a:t>Abstraction</a:t>
            </a:r>
          </a:p>
          <a:p>
            <a:pPr>
              <a:lnSpc>
                <a:spcPct val="80000"/>
              </a:lnSpc>
              <a:spcBef>
                <a:spcPts val="1400"/>
              </a:spcBef>
            </a:pPr>
            <a:r>
              <a:rPr lang="en-US" sz="2400" dirty="0" smtClean="0"/>
              <a:t>Data preparation steps</a:t>
            </a:r>
          </a:p>
          <a:p>
            <a:pPr>
              <a:lnSpc>
                <a:spcPct val="80000"/>
              </a:lnSpc>
              <a:spcBef>
                <a:spcPts val="1400"/>
              </a:spcBef>
            </a:pPr>
            <a:r>
              <a:rPr lang="en-US" sz="2400" dirty="0" smtClean="0"/>
              <a:t>Data visualization steps</a:t>
            </a:r>
          </a:p>
          <a:p>
            <a:pPr>
              <a:lnSpc>
                <a:spcPct val="80000"/>
              </a:lnSpc>
              <a:spcBef>
                <a:spcPts val="1400"/>
              </a:spcBef>
            </a:pPr>
            <a:r>
              <a:rPr lang="en-US" sz="2400" dirty="0" smtClean="0"/>
              <a:t>Documenting provenance: reproducibility</a:t>
            </a:r>
          </a:p>
          <a:p>
            <a:pPr>
              <a:lnSpc>
                <a:spcPct val="80000"/>
              </a:lnSpc>
              <a:spcBef>
                <a:spcPts val="1400"/>
              </a:spcBef>
            </a:pPr>
            <a:r>
              <a:rPr lang="en-US" sz="2400" dirty="0" smtClean="0"/>
              <a:t>Automatic processing of multiple inputs</a:t>
            </a:r>
          </a:p>
          <a:p>
            <a:pPr>
              <a:lnSpc>
                <a:spcPct val="80000"/>
              </a:lnSpc>
              <a:spcBef>
                <a:spcPts val="1400"/>
              </a:spcBef>
            </a:pPr>
            <a:r>
              <a:rPr lang="en-US" sz="2400" dirty="0" smtClean="0"/>
              <a:t>Large-scale processing</a:t>
            </a:r>
          </a:p>
          <a:p>
            <a:pPr>
              <a:lnSpc>
                <a:spcPct val="80000"/>
              </a:lnSpc>
              <a:spcBef>
                <a:spcPts val="1400"/>
              </a:spcBef>
            </a:pPr>
            <a:r>
              <a:rPr lang="en-US" sz="2400" dirty="0" smtClean="0"/>
              <a:t>Facilitating communication across data science expertise areas</a:t>
            </a:r>
          </a:p>
        </p:txBody>
      </p:sp>
      <p:sp>
        <p:nvSpPr>
          <p:cNvPr id="5" name="TextBox 4"/>
          <p:cNvSpPr txBox="1"/>
          <p:nvPr/>
        </p:nvSpPr>
        <p:spPr>
          <a:xfrm>
            <a:off x="288625" y="6466691"/>
            <a:ext cx="3653915" cy="276999"/>
          </a:xfrm>
          <a:prstGeom prst="rect">
            <a:avLst/>
          </a:prstGeom>
          <a:noFill/>
        </p:spPr>
        <p:txBody>
          <a:bodyPr wrap="none" rtlCol="0">
            <a:spAutoFit/>
          </a:bodyPr>
          <a:lstStyle/>
          <a:p>
            <a:r>
              <a:rPr lang="en-US" sz="1200" dirty="0">
                <a:solidFill>
                  <a:schemeClr val="bg1">
                    <a:lumMod val="50000"/>
                  </a:schemeClr>
                </a:solidFill>
              </a:rPr>
              <a:t>https://</a:t>
            </a:r>
            <a:r>
              <a:rPr lang="en-US" sz="1200" dirty="0" err="1">
                <a:solidFill>
                  <a:schemeClr val="bg1">
                    <a:lumMod val="50000"/>
                  </a:schemeClr>
                </a:solidFill>
              </a:rPr>
              <a:t>www.flickr.com</a:t>
            </a:r>
            <a:r>
              <a:rPr lang="en-US" sz="1200" dirty="0">
                <a:solidFill>
                  <a:schemeClr val="bg1">
                    <a:lumMod val="50000"/>
                  </a:schemeClr>
                </a:solidFill>
              </a:rPr>
              <a:t>/photos/</a:t>
            </a:r>
            <a:r>
              <a:rPr lang="en-US" sz="1200" dirty="0" err="1">
                <a:solidFill>
                  <a:schemeClr val="bg1">
                    <a:lumMod val="50000"/>
                  </a:schemeClr>
                </a:solidFill>
              </a:rPr>
              <a:t>genista</a:t>
            </a:r>
            <a:r>
              <a:rPr lang="en-US" sz="1200" dirty="0">
                <a:solidFill>
                  <a:schemeClr val="bg1">
                    <a:lumMod val="50000"/>
                  </a:schemeClr>
                </a:solidFill>
              </a:rPr>
              <a:t>/3432987963</a:t>
            </a:r>
          </a:p>
        </p:txBody>
      </p:sp>
      <p:pic>
        <p:nvPicPr>
          <p:cNvPr id="6" name="Picture 5"/>
          <p:cNvPicPr>
            <a:picLocks noChangeAspect="1"/>
          </p:cNvPicPr>
          <p:nvPr/>
        </p:nvPicPr>
        <p:blipFill>
          <a:blip r:embed="rId2"/>
          <a:stretch>
            <a:fillRect/>
          </a:stretch>
        </p:blipFill>
        <p:spPr>
          <a:xfrm>
            <a:off x="182039" y="2184400"/>
            <a:ext cx="3670474" cy="3268133"/>
          </a:xfrm>
          <a:prstGeom prst="rect">
            <a:avLst/>
          </a:prstGeom>
        </p:spPr>
      </p:pic>
      <p:sp>
        <p:nvSpPr>
          <p:cNvPr id="3" name="Slide Number Placeholder 2"/>
          <p:cNvSpPr>
            <a:spLocks noGrp="1"/>
          </p:cNvSpPr>
          <p:nvPr>
            <p:ph type="sldNum" sz="quarter" idx="12"/>
          </p:nvPr>
        </p:nvSpPr>
        <p:spPr/>
        <p:txBody>
          <a:bodyPr/>
          <a:lstStyle/>
          <a:p>
            <a:fld id="{9F2F5E10-5301-4EE6-90D2-A6C4A3F62BED}" type="slidenum">
              <a:rPr lang="en-US" smtClean="0"/>
              <a:t>19</a:t>
            </a:fld>
            <a:endParaRPr lang="en-US"/>
          </a:p>
        </p:txBody>
      </p:sp>
    </p:spTree>
    <p:extLst>
      <p:ext uri="{BB962C8B-B14F-4D97-AF65-F5344CB8AC3E}">
        <p14:creationId xmlns:p14="http://schemas.microsoft.com/office/powerpoint/2010/main" val="3654164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 y="0"/>
            <a:ext cx="9144000" cy="6858000"/>
          </a:xfrm>
          <a:prstGeom prst="rect">
            <a:avLst/>
          </a:prstGeom>
          <a:solidFill>
            <a:srgbClr val="FFF96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itle 6"/>
          <p:cNvSpPr>
            <a:spLocks noGrp="1"/>
          </p:cNvSpPr>
          <p:nvPr>
            <p:ph type="title"/>
          </p:nvPr>
        </p:nvSpPr>
        <p:spPr>
          <a:xfrm>
            <a:off x="2852829" y="115471"/>
            <a:ext cx="6201039" cy="1020152"/>
          </a:xfrm>
          <a:noFill/>
        </p:spPr>
        <p:txBody>
          <a:bodyPr/>
          <a:lstStyle/>
          <a:p>
            <a:r>
              <a:rPr lang="en-US" sz="3600" b="1" dirty="0" smtClean="0">
                <a:solidFill>
                  <a:schemeClr val="tx2"/>
                </a:solidFill>
              </a:rPr>
              <a:t>These materials are released under a CC-BY License </a:t>
            </a:r>
            <a:endParaRPr lang="en-US" sz="3600" b="1" dirty="0">
              <a:solidFill>
                <a:schemeClr val="tx2"/>
              </a:solidFill>
            </a:endParaRPr>
          </a:p>
        </p:txBody>
      </p:sp>
      <p:sp>
        <p:nvSpPr>
          <p:cNvPr id="8" name="Content Placeholder 7"/>
          <p:cNvSpPr>
            <a:spLocks noGrp="1"/>
          </p:cNvSpPr>
          <p:nvPr>
            <p:ph idx="1"/>
          </p:nvPr>
        </p:nvSpPr>
        <p:spPr>
          <a:xfrm>
            <a:off x="866743" y="2672356"/>
            <a:ext cx="7434462" cy="3080703"/>
          </a:xfrm>
        </p:spPr>
        <p:txBody>
          <a:bodyPr>
            <a:noAutofit/>
          </a:bodyPr>
          <a:lstStyle/>
          <a:p>
            <a:pPr marL="0" indent="0">
              <a:spcBef>
                <a:spcPts val="300"/>
              </a:spcBef>
              <a:buNone/>
            </a:pPr>
            <a:r>
              <a:rPr lang="en-US" sz="1600" u="sng" dirty="0">
                <a:solidFill>
                  <a:srgbClr val="465466"/>
                </a:solidFill>
              </a:rPr>
              <a:t>You are free to</a:t>
            </a:r>
            <a:r>
              <a:rPr lang="en-US" sz="1600" u="sng" dirty="0" smtClean="0">
                <a:solidFill>
                  <a:srgbClr val="465466"/>
                </a:solidFill>
              </a:rPr>
              <a:t>:</a:t>
            </a:r>
            <a:endParaRPr lang="en-US" sz="1600" u="sng" dirty="0">
              <a:solidFill>
                <a:srgbClr val="465466"/>
              </a:solidFill>
            </a:endParaRPr>
          </a:p>
          <a:p>
            <a:pPr marL="349250" lvl="1" indent="0">
              <a:spcBef>
                <a:spcPts val="300"/>
              </a:spcBef>
              <a:buNone/>
            </a:pPr>
            <a:r>
              <a:rPr lang="en-US" sz="1600" b="1" dirty="0">
                <a:solidFill>
                  <a:srgbClr val="465466"/>
                </a:solidFill>
              </a:rPr>
              <a:t>Share</a:t>
            </a:r>
            <a:r>
              <a:rPr lang="en-US" sz="1600" dirty="0">
                <a:solidFill>
                  <a:srgbClr val="465466"/>
                </a:solidFill>
              </a:rPr>
              <a:t> — copy and redistribute the material in any medium or format</a:t>
            </a:r>
          </a:p>
          <a:p>
            <a:pPr marL="349250" lvl="1" indent="0">
              <a:spcBef>
                <a:spcPts val="300"/>
              </a:spcBef>
              <a:buNone/>
            </a:pPr>
            <a:r>
              <a:rPr lang="en-US" sz="1600" b="1" dirty="0">
                <a:solidFill>
                  <a:srgbClr val="465466"/>
                </a:solidFill>
              </a:rPr>
              <a:t>Adapt</a:t>
            </a:r>
            <a:r>
              <a:rPr lang="en-US" sz="1600" dirty="0">
                <a:solidFill>
                  <a:srgbClr val="465466"/>
                </a:solidFill>
              </a:rPr>
              <a:t> — remix, transform, and build upon the material</a:t>
            </a:r>
          </a:p>
          <a:p>
            <a:pPr marL="0" indent="0">
              <a:spcBef>
                <a:spcPts val="300"/>
              </a:spcBef>
              <a:buNone/>
            </a:pPr>
            <a:r>
              <a:rPr lang="en-US" sz="1600" dirty="0">
                <a:solidFill>
                  <a:srgbClr val="465466"/>
                </a:solidFill>
              </a:rPr>
              <a:t>for any purpose, even commercially.</a:t>
            </a:r>
          </a:p>
          <a:p>
            <a:pPr marL="0" indent="0">
              <a:spcBef>
                <a:spcPts val="300"/>
              </a:spcBef>
              <a:buNone/>
            </a:pPr>
            <a:endParaRPr lang="en-US" sz="900" dirty="0">
              <a:solidFill>
                <a:srgbClr val="465466"/>
              </a:solidFill>
            </a:endParaRPr>
          </a:p>
          <a:p>
            <a:pPr marL="0" indent="0">
              <a:spcBef>
                <a:spcPts val="300"/>
              </a:spcBef>
              <a:buNone/>
            </a:pPr>
            <a:r>
              <a:rPr lang="en-US" sz="1600" dirty="0">
                <a:solidFill>
                  <a:srgbClr val="465466"/>
                </a:solidFill>
              </a:rPr>
              <a:t>The licensor cannot revoke these freedoms as long as you follow the license terms.</a:t>
            </a:r>
          </a:p>
          <a:p>
            <a:pPr marL="0" indent="0">
              <a:spcBef>
                <a:spcPts val="300"/>
              </a:spcBef>
              <a:buNone/>
            </a:pPr>
            <a:endParaRPr lang="en-US" sz="900" dirty="0">
              <a:solidFill>
                <a:srgbClr val="465466"/>
              </a:solidFill>
            </a:endParaRPr>
          </a:p>
          <a:p>
            <a:pPr marL="0" indent="0">
              <a:spcBef>
                <a:spcPts val="300"/>
              </a:spcBef>
              <a:buNone/>
            </a:pPr>
            <a:r>
              <a:rPr lang="en-US" sz="1600" u="sng" dirty="0">
                <a:solidFill>
                  <a:srgbClr val="465466"/>
                </a:solidFill>
              </a:rPr>
              <a:t>Under the following terms:</a:t>
            </a:r>
          </a:p>
          <a:p>
            <a:pPr marL="0" indent="0">
              <a:spcBef>
                <a:spcPts val="300"/>
              </a:spcBef>
              <a:buNone/>
            </a:pPr>
            <a:r>
              <a:rPr lang="en-US" sz="1600" dirty="0" smtClean="0">
                <a:solidFill>
                  <a:srgbClr val="465466"/>
                </a:solidFill>
              </a:rPr>
              <a:t>      </a:t>
            </a:r>
            <a:r>
              <a:rPr lang="en-US" sz="1600" b="1" dirty="0" smtClean="0">
                <a:solidFill>
                  <a:srgbClr val="465466"/>
                </a:solidFill>
              </a:rPr>
              <a:t>Attribution</a:t>
            </a:r>
            <a:r>
              <a:rPr lang="en-US" sz="1600" dirty="0" smtClean="0">
                <a:solidFill>
                  <a:srgbClr val="465466"/>
                </a:solidFill>
              </a:rPr>
              <a:t> </a:t>
            </a:r>
            <a:r>
              <a:rPr lang="en-US" sz="1600" dirty="0">
                <a:solidFill>
                  <a:srgbClr val="465466"/>
                </a:solidFill>
              </a:rPr>
              <a:t>— You must give appropriate credit, provide a link to the license, </a:t>
            </a:r>
            <a:endParaRPr lang="en-US" sz="1600" dirty="0" smtClean="0">
              <a:solidFill>
                <a:srgbClr val="465466"/>
              </a:solidFill>
            </a:endParaRPr>
          </a:p>
          <a:p>
            <a:pPr marL="0" indent="0">
              <a:spcBef>
                <a:spcPts val="300"/>
              </a:spcBef>
              <a:buNone/>
            </a:pPr>
            <a:r>
              <a:rPr lang="en-US" sz="1600" dirty="0" smtClean="0">
                <a:solidFill>
                  <a:srgbClr val="465466"/>
                </a:solidFill>
              </a:rPr>
              <a:t>      and </a:t>
            </a:r>
            <a:r>
              <a:rPr lang="en-US" sz="1600" dirty="0">
                <a:solidFill>
                  <a:srgbClr val="465466"/>
                </a:solidFill>
              </a:rPr>
              <a:t>indicate if changes were made. You may do so in any reasonable manner</a:t>
            </a:r>
            <a:r>
              <a:rPr lang="en-US" sz="1600" dirty="0" smtClean="0">
                <a:solidFill>
                  <a:srgbClr val="465466"/>
                </a:solidFill>
              </a:rPr>
              <a:t>,</a:t>
            </a:r>
          </a:p>
          <a:p>
            <a:pPr marL="0" indent="0">
              <a:spcBef>
                <a:spcPts val="300"/>
              </a:spcBef>
              <a:buNone/>
            </a:pPr>
            <a:r>
              <a:rPr lang="en-US" sz="1600" dirty="0">
                <a:solidFill>
                  <a:srgbClr val="465466"/>
                </a:solidFill>
              </a:rPr>
              <a:t> </a:t>
            </a:r>
            <a:r>
              <a:rPr lang="en-US" sz="1600" dirty="0" smtClean="0">
                <a:solidFill>
                  <a:srgbClr val="465466"/>
                </a:solidFill>
              </a:rPr>
              <a:t>     </a:t>
            </a:r>
            <a:r>
              <a:rPr lang="en-US" sz="1600" dirty="0">
                <a:solidFill>
                  <a:srgbClr val="465466"/>
                </a:solidFill>
              </a:rPr>
              <a:t>but not in any way that suggests the licensor endorses you or your use</a:t>
            </a:r>
            <a:r>
              <a:rPr lang="en-US" sz="1600" dirty="0" smtClean="0">
                <a:solidFill>
                  <a:srgbClr val="465466"/>
                </a:solidFill>
              </a:rPr>
              <a:t>.</a:t>
            </a:r>
            <a:endParaRPr lang="en-US" sz="1600" dirty="0">
              <a:solidFill>
                <a:srgbClr val="465466"/>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079" y="115471"/>
            <a:ext cx="2893728" cy="1020152"/>
          </a:xfrm>
          <a:prstGeom prst="rect">
            <a:avLst/>
          </a:prstGeom>
        </p:spPr>
      </p:pic>
      <p:sp>
        <p:nvSpPr>
          <p:cNvPr id="11" name="TextBox 10"/>
          <p:cNvSpPr txBox="1"/>
          <p:nvPr/>
        </p:nvSpPr>
        <p:spPr>
          <a:xfrm>
            <a:off x="24221" y="1182522"/>
            <a:ext cx="3212053" cy="261610"/>
          </a:xfrm>
          <a:prstGeom prst="rect">
            <a:avLst/>
          </a:prstGeom>
          <a:noFill/>
        </p:spPr>
        <p:txBody>
          <a:bodyPr wrap="square" rtlCol="0">
            <a:spAutoFit/>
          </a:bodyPr>
          <a:lstStyle/>
          <a:p>
            <a:r>
              <a:rPr lang="en-US" sz="1100" b="1" dirty="0">
                <a:solidFill>
                  <a:srgbClr val="465466"/>
                </a:solidFill>
              </a:rPr>
              <a:t>https://</a:t>
            </a:r>
            <a:r>
              <a:rPr lang="en-US" sz="1100" b="1" dirty="0" err="1">
                <a:solidFill>
                  <a:srgbClr val="465466"/>
                </a:solidFill>
              </a:rPr>
              <a:t>creativecommons.org</a:t>
            </a:r>
            <a:r>
              <a:rPr lang="en-US" sz="1100" b="1" dirty="0">
                <a:solidFill>
                  <a:srgbClr val="465466"/>
                </a:solidFill>
              </a:rPr>
              <a:t>/licenses/by/2.0/</a:t>
            </a:r>
          </a:p>
        </p:txBody>
      </p:sp>
      <p:sp>
        <p:nvSpPr>
          <p:cNvPr id="12" name="TextBox 11"/>
          <p:cNvSpPr txBox="1"/>
          <p:nvPr/>
        </p:nvSpPr>
        <p:spPr>
          <a:xfrm>
            <a:off x="101598" y="1644134"/>
            <a:ext cx="8939788" cy="707886"/>
          </a:xfrm>
          <a:prstGeom prst="rect">
            <a:avLst/>
          </a:prstGeom>
          <a:noFill/>
          <a:ln w="57150" cmpd="sng">
            <a:solidFill>
              <a:schemeClr val="bg2">
                <a:lumMod val="25000"/>
              </a:schemeClr>
            </a:solidFill>
          </a:ln>
        </p:spPr>
        <p:txBody>
          <a:bodyPr wrap="square" rtlCol="0">
            <a:spAutoFit/>
          </a:bodyPr>
          <a:lstStyle/>
          <a:p>
            <a:r>
              <a:rPr lang="en-US" sz="2000" b="1" dirty="0" smtClean="0">
                <a:solidFill>
                  <a:srgbClr val="465466"/>
                </a:solidFill>
              </a:rPr>
              <a:t>Please credit as: Gil</a:t>
            </a:r>
            <a:r>
              <a:rPr lang="en-US" sz="2000" b="1" dirty="0">
                <a:solidFill>
                  <a:srgbClr val="465466"/>
                </a:solidFill>
              </a:rPr>
              <a:t>, </a:t>
            </a:r>
            <a:r>
              <a:rPr lang="en-US" sz="2000" b="1" dirty="0" smtClean="0">
                <a:solidFill>
                  <a:srgbClr val="465466"/>
                </a:solidFill>
              </a:rPr>
              <a:t>Yolanda (Ed.) </a:t>
            </a:r>
            <a:r>
              <a:rPr lang="en-US" sz="2000" b="1" dirty="0" smtClean="0">
                <a:solidFill>
                  <a:srgbClr val="465466"/>
                </a:solidFill>
              </a:rPr>
              <a:t>Data Science for Non-Programmers.  Information Sciences Institute, University of Southern California.  2016.</a:t>
            </a:r>
            <a:endParaRPr lang="en-US" sz="2000" b="1" dirty="0">
              <a:solidFill>
                <a:srgbClr val="465466"/>
              </a:solidFill>
            </a:endParaRPr>
          </a:p>
        </p:txBody>
      </p:sp>
      <p:sp>
        <p:nvSpPr>
          <p:cNvPr id="13" name="TextBox 12"/>
          <p:cNvSpPr txBox="1"/>
          <p:nvPr/>
        </p:nvSpPr>
        <p:spPr>
          <a:xfrm>
            <a:off x="114080" y="6073396"/>
            <a:ext cx="8939788" cy="707886"/>
          </a:xfrm>
          <a:prstGeom prst="rect">
            <a:avLst/>
          </a:prstGeom>
          <a:noFill/>
          <a:ln w="57150" cmpd="sng">
            <a:solidFill>
              <a:schemeClr val="bg2">
                <a:lumMod val="25000"/>
              </a:schemeClr>
            </a:solidFill>
          </a:ln>
        </p:spPr>
        <p:txBody>
          <a:bodyPr wrap="square" rtlCol="0">
            <a:spAutoFit/>
          </a:bodyPr>
          <a:lstStyle/>
          <a:p>
            <a:r>
              <a:rPr lang="en-US" sz="2000" b="1" dirty="0" smtClean="0">
                <a:solidFill>
                  <a:srgbClr val="465466"/>
                </a:solidFill>
              </a:rPr>
              <a:t>If you use an individual slide, please place the following at the bottom of each slide: “Credit: http://</a:t>
            </a:r>
            <a:r>
              <a:rPr lang="en-US" sz="2000" b="1" dirty="0" smtClean="0">
                <a:solidFill>
                  <a:srgbClr val="465466"/>
                </a:solidFill>
              </a:rPr>
              <a:t>www.datascience4all.org</a:t>
            </a:r>
            <a:r>
              <a:rPr lang="en-US" sz="2000" b="1" dirty="0" smtClean="0">
                <a:solidFill>
                  <a:srgbClr val="465466"/>
                </a:solidFill>
              </a:rPr>
              <a:t>/”</a:t>
            </a:r>
            <a:endParaRPr lang="en-US" sz="2000" b="1" dirty="0">
              <a:solidFill>
                <a:srgbClr val="465466"/>
              </a:solidFill>
            </a:endParaRPr>
          </a:p>
        </p:txBody>
      </p:sp>
    </p:spTree>
    <p:extLst>
      <p:ext uri="{BB962C8B-B14F-4D97-AF65-F5344CB8AC3E}">
        <p14:creationId xmlns:p14="http://schemas.microsoft.com/office/powerpoint/2010/main" val="1178154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347"/>
            <a:ext cx="8229600" cy="755520"/>
          </a:xfrm>
        </p:spPr>
        <p:txBody>
          <a:bodyPr/>
          <a:lstStyle/>
          <a:p>
            <a:r>
              <a:rPr lang="en-US" dirty="0" smtClean="0"/>
              <a:t>Simple Programming Paradigm</a:t>
            </a:r>
            <a:endParaRPr lang="en-US" dirty="0"/>
          </a:p>
        </p:txBody>
      </p:sp>
      <p:sp>
        <p:nvSpPr>
          <p:cNvPr id="4" name="Slide Number Placeholder 3"/>
          <p:cNvSpPr>
            <a:spLocks noGrp="1"/>
          </p:cNvSpPr>
          <p:nvPr>
            <p:ph type="sldNum" sz="quarter" idx="12"/>
          </p:nvPr>
        </p:nvSpPr>
        <p:spPr/>
        <p:txBody>
          <a:bodyPr/>
          <a:lstStyle/>
          <a:p>
            <a:fld id="{9F2F5E10-5301-4EE6-90D2-A6C4A3F62BED}" type="slidenum">
              <a:rPr lang="en-US" smtClean="0"/>
              <a:t>20</a:t>
            </a:fld>
            <a:endParaRPr lang="en-US"/>
          </a:p>
        </p:txBody>
      </p:sp>
      <p:sp>
        <p:nvSpPr>
          <p:cNvPr id="5" name="TextBox 4"/>
          <p:cNvSpPr txBox="1"/>
          <p:nvPr/>
        </p:nvSpPr>
        <p:spPr>
          <a:xfrm>
            <a:off x="0" y="6454247"/>
            <a:ext cx="3485290" cy="415498"/>
          </a:xfrm>
          <a:prstGeom prst="rect">
            <a:avLst/>
          </a:prstGeom>
          <a:noFill/>
        </p:spPr>
        <p:txBody>
          <a:bodyPr wrap="none" rtlCol="0">
            <a:spAutoFit/>
          </a:bodyPr>
          <a:lstStyle/>
          <a:p>
            <a:r>
              <a:rPr lang="en-US" sz="1050" dirty="0">
                <a:solidFill>
                  <a:schemeClr val="bg1">
                    <a:lumMod val="50000"/>
                  </a:schemeClr>
                </a:solidFill>
              </a:rPr>
              <a:t>https://</a:t>
            </a:r>
            <a:r>
              <a:rPr lang="en-US" sz="1050" dirty="0" err="1">
                <a:solidFill>
                  <a:schemeClr val="bg1">
                    <a:lumMod val="50000"/>
                  </a:schemeClr>
                </a:solidFill>
              </a:rPr>
              <a:t>www.flickr.com</a:t>
            </a:r>
            <a:r>
              <a:rPr lang="en-US" sz="1050" dirty="0">
                <a:solidFill>
                  <a:schemeClr val="bg1">
                    <a:lumMod val="50000"/>
                  </a:schemeClr>
                </a:solidFill>
              </a:rPr>
              <a:t>/photos/pasukaru76/</a:t>
            </a:r>
            <a:r>
              <a:rPr lang="en-US" sz="1050" dirty="0" smtClean="0">
                <a:solidFill>
                  <a:schemeClr val="bg1">
                    <a:lumMod val="50000"/>
                  </a:schemeClr>
                </a:solidFill>
              </a:rPr>
              <a:t>5571502641</a:t>
            </a:r>
          </a:p>
          <a:p>
            <a:r>
              <a:rPr lang="en-US" sz="1050" dirty="0">
                <a:solidFill>
                  <a:schemeClr val="bg1">
                    <a:lumMod val="50000"/>
                  </a:schemeClr>
                </a:solidFill>
              </a:rPr>
              <a:t>https://</a:t>
            </a:r>
            <a:r>
              <a:rPr lang="en-US" sz="1050" dirty="0" err="1">
                <a:solidFill>
                  <a:schemeClr val="bg1">
                    <a:lumMod val="50000"/>
                  </a:schemeClr>
                </a:solidFill>
              </a:rPr>
              <a:t>www.flickr.com</a:t>
            </a:r>
            <a:r>
              <a:rPr lang="en-US" sz="1050" dirty="0">
                <a:solidFill>
                  <a:schemeClr val="bg1">
                    <a:lumMod val="50000"/>
                  </a:schemeClr>
                </a:solidFill>
              </a:rPr>
              <a:t>/photos/</a:t>
            </a:r>
            <a:r>
              <a:rPr lang="en-US" sz="1050" dirty="0" err="1">
                <a:solidFill>
                  <a:schemeClr val="bg1">
                    <a:lumMod val="50000"/>
                  </a:schemeClr>
                </a:solidFill>
              </a:rPr>
              <a:t>georgivar</a:t>
            </a:r>
            <a:r>
              <a:rPr lang="en-US" sz="1050" dirty="0">
                <a:solidFill>
                  <a:schemeClr val="bg1">
                    <a:lumMod val="50000"/>
                  </a:schemeClr>
                </a:solidFill>
              </a:rPr>
              <a:t>/5535049084</a:t>
            </a:r>
          </a:p>
        </p:txBody>
      </p:sp>
      <p:pic>
        <p:nvPicPr>
          <p:cNvPr id="6" name="Picture 5"/>
          <p:cNvPicPr>
            <a:picLocks noChangeAspect="1"/>
          </p:cNvPicPr>
          <p:nvPr/>
        </p:nvPicPr>
        <p:blipFill>
          <a:blip r:embed="rId2"/>
          <a:stretch>
            <a:fillRect/>
          </a:stretch>
        </p:blipFill>
        <p:spPr>
          <a:xfrm>
            <a:off x="67732" y="982139"/>
            <a:ext cx="5806401" cy="3860801"/>
          </a:xfrm>
          <a:prstGeom prst="rect">
            <a:avLst/>
          </a:prstGeom>
        </p:spPr>
      </p:pic>
      <p:pic>
        <p:nvPicPr>
          <p:cNvPr id="7" name="Picture 6"/>
          <p:cNvPicPr>
            <a:picLocks noChangeAspect="1"/>
          </p:cNvPicPr>
          <p:nvPr/>
        </p:nvPicPr>
        <p:blipFill>
          <a:blip r:embed="rId3"/>
          <a:stretch>
            <a:fillRect/>
          </a:stretch>
        </p:blipFill>
        <p:spPr>
          <a:xfrm>
            <a:off x="6146799" y="982138"/>
            <a:ext cx="2904067" cy="3872089"/>
          </a:xfrm>
          <a:prstGeom prst="rect">
            <a:avLst/>
          </a:prstGeom>
        </p:spPr>
      </p:pic>
      <p:pic>
        <p:nvPicPr>
          <p:cNvPr id="8"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1659467" y="4945886"/>
            <a:ext cx="880533" cy="10471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7213600" y="4962251"/>
            <a:ext cx="812799" cy="1263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63869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dirty="0" smtClean="0">
                <a:latin typeface="Helvetica" charset="0"/>
                <a:ea typeface="ＭＳ Ｐゴシック" charset="0"/>
                <a:cs typeface="ＭＳ Ｐゴシック" charset="0"/>
              </a:rPr>
              <a:t>Modular Assembly</a:t>
            </a:r>
            <a:endParaRPr lang="en-US" sz="3200" dirty="0">
              <a:latin typeface="Helvetica" charset="0"/>
              <a:ea typeface="ＭＳ Ｐゴシック" charset="0"/>
              <a:cs typeface="ＭＳ Ｐゴシック" charset="0"/>
            </a:endParaRPr>
          </a:p>
        </p:txBody>
      </p:sp>
      <p:pic>
        <p:nvPicPr>
          <p:cNvPr id="17410" name="Picture 10"/>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52297" y="2469198"/>
            <a:ext cx="4241800"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1" name="Picture 1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097" y="5347335"/>
            <a:ext cx="5689600"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1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33466" y="1935162"/>
            <a:ext cx="2498283" cy="4783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AutoShape 22"/>
          <p:cNvSpPr>
            <a:spLocks noChangeArrowheads="1"/>
          </p:cNvSpPr>
          <p:nvPr/>
        </p:nvSpPr>
        <p:spPr bwMode="auto">
          <a:xfrm>
            <a:off x="5181600" y="3775710"/>
            <a:ext cx="934719" cy="660400"/>
          </a:xfrm>
          <a:prstGeom prst="notchedRightArrow">
            <a:avLst>
              <a:gd name="adj1" fmla="val 39907"/>
              <a:gd name="adj2" fmla="val 62789"/>
            </a:avLst>
          </a:prstGeom>
          <a:solidFill>
            <a:schemeClr val="folHlink"/>
          </a:solidFill>
          <a:ln w="12700">
            <a:noFill/>
            <a:miter lim="800000"/>
            <a:headEnd/>
            <a:tailEnd/>
          </a:ln>
        </p:spPr>
        <p:txBody>
          <a:bodyPr wrap="none" anchor="ctr"/>
          <a:lstStyle/>
          <a:p>
            <a:endParaRPr lang="en-US">
              <a:solidFill>
                <a:schemeClr val="accent3">
                  <a:lumMod val="75000"/>
                </a:schemeClr>
              </a:solidFill>
            </a:endParaRPr>
          </a:p>
        </p:txBody>
      </p:sp>
      <p:sp>
        <p:nvSpPr>
          <p:cNvPr id="8" name="TextBox 7"/>
          <p:cNvSpPr txBox="1"/>
          <p:nvPr/>
        </p:nvSpPr>
        <p:spPr>
          <a:xfrm>
            <a:off x="4337219" y="6380480"/>
            <a:ext cx="2096247" cy="369332"/>
          </a:xfrm>
          <a:prstGeom prst="rect">
            <a:avLst/>
          </a:prstGeom>
          <a:noFill/>
        </p:spPr>
        <p:txBody>
          <a:bodyPr wrap="none" rtlCol="0">
            <a:spAutoFit/>
          </a:bodyPr>
          <a:lstStyle/>
          <a:p>
            <a:r>
              <a:rPr lang="en-US" dirty="0" smtClean="0">
                <a:latin typeface="Helvetica" charset="0"/>
                <a:ea typeface="ＭＳ Ｐゴシック" charset="0"/>
                <a:cs typeface="ＭＳ Ｐゴシック" charset="0"/>
              </a:rPr>
              <a:t>[</a:t>
            </a:r>
            <a:r>
              <a:rPr lang="en-US" dirty="0" err="1" smtClean="0">
                <a:latin typeface="Helvetica" charset="0"/>
                <a:ea typeface="ＭＳ Ｐゴシック" charset="0"/>
                <a:cs typeface="ＭＳ Ｐゴシック" charset="0"/>
              </a:rPr>
              <a:t>Sethi</a:t>
            </a:r>
            <a:r>
              <a:rPr lang="en-US" dirty="0" smtClean="0">
                <a:latin typeface="Helvetica" charset="0"/>
                <a:ea typeface="ＭＳ Ｐゴシック" charset="0"/>
                <a:cs typeface="ＭＳ Ｐゴシック" charset="0"/>
              </a:rPr>
              <a:t> et al MM’</a:t>
            </a:r>
            <a:r>
              <a:rPr lang="en-US" dirty="0">
                <a:latin typeface="Helvetica" charset="0"/>
                <a:ea typeface="ＭＳ Ｐゴシック" charset="0"/>
                <a:cs typeface="ＭＳ Ｐゴシック" charset="0"/>
              </a:rPr>
              <a:t>13]</a:t>
            </a:r>
            <a:endParaRPr lang="en-US" dirty="0"/>
          </a:p>
        </p:txBody>
      </p:sp>
    </p:spTree>
    <p:extLst>
      <p:ext uri="{BB962C8B-B14F-4D97-AF65-F5344CB8AC3E}">
        <p14:creationId xmlns:p14="http://schemas.microsoft.com/office/powerpoint/2010/main" val="3772142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800" y="141941"/>
            <a:ext cx="8788400" cy="937559"/>
          </a:xfrm>
        </p:spPr>
        <p:txBody>
          <a:bodyPr/>
          <a:lstStyle/>
          <a:p>
            <a:r>
              <a:rPr lang="en-US" dirty="0" smtClean="0"/>
              <a:t>Composing Heterogeneous Code</a:t>
            </a:r>
            <a:endParaRPr lang="en-US" dirty="0"/>
          </a:p>
        </p:txBody>
      </p:sp>
      <p:sp>
        <p:nvSpPr>
          <p:cNvPr id="4" name="Slide Number Placeholder 3"/>
          <p:cNvSpPr>
            <a:spLocks noGrp="1"/>
          </p:cNvSpPr>
          <p:nvPr>
            <p:ph type="sldNum" sz="quarter" idx="12"/>
          </p:nvPr>
        </p:nvSpPr>
        <p:spPr/>
        <p:txBody>
          <a:bodyPr/>
          <a:lstStyle/>
          <a:p>
            <a:fld id="{9F2F5E10-5301-4EE6-90D2-A6C4A3F62BED}" type="slidenum">
              <a:rPr lang="en-US" smtClean="0"/>
              <a:t>22</a:t>
            </a:fld>
            <a:endParaRPr lang="en-US"/>
          </a:p>
        </p:txBody>
      </p:sp>
      <p:pic>
        <p:nvPicPr>
          <p:cNvPr id="5" name="Picture 2" descr="PhysiomeWorkflow.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81100" y="2421466"/>
            <a:ext cx="2331579" cy="31049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6" name="Straight Connector 5"/>
          <p:cNvCxnSpPr/>
          <p:nvPr/>
        </p:nvCxnSpPr>
        <p:spPr>
          <a:xfrm flipH="1" flipV="1">
            <a:off x="2933702" y="2654300"/>
            <a:ext cx="3263898" cy="1397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6197600" y="2421466"/>
            <a:ext cx="1587500" cy="1069963"/>
          </a:xfrm>
          <a:prstGeom prst="rect">
            <a:avLst/>
          </a:prstGeom>
        </p:spPr>
      </p:pic>
      <p:cxnSp>
        <p:nvCxnSpPr>
          <p:cNvPr id="10" name="Straight Connector 9"/>
          <p:cNvCxnSpPr/>
          <p:nvPr/>
        </p:nvCxnSpPr>
        <p:spPr>
          <a:xfrm flipH="1" flipV="1">
            <a:off x="3086103" y="3619500"/>
            <a:ext cx="1616072" cy="2032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stretch>
            <a:fillRect/>
          </a:stretch>
        </p:blipFill>
        <p:spPr>
          <a:xfrm>
            <a:off x="4864100" y="3462178"/>
            <a:ext cx="1028700" cy="797243"/>
          </a:xfrm>
          <a:prstGeom prst="rect">
            <a:avLst/>
          </a:prstGeom>
        </p:spPr>
      </p:pic>
      <p:cxnSp>
        <p:nvCxnSpPr>
          <p:cNvPr id="13" name="Straight Connector 12"/>
          <p:cNvCxnSpPr/>
          <p:nvPr/>
        </p:nvCxnSpPr>
        <p:spPr>
          <a:xfrm flipH="1" flipV="1">
            <a:off x="2776080" y="4381500"/>
            <a:ext cx="3827920" cy="2413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5"/>
          <a:stretch>
            <a:fillRect/>
          </a:stretch>
        </p:blipFill>
        <p:spPr>
          <a:xfrm>
            <a:off x="6489700" y="3822700"/>
            <a:ext cx="1447800" cy="1447800"/>
          </a:xfrm>
          <a:prstGeom prst="rect">
            <a:avLst/>
          </a:prstGeom>
        </p:spPr>
      </p:pic>
      <p:cxnSp>
        <p:nvCxnSpPr>
          <p:cNvPr id="16" name="Straight Connector 15"/>
          <p:cNvCxnSpPr/>
          <p:nvPr/>
        </p:nvCxnSpPr>
        <p:spPr>
          <a:xfrm flipH="1" flipV="1">
            <a:off x="2776080" y="4991100"/>
            <a:ext cx="1783220" cy="6350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6"/>
          <a:stretch>
            <a:fillRect/>
          </a:stretch>
        </p:blipFill>
        <p:spPr>
          <a:xfrm>
            <a:off x="4702175" y="5270500"/>
            <a:ext cx="1593850" cy="809575"/>
          </a:xfrm>
          <a:prstGeom prst="rect">
            <a:avLst/>
          </a:prstGeom>
        </p:spPr>
      </p:pic>
      <p:cxnSp>
        <p:nvCxnSpPr>
          <p:cNvPr id="20" name="Straight Connector 19"/>
          <p:cNvCxnSpPr/>
          <p:nvPr/>
        </p:nvCxnSpPr>
        <p:spPr>
          <a:xfrm flipH="1" flipV="1">
            <a:off x="2933701" y="4622800"/>
            <a:ext cx="1625599" cy="903604"/>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2776080" y="4762500"/>
            <a:ext cx="3713620" cy="5080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3086102" y="2895600"/>
            <a:ext cx="1616073" cy="7239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a:stCxn id="9" idx="1"/>
          </p:cNvCxnSpPr>
          <p:nvPr/>
        </p:nvCxnSpPr>
        <p:spPr>
          <a:xfrm flipH="1">
            <a:off x="3086102" y="2956448"/>
            <a:ext cx="3111498" cy="904352"/>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5695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63339" y="2286000"/>
            <a:ext cx="2908462" cy="4533900"/>
          </a:xfrm>
          <a:prstGeom prst="rect">
            <a:avLst/>
          </a:prstGeom>
          <a:solidFill>
            <a:schemeClr val="bg1">
              <a:lumMod val="65000"/>
            </a:schemeClr>
          </a:solidFill>
        </p:spPr>
      </p:pic>
      <p:pic>
        <p:nvPicPr>
          <p:cNvPr id="20" name="Picture 19"/>
          <p:cNvPicPr>
            <a:picLocks noChangeAspect="1"/>
          </p:cNvPicPr>
          <p:nvPr/>
        </p:nvPicPr>
        <p:blipFill>
          <a:blip r:embed="rId2"/>
          <a:stretch>
            <a:fillRect/>
          </a:stretch>
        </p:blipFill>
        <p:spPr>
          <a:xfrm>
            <a:off x="3131976" y="2272370"/>
            <a:ext cx="2908462" cy="4533900"/>
          </a:xfrm>
          <a:prstGeom prst="rect">
            <a:avLst/>
          </a:prstGeom>
          <a:solidFill>
            <a:schemeClr val="bg1">
              <a:lumMod val="85000"/>
            </a:schemeClr>
          </a:solidFill>
        </p:spPr>
      </p:pic>
      <p:pic>
        <p:nvPicPr>
          <p:cNvPr id="21" name="Picture 20"/>
          <p:cNvPicPr>
            <a:picLocks noChangeAspect="1"/>
          </p:cNvPicPr>
          <p:nvPr/>
        </p:nvPicPr>
        <p:blipFill>
          <a:blip r:embed="rId2"/>
          <a:stretch>
            <a:fillRect/>
          </a:stretch>
        </p:blipFill>
        <p:spPr>
          <a:xfrm>
            <a:off x="6172038" y="2285070"/>
            <a:ext cx="2908462" cy="4533900"/>
          </a:xfrm>
          <a:prstGeom prst="rect">
            <a:avLst/>
          </a:prstGeom>
          <a:solidFill>
            <a:schemeClr val="bg1">
              <a:lumMod val="95000"/>
            </a:schemeClr>
          </a:solidFill>
        </p:spPr>
      </p:pic>
      <p:sp>
        <p:nvSpPr>
          <p:cNvPr id="16385" name="Title 1"/>
          <p:cNvSpPr>
            <a:spLocks noGrp="1"/>
          </p:cNvSpPr>
          <p:nvPr>
            <p:ph type="title"/>
          </p:nvPr>
        </p:nvSpPr>
        <p:spPr>
          <a:xfrm>
            <a:off x="406400" y="114300"/>
            <a:ext cx="8737600" cy="1152525"/>
          </a:xfrm>
        </p:spPr>
        <p:txBody>
          <a:bodyPr/>
          <a:lstStyle/>
          <a:p>
            <a:r>
              <a:rPr lang="en-US" dirty="0" smtClean="0">
                <a:ea typeface="ＭＳ Ｐゴシック" charset="0"/>
                <a:cs typeface="ＭＳ Ｐゴシック" charset="0"/>
              </a:rPr>
              <a:t>Describing a Computation at Different Levels of Abstraction</a:t>
            </a:r>
            <a:endParaRPr lang="en-US" dirty="0">
              <a:ea typeface="ＭＳ Ｐゴシック" charset="0"/>
              <a:cs typeface="ＭＳ Ｐゴシック" charset="0"/>
            </a:endParaRPr>
          </a:p>
        </p:txBody>
      </p:sp>
      <p:sp>
        <p:nvSpPr>
          <p:cNvPr id="2" name="TextBox 1"/>
          <p:cNvSpPr txBox="1"/>
          <p:nvPr/>
        </p:nvSpPr>
        <p:spPr>
          <a:xfrm>
            <a:off x="718207" y="1863405"/>
            <a:ext cx="1410963" cy="369332"/>
          </a:xfrm>
          <a:prstGeom prst="rect">
            <a:avLst/>
          </a:prstGeom>
          <a:solidFill>
            <a:schemeClr val="bg1">
              <a:lumMod val="65000"/>
            </a:schemeClr>
          </a:solidFill>
        </p:spPr>
        <p:txBody>
          <a:bodyPr wrap="none" rtlCol="0">
            <a:spAutoFit/>
          </a:bodyPr>
          <a:lstStyle/>
          <a:p>
            <a:r>
              <a:rPr lang="en-US" b="1" dirty="0" smtClean="0">
                <a:solidFill>
                  <a:srgbClr val="FF0000"/>
                </a:solidFill>
              </a:rPr>
              <a:t>METHODS</a:t>
            </a:r>
            <a:endParaRPr lang="en-US" b="1" dirty="0">
              <a:solidFill>
                <a:srgbClr val="FF0000"/>
              </a:solidFill>
            </a:endParaRPr>
          </a:p>
        </p:txBody>
      </p:sp>
      <p:sp>
        <p:nvSpPr>
          <p:cNvPr id="17" name="TextBox 16"/>
          <p:cNvSpPr txBox="1"/>
          <p:nvPr/>
        </p:nvSpPr>
        <p:spPr>
          <a:xfrm>
            <a:off x="3742559" y="1828836"/>
            <a:ext cx="1850311" cy="369332"/>
          </a:xfrm>
          <a:prstGeom prst="rect">
            <a:avLst/>
          </a:prstGeom>
          <a:solidFill>
            <a:schemeClr val="bg1">
              <a:lumMod val="85000"/>
            </a:schemeClr>
          </a:solidFill>
        </p:spPr>
        <p:txBody>
          <a:bodyPr wrap="none" rtlCol="0">
            <a:spAutoFit/>
          </a:bodyPr>
          <a:lstStyle/>
          <a:p>
            <a:r>
              <a:rPr lang="en-US" b="1" dirty="0" smtClean="0">
                <a:solidFill>
                  <a:srgbClr val="FF0000"/>
                </a:solidFill>
              </a:rPr>
              <a:t>ALGORITHMS</a:t>
            </a:r>
            <a:endParaRPr lang="en-US" b="1" dirty="0">
              <a:solidFill>
                <a:srgbClr val="FF0000"/>
              </a:solidFill>
            </a:endParaRPr>
          </a:p>
        </p:txBody>
      </p:sp>
      <p:sp>
        <p:nvSpPr>
          <p:cNvPr id="18" name="TextBox 17"/>
          <p:cNvSpPr txBox="1"/>
          <p:nvPr/>
        </p:nvSpPr>
        <p:spPr>
          <a:xfrm>
            <a:off x="6353901" y="1835414"/>
            <a:ext cx="2578425" cy="369332"/>
          </a:xfrm>
          <a:prstGeom prst="rect">
            <a:avLst/>
          </a:prstGeom>
          <a:solidFill>
            <a:schemeClr val="bg1">
              <a:lumMod val="95000"/>
            </a:schemeClr>
          </a:solidFill>
        </p:spPr>
        <p:txBody>
          <a:bodyPr wrap="none" rtlCol="0">
            <a:spAutoFit/>
          </a:bodyPr>
          <a:lstStyle/>
          <a:p>
            <a:r>
              <a:rPr lang="en-US" b="1" dirty="0" smtClean="0">
                <a:solidFill>
                  <a:srgbClr val="FF0000"/>
                </a:solidFill>
              </a:rPr>
              <a:t>IMPLEMENTATIONS</a:t>
            </a:r>
            <a:endParaRPr lang="en-US" b="1" dirty="0">
              <a:solidFill>
                <a:srgbClr val="FF0000"/>
              </a:solidFill>
            </a:endParaRPr>
          </a:p>
        </p:txBody>
      </p:sp>
      <p:sp>
        <p:nvSpPr>
          <p:cNvPr id="14" name="Rectangle 6"/>
          <p:cNvSpPr>
            <a:spLocks noChangeArrowheads="1"/>
          </p:cNvSpPr>
          <p:nvPr/>
        </p:nvSpPr>
        <p:spPr bwMode="auto">
          <a:xfrm>
            <a:off x="237066" y="3319463"/>
            <a:ext cx="1892103" cy="287337"/>
          </a:xfrm>
          <a:prstGeom prst="rect">
            <a:avLst/>
          </a:prstGeom>
          <a:solidFill>
            <a:srgbClr val="95999B"/>
          </a:solidFill>
          <a:ln w="12700">
            <a:solidFill>
              <a:schemeClr val="tx1"/>
            </a:solidFill>
            <a:round/>
            <a:headEnd/>
            <a:tailEnd/>
          </a:ln>
        </p:spPr>
        <p:txBody>
          <a:bodyPr/>
          <a:lstStyle/>
          <a:p>
            <a:r>
              <a:rPr lang="en-US" sz="1400" b="1" dirty="0">
                <a:solidFill>
                  <a:srgbClr val="000000"/>
                </a:solidFill>
              </a:rPr>
              <a:t>Correlation Scoring</a:t>
            </a:r>
          </a:p>
        </p:txBody>
      </p:sp>
      <p:sp>
        <p:nvSpPr>
          <p:cNvPr id="15" name="Rectangle 8"/>
          <p:cNvSpPr>
            <a:spLocks noChangeArrowheads="1"/>
          </p:cNvSpPr>
          <p:nvPr/>
        </p:nvSpPr>
        <p:spPr bwMode="auto">
          <a:xfrm>
            <a:off x="3505730" y="3233736"/>
            <a:ext cx="1294500" cy="304800"/>
          </a:xfrm>
          <a:prstGeom prst="rect">
            <a:avLst/>
          </a:prstGeom>
          <a:solidFill>
            <a:srgbClr val="FF8000"/>
          </a:solidFill>
          <a:ln w="12700">
            <a:solidFill>
              <a:schemeClr val="tx1"/>
            </a:solidFill>
            <a:round/>
            <a:headEnd/>
            <a:tailEnd/>
          </a:ln>
        </p:spPr>
        <p:txBody>
          <a:bodyPr/>
          <a:lstStyle/>
          <a:p>
            <a:r>
              <a:rPr lang="en-US" sz="1400" b="1">
                <a:solidFill>
                  <a:srgbClr val="000000"/>
                </a:solidFill>
              </a:rPr>
              <a:t>Chi Squared</a:t>
            </a:r>
          </a:p>
        </p:txBody>
      </p:sp>
      <p:cxnSp>
        <p:nvCxnSpPr>
          <p:cNvPr id="16" name="Straight Arrow Connector 11"/>
          <p:cNvCxnSpPr>
            <a:cxnSpLocks noChangeShapeType="1"/>
            <a:stCxn id="14" idx="3"/>
            <a:endCxn id="15" idx="1"/>
          </p:cNvCxnSpPr>
          <p:nvPr/>
        </p:nvCxnSpPr>
        <p:spPr bwMode="auto">
          <a:xfrm flipV="1">
            <a:off x="2129169" y="3386136"/>
            <a:ext cx="1376561" cy="76996"/>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xmlns="">
                <a:noFill/>
              </a14:hiddenFill>
            </a:ext>
          </a:extLst>
        </p:spPr>
      </p:cxnSp>
      <p:sp>
        <p:nvSpPr>
          <p:cNvPr id="22" name="Rectangle 17"/>
          <p:cNvSpPr>
            <a:spLocks noChangeArrowheads="1"/>
          </p:cNvSpPr>
          <p:nvPr/>
        </p:nvSpPr>
        <p:spPr bwMode="auto">
          <a:xfrm>
            <a:off x="6807730" y="3182938"/>
            <a:ext cx="921227" cy="322262"/>
          </a:xfrm>
          <a:prstGeom prst="rect">
            <a:avLst/>
          </a:prstGeom>
          <a:solidFill>
            <a:srgbClr val="FFCC66"/>
          </a:solidFill>
          <a:ln w="12700">
            <a:solidFill>
              <a:schemeClr val="tx1"/>
            </a:solidFill>
            <a:round/>
            <a:headEnd/>
            <a:tailEnd/>
          </a:ln>
        </p:spPr>
        <p:txBody>
          <a:bodyPr/>
          <a:lstStyle/>
          <a:p>
            <a:r>
              <a:rPr lang="en-US" sz="1400" b="1" dirty="0" smtClean="0">
                <a:solidFill>
                  <a:srgbClr val="000000"/>
                </a:solidFill>
              </a:rPr>
              <a:t>R CODE</a:t>
            </a:r>
            <a:endParaRPr lang="en-US" sz="1400" b="1" dirty="0">
              <a:solidFill>
                <a:srgbClr val="000000"/>
              </a:solidFill>
            </a:endParaRPr>
          </a:p>
        </p:txBody>
      </p:sp>
      <p:cxnSp>
        <p:nvCxnSpPr>
          <p:cNvPr id="23" name="Straight Arrow Connector 19"/>
          <p:cNvCxnSpPr>
            <a:cxnSpLocks noChangeShapeType="1"/>
            <a:endCxn id="22" idx="1"/>
          </p:cNvCxnSpPr>
          <p:nvPr/>
        </p:nvCxnSpPr>
        <p:spPr bwMode="auto">
          <a:xfrm>
            <a:off x="4800230" y="3344069"/>
            <a:ext cx="2007500" cy="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1597963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19100" y="0"/>
            <a:ext cx="8724900" cy="1152525"/>
          </a:xfrm>
        </p:spPr>
        <p:txBody>
          <a:bodyPr/>
          <a:lstStyle/>
          <a:p>
            <a:r>
              <a:rPr lang="en-US" sz="4000" dirty="0" smtClean="0">
                <a:latin typeface="Helvetica" charset="0"/>
                <a:ea typeface="ＭＳ Ｐゴシック" charset="0"/>
                <a:cs typeface="ＭＳ Ｐゴシック" charset="0"/>
              </a:rPr>
              <a:t>Include Data Preparation Steps</a:t>
            </a:r>
            <a:endParaRPr lang="en-US" sz="4000" dirty="0">
              <a:latin typeface="Helvetica" charset="0"/>
              <a:ea typeface="ＭＳ Ｐゴシック" charset="0"/>
              <a:cs typeface="ＭＳ Ｐゴシック" charset="0"/>
            </a:endParaRPr>
          </a:p>
        </p:txBody>
      </p:sp>
      <p:pic>
        <p:nvPicPr>
          <p:cNvPr id="12" name="Picture 2" descr="PhysiomeWorkflow.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692401" y="1303866"/>
            <a:ext cx="6338876" cy="5554134"/>
          </a:xfrm>
          <a:prstGeom prst="rect">
            <a:avLst/>
          </a:prstGeom>
          <a:noFill/>
          <a:ln w="38100" cmpd="sng">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 name="Picture 2" descr="PhysiomeWorkflow.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303866"/>
            <a:ext cx="2331579" cy="310493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5" name="Left Brace 8"/>
          <p:cNvSpPr>
            <a:spLocks/>
          </p:cNvSpPr>
          <p:nvPr/>
        </p:nvSpPr>
        <p:spPr bwMode="auto">
          <a:xfrm flipH="1">
            <a:off x="2094517" y="1303866"/>
            <a:ext cx="597884" cy="1219201"/>
          </a:xfrm>
          <a:prstGeom prst="leftBrace">
            <a:avLst>
              <a:gd name="adj1" fmla="val 46066"/>
              <a:gd name="adj2" fmla="val 52778"/>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 name="TextBox 2"/>
          <p:cNvSpPr txBox="1"/>
          <p:nvPr/>
        </p:nvSpPr>
        <p:spPr>
          <a:xfrm>
            <a:off x="575733" y="6451600"/>
            <a:ext cx="1846930" cy="369332"/>
          </a:xfrm>
          <a:prstGeom prst="rect">
            <a:avLst/>
          </a:prstGeom>
          <a:noFill/>
        </p:spPr>
        <p:txBody>
          <a:bodyPr wrap="none" rtlCol="0">
            <a:spAutoFit/>
          </a:bodyPr>
          <a:lstStyle/>
          <a:p>
            <a:r>
              <a:rPr lang="en-US" b="1" dirty="0" smtClean="0"/>
              <a:t>[Kale et al 2013]</a:t>
            </a:r>
            <a:endParaRPr lang="en-US" b="1" dirty="0"/>
          </a:p>
        </p:txBody>
      </p:sp>
    </p:spTree>
    <p:extLst>
      <p:ext uri="{BB962C8B-B14F-4D97-AF65-F5344CB8AC3E}">
        <p14:creationId xmlns:p14="http://schemas.microsoft.com/office/powerpoint/2010/main" val="12658410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Include Data Visualization Steps</a:t>
            </a:r>
            <a:endParaRPr lang="en-US" dirty="0"/>
          </a:p>
        </p:txBody>
      </p:sp>
      <p:sp>
        <p:nvSpPr>
          <p:cNvPr id="4" name="Slide Number Placeholder 3"/>
          <p:cNvSpPr>
            <a:spLocks noGrp="1"/>
          </p:cNvSpPr>
          <p:nvPr>
            <p:ph type="sldNum" sz="quarter" idx="12"/>
          </p:nvPr>
        </p:nvSpPr>
        <p:spPr/>
        <p:txBody>
          <a:bodyPr/>
          <a:lstStyle/>
          <a:p>
            <a:fld id="{9F2F5E10-5301-4EE6-90D2-A6C4A3F62BED}" type="slidenum">
              <a:rPr lang="en-US" smtClean="0"/>
              <a:t>25</a:t>
            </a:fld>
            <a:endParaRPr lang="en-US"/>
          </a:p>
        </p:txBody>
      </p:sp>
      <p:pic>
        <p:nvPicPr>
          <p:cNvPr id="5" name="Picture 11" descr="r8_cluster.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47611" y="3265483"/>
            <a:ext cx="3597463" cy="3503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21"/>
          <p:cNvGrpSpPr>
            <a:grpSpLocks/>
          </p:cNvGrpSpPr>
          <p:nvPr/>
        </p:nvGrpSpPr>
        <p:grpSpPr bwMode="auto">
          <a:xfrm>
            <a:off x="270937" y="2012421"/>
            <a:ext cx="1219200" cy="3656012"/>
            <a:chOff x="2933700" y="1310204"/>
            <a:chExt cx="1783350" cy="4379396"/>
          </a:xfrm>
        </p:grpSpPr>
        <p:pic>
          <p:nvPicPr>
            <p:cNvPr id="7" name="Picture 12" descr="Clustering.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984500" y="3721100"/>
              <a:ext cx="1732550" cy="196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descr="FeatueGeneration.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33700" y="1310204"/>
              <a:ext cx="1155699" cy="2982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 name="Picture 1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7292233" y="2228321"/>
            <a:ext cx="1357313" cy="164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3"/>
          <p:cNvGrpSpPr>
            <a:grpSpLocks/>
          </p:cNvGrpSpPr>
          <p:nvPr/>
        </p:nvGrpSpPr>
        <p:grpSpPr bwMode="auto">
          <a:xfrm>
            <a:off x="5045075" y="4140200"/>
            <a:ext cx="3980392" cy="2628900"/>
            <a:chOff x="0" y="0"/>
            <a:chExt cx="3762375" cy="2476500"/>
          </a:xfrm>
        </p:grpSpPr>
        <p:pic>
          <p:nvPicPr>
            <p:cNvPr id="12" name="Picture 5"/>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2133600" y="9525"/>
              <a:ext cx="1628775"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6"/>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0"/>
              <a:ext cx="2124075"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4" name="Straight Connector 13"/>
          <p:cNvCxnSpPr/>
          <p:nvPr/>
        </p:nvCxnSpPr>
        <p:spPr>
          <a:xfrm flipH="1" flipV="1">
            <a:off x="892176" y="5606294"/>
            <a:ext cx="441324" cy="540506"/>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629400" y="3874559"/>
            <a:ext cx="672910" cy="265641"/>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9523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125012"/>
            <a:ext cx="8229600" cy="1143000"/>
          </a:xfrm>
        </p:spPr>
        <p:txBody>
          <a:bodyPr/>
          <a:lstStyle/>
          <a:p>
            <a:r>
              <a:rPr lang="en-US" sz="4400" dirty="0" smtClean="0">
                <a:latin typeface="Helvetica" charset="0"/>
                <a:ea typeface="ＭＳ Ｐゴシック" charset="0"/>
                <a:cs typeface="ＭＳ Ｐゴシック" charset="0"/>
              </a:rPr>
              <a:t>Intermediate Data Visualization Steps</a:t>
            </a:r>
            <a:endParaRPr lang="en-US" sz="4400" dirty="0">
              <a:latin typeface="Helvetica" charset="0"/>
              <a:ea typeface="ＭＳ Ｐゴシック" charset="0"/>
              <a:cs typeface="ＭＳ Ｐゴシック" charset="0"/>
            </a:endParaRPr>
          </a:p>
        </p:txBody>
      </p:sp>
      <p:pic>
        <p:nvPicPr>
          <p:cNvPr id="26626" name="Picture 1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35300" y="1411288"/>
            <a:ext cx="2984500" cy="521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7" name="Picture 11" descr="r8_cluster.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50075" y="1966913"/>
            <a:ext cx="2062163" cy="200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1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25" y="2501900"/>
            <a:ext cx="2365375"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9" name="Picture 1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76288" y="4356100"/>
            <a:ext cx="1855787"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6" name="Straight Connector 25"/>
          <p:cNvCxnSpPr>
            <a:stCxn id="26626" idx="1"/>
          </p:cNvCxnSpPr>
          <p:nvPr/>
        </p:nvCxnSpPr>
        <p:spPr>
          <a:xfrm flipH="1" flipV="1">
            <a:off x="2501900" y="3467100"/>
            <a:ext cx="533400" cy="549275"/>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2628900" y="4851400"/>
            <a:ext cx="1028700" cy="228600"/>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413375" y="4140200"/>
            <a:ext cx="2117725" cy="2208213"/>
          </a:xfrm>
          <a:prstGeom prst="line">
            <a:avLst/>
          </a:prstGeom>
          <a:ln>
            <a:solidFill>
              <a:srgbClr val="0000FF"/>
            </a:solidFill>
            <a:prstDash val="sysDash"/>
          </a:ln>
        </p:spPr>
        <p:style>
          <a:lnRef idx="2">
            <a:schemeClr val="accent1"/>
          </a:lnRef>
          <a:fillRef idx="0">
            <a:schemeClr val="accent1"/>
          </a:fillRef>
          <a:effectRef idx="1">
            <a:schemeClr val="accent1"/>
          </a:effectRef>
          <a:fontRef idx="minor">
            <a:schemeClr val="tx1"/>
          </a:fontRef>
        </p:style>
      </p:cxnSp>
      <p:sp>
        <p:nvSpPr>
          <p:cNvPr id="26633" name="TextBox 34"/>
          <p:cNvSpPr txBox="1">
            <a:spLocks noChangeArrowheads="1"/>
          </p:cNvSpPr>
          <p:nvPr/>
        </p:nvSpPr>
        <p:spPr bwMode="auto">
          <a:xfrm>
            <a:off x="431800" y="1422400"/>
            <a:ext cx="2070100" cy="1016000"/>
          </a:xfrm>
          <a:prstGeom prst="rect">
            <a:avLst/>
          </a:prstGeom>
          <a:solidFill>
            <a:schemeClr val="bg1">
              <a:lumMod val="95000"/>
            </a:schemeClr>
          </a:solidFill>
          <a:ln>
            <a:noFill/>
          </a:ln>
        </p:spPr>
        <p:txBody>
          <a:bodyPr>
            <a:spAutoFit/>
          </a:bodyPr>
          <a:lstStyle>
            <a:lvl1pPr>
              <a:defRPr sz="2400" b="1">
                <a:solidFill>
                  <a:srgbClr val="00279F"/>
                </a:solidFill>
                <a:latin typeface="Book Antiqua" charset="0"/>
                <a:ea typeface="ＭＳ Ｐゴシック" charset="0"/>
                <a:cs typeface="ＭＳ Ｐゴシック" charset="0"/>
              </a:defRPr>
            </a:lvl1pPr>
            <a:lvl2pPr marL="742950" indent="-285750">
              <a:defRPr sz="2400" b="1">
                <a:solidFill>
                  <a:srgbClr val="00279F"/>
                </a:solidFill>
                <a:latin typeface="Book Antiqua" charset="0"/>
                <a:ea typeface="ＭＳ Ｐゴシック" charset="0"/>
              </a:defRPr>
            </a:lvl2pPr>
            <a:lvl3pPr marL="1143000" indent="-228600">
              <a:defRPr sz="2400" b="1">
                <a:solidFill>
                  <a:srgbClr val="00279F"/>
                </a:solidFill>
                <a:latin typeface="Book Antiqua" charset="0"/>
                <a:ea typeface="ＭＳ Ｐゴシック" charset="0"/>
              </a:defRPr>
            </a:lvl3pPr>
            <a:lvl4pPr marL="1600200" indent="-228600">
              <a:defRPr sz="2400" b="1">
                <a:solidFill>
                  <a:srgbClr val="00279F"/>
                </a:solidFill>
                <a:latin typeface="Book Antiqua" charset="0"/>
                <a:ea typeface="ＭＳ Ｐゴシック" charset="0"/>
              </a:defRPr>
            </a:lvl4pPr>
            <a:lvl5pPr marL="2057400" indent="-228600">
              <a:defRPr sz="2400" b="1">
                <a:solidFill>
                  <a:srgbClr val="00279F"/>
                </a:solidFill>
                <a:latin typeface="Book Antiqua" charset="0"/>
                <a:ea typeface="ＭＳ Ｐゴシック" charset="0"/>
              </a:defRPr>
            </a:lvl5pPr>
            <a:lvl6pPr marL="2514600" indent="-228600" eaLnBrk="0" fontAlgn="base" hangingPunct="0">
              <a:spcBef>
                <a:spcPct val="0"/>
              </a:spcBef>
              <a:spcAft>
                <a:spcPct val="0"/>
              </a:spcAft>
              <a:defRPr sz="2400" b="1">
                <a:solidFill>
                  <a:srgbClr val="00279F"/>
                </a:solidFill>
                <a:latin typeface="Book Antiqua" charset="0"/>
                <a:ea typeface="ＭＳ Ｐゴシック" charset="0"/>
              </a:defRPr>
            </a:lvl6pPr>
            <a:lvl7pPr marL="2971800" indent="-228600" eaLnBrk="0" fontAlgn="base" hangingPunct="0">
              <a:spcBef>
                <a:spcPct val="0"/>
              </a:spcBef>
              <a:spcAft>
                <a:spcPct val="0"/>
              </a:spcAft>
              <a:defRPr sz="2400" b="1">
                <a:solidFill>
                  <a:srgbClr val="00279F"/>
                </a:solidFill>
                <a:latin typeface="Book Antiqua" charset="0"/>
                <a:ea typeface="ＭＳ Ｐゴシック" charset="0"/>
              </a:defRPr>
            </a:lvl7pPr>
            <a:lvl8pPr marL="3429000" indent="-228600" eaLnBrk="0" fontAlgn="base" hangingPunct="0">
              <a:spcBef>
                <a:spcPct val="0"/>
              </a:spcBef>
              <a:spcAft>
                <a:spcPct val="0"/>
              </a:spcAft>
              <a:defRPr sz="2400" b="1">
                <a:solidFill>
                  <a:srgbClr val="00279F"/>
                </a:solidFill>
                <a:latin typeface="Book Antiqua" charset="0"/>
                <a:ea typeface="ＭＳ Ｐゴシック" charset="0"/>
              </a:defRPr>
            </a:lvl8pPr>
            <a:lvl9pPr marL="3886200" indent="-228600" eaLnBrk="0" fontAlgn="base" hangingPunct="0">
              <a:spcBef>
                <a:spcPct val="0"/>
              </a:spcBef>
              <a:spcAft>
                <a:spcPct val="0"/>
              </a:spcAft>
              <a:defRPr sz="2400" b="1">
                <a:solidFill>
                  <a:srgbClr val="00279F"/>
                </a:solidFill>
                <a:latin typeface="Book Antiqua" charset="0"/>
                <a:ea typeface="ＭＳ Ｐゴシック" charset="0"/>
              </a:defRPr>
            </a:lvl9pPr>
          </a:lstStyle>
          <a:p>
            <a:r>
              <a:rPr lang="en-US" sz="2000" dirty="0">
                <a:solidFill>
                  <a:schemeClr val="bg2">
                    <a:lumMod val="50000"/>
                  </a:schemeClr>
                </a:solidFill>
              </a:rPr>
              <a:t>Visualizations of intermediate results</a:t>
            </a:r>
          </a:p>
        </p:txBody>
      </p:sp>
      <p:sp>
        <p:nvSpPr>
          <p:cNvPr id="26634" name="TextBox 35"/>
          <p:cNvSpPr txBox="1">
            <a:spLocks noChangeArrowheads="1"/>
          </p:cNvSpPr>
          <p:nvPr/>
        </p:nvSpPr>
        <p:spPr bwMode="auto">
          <a:xfrm>
            <a:off x="5384800" y="1524000"/>
            <a:ext cx="2133600" cy="708025"/>
          </a:xfrm>
          <a:prstGeom prst="rect">
            <a:avLst/>
          </a:prstGeom>
          <a:solidFill>
            <a:srgbClr val="F2F2F2"/>
          </a:solidFill>
          <a:ln>
            <a:noFill/>
          </a:ln>
        </p:spPr>
        <p:txBody>
          <a:bodyPr>
            <a:spAutoFit/>
          </a:bodyPr>
          <a:lstStyle>
            <a:lvl1pPr>
              <a:defRPr sz="2400" b="1">
                <a:solidFill>
                  <a:srgbClr val="00279F"/>
                </a:solidFill>
                <a:latin typeface="Book Antiqua" charset="0"/>
                <a:ea typeface="ＭＳ Ｐゴシック" charset="0"/>
                <a:cs typeface="ＭＳ Ｐゴシック" charset="0"/>
              </a:defRPr>
            </a:lvl1pPr>
            <a:lvl2pPr marL="742950" indent="-285750">
              <a:defRPr sz="2400" b="1">
                <a:solidFill>
                  <a:srgbClr val="00279F"/>
                </a:solidFill>
                <a:latin typeface="Book Antiqua" charset="0"/>
                <a:ea typeface="ＭＳ Ｐゴシック" charset="0"/>
              </a:defRPr>
            </a:lvl2pPr>
            <a:lvl3pPr marL="1143000" indent="-228600">
              <a:defRPr sz="2400" b="1">
                <a:solidFill>
                  <a:srgbClr val="00279F"/>
                </a:solidFill>
                <a:latin typeface="Book Antiqua" charset="0"/>
                <a:ea typeface="ＭＳ Ｐゴシック" charset="0"/>
              </a:defRPr>
            </a:lvl3pPr>
            <a:lvl4pPr marL="1600200" indent="-228600">
              <a:defRPr sz="2400" b="1">
                <a:solidFill>
                  <a:srgbClr val="00279F"/>
                </a:solidFill>
                <a:latin typeface="Book Antiqua" charset="0"/>
                <a:ea typeface="ＭＳ Ｐゴシック" charset="0"/>
              </a:defRPr>
            </a:lvl4pPr>
            <a:lvl5pPr marL="2057400" indent="-228600">
              <a:defRPr sz="2400" b="1">
                <a:solidFill>
                  <a:srgbClr val="00279F"/>
                </a:solidFill>
                <a:latin typeface="Book Antiqua" charset="0"/>
                <a:ea typeface="ＭＳ Ｐゴシック" charset="0"/>
              </a:defRPr>
            </a:lvl5pPr>
            <a:lvl6pPr marL="2514600" indent="-228600" eaLnBrk="0" fontAlgn="base" hangingPunct="0">
              <a:spcBef>
                <a:spcPct val="0"/>
              </a:spcBef>
              <a:spcAft>
                <a:spcPct val="0"/>
              </a:spcAft>
              <a:defRPr sz="2400" b="1">
                <a:solidFill>
                  <a:srgbClr val="00279F"/>
                </a:solidFill>
                <a:latin typeface="Book Antiqua" charset="0"/>
                <a:ea typeface="ＭＳ Ｐゴシック" charset="0"/>
              </a:defRPr>
            </a:lvl6pPr>
            <a:lvl7pPr marL="2971800" indent="-228600" eaLnBrk="0" fontAlgn="base" hangingPunct="0">
              <a:spcBef>
                <a:spcPct val="0"/>
              </a:spcBef>
              <a:spcAft>
                <a:spcPct val="0"/>
              </a:spcAft>
              <a:defRPr sz="2400" b="1">
                <a:solidFill>
                  <a:srgbClr val="00279F"/>
                </a:solidFill>
                <a:latin typeface="Book Antiqua" charset="0"/>
                <a:ea typeface="ＭＳ Ｐゴシック" charset="0"/>
              </a:defRPr>
            </a:lvl7pPr>
            <a:lvl8pPr marL="3429000" indent="-228600" eaLnBrk="0" fontAlgn="base" hangingPunct="0">
              <a:spcBef>
                <a:spcPct val="0"/>
              </a:spcBef>
              <a:spcAft>
                <a:spcPct val="0"/>
              </a:spcAft>
              <a:defRPr sz="2400" b="1">
                <a:solidFill>
                  <a:srgbClr val="00279F"/>
                </a:solidFill>
                <a:latin typeface="Book Antiqua" charset="0"/>
                <a:ea typeface="ＭＳ Ｐゴシック" charset="0"/>
              </a:defRPr>
            </a:lvl8pPr>
            <a:lvl9pPr marL="3886200" indent="-228600" eaLnBrk="0" fontAlgn="base" hangingPunct="0">
              <a:spcBef>
                <a:spcPct val="0"/>
              </a:spcBef>
              <a:spcAft>
                <a:spcPct val="0"/>
              </a:spcAft>
              <a:defRPr sz="2400" b="1">
                <a:solidFill>
                  <a:srgbClr val="00279F"/>
                </a:solidFill>
                <a:latin typeface="Book Antiqua" charset="0"/>
                <a:ea typeface="ＭＳ Ｐゴシック" charset="0"/>
              </a:defRPr>
            </a:lvl9pPr>
          </a:lstStyle>
          <a:p>
            <a:r>
              <a:rPr lang="en-US" sz="2000">
                <a:solidFill>
                  <a:schemeClr val="bg2">
                    <a:lumMod val="50000"/>
                  </a:schemeClr>
                </a:solidFill>
              </a:rPr>
              <a:t>Visualizations of final results</a:t>
            </a:r>
          </a:p>
        </p:txBody>
      </p:sp>
      <p:sp>
        <p:nvSpPr>
          <p:cNvPr id="26635" name="TextBox 39"/>
          <p:cNvSpPr txBox="1">
            <a:spLocks noChangeArrowheads="1"/>
          </p:cNvSpPr>
          <p:nvPr/>
        </p:nvSpPr>
        <p:spPr bwMode="auto">
          <a:xfrm>
            <a:off x="76200" y="6091763"/>
            <a:ext cx="37719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rgbClr val="00279F"/>
                </a:solidFill>
                <a:latin typeface="Book Antiqua" charset="0"/>
                <a:ea typeface="ＭＳ Ｐゴシック" charset="0"/>
                <a:cs typeface="ＭＳ Ｐゴシック" charset="0"/>
              </a:defRPr>
            </a:lvl1pPr>
            <a:lvl2pPr marL="742950" indent="-285750">
              <a:defRPr sz="2400" b="1">
                <a:solidFill>
                  <a:srgbClr val="00279F"/>
                </a:solidFill>
                <a:latin typeface="Book Antiqua" charset="0"/>
                <a:ea typeface="ＭＳ Ｐゴシック" charset="0"/>
              </a:defRPr>
            </a:lvl2pPr>
            <a:lvl3pPr marL="1143000" indent="-228600">
              <a:defRPr sz="2400" b="1">
                <a:solidFill>
                  <a:srgbClr val="00279F"/>
                </a:solidFill>
                <a:latin typeface="Book Antiqua" charset="0"/>
                <a:ea typeface="ＭＳ Ｐゴシック" charset="0"/>
              </a:defRPr>
            </a:lvl3pPr>
            <a:lvl4pPr marL="1600200" indent="-228600">
              <a:defRPr sz="2400" b="1">
                <a:solidFill>
                  <a:srgbClr val="00279F"/>
                </a:solidFill>
                <a:latin typeface="Book Antiqua" charset="0"/>
                <a:ea typeface="ＭＳ Ｐゴシック" charset="0"/>
              </a:defRPr>
            </a:lvl4pPr>
            <a:lvl5pPr marL="2057400" indent="-228600">
              <a:defRPr sz="2400" b="1">
                <a:solidFill>
                  <a:srgbClr val="00279F"/>
                </a:solidFill>
                <a:latin typeface="Book Antiqua" charset="0"/>
                <a:ea typeface="ＭＳ Ｐゴシック" charset="0"/>
              </a:defRPr>
            </a:lvl5pPr>
            <a:lvl6pPr marL="2514600" indent="-228600" eaLnBrk="0" fontAlgn="base" hangingPunct="0">
              <a:spcBef>
                <a:spcPct val="0"/>
              </a:spcBef>
              <a:spcAft>
                <a:spcPct val="0"/>
              </a:spcAft>
              <a:defRPr sz="2400" b="1">
                <a:solidFill>
                  <a:srgbClr val="00279F"/>
                </a:solidFill>
                <a:latin typeface="Book Antiqua" charset="0"/>
                <a:ea typeface="ＭＳ Ｐゴシック" charset="0"/>
              </a:defRPr>
            </a:lvl6pPr>
            <a:lvl7pPr marL="2971800" indent="-228600" eaLnBrk="0" fontAlgn="base" hangingPunct="0">
              <a:spcBef>
                <a:spcPct val="0"/>
              </a:spcBef>
              <a:spcAft>
                <a:spcPct val="0"/>
              </a:spcAft>
              <a:defRPr sz="2400" b="1">
                <a:solidFill>
                  <a:srgbClr val="00279F"/>
                </a:solidFill>
                <a:latin typeface="Book Antiqua" charset="0"/>
                <a:ea typeface="ＭＳ Ｐゴシック" charset="0"/>
              </a:defRPr>
            </a:lvl7pPr>
            <a:lvl8pPr marL="3429000" indent="-228600" eaLnBrk="0" fontAlgn="base" hangingPunct="0">
              <a:spcBef>
                <a:spcPct val="0"/>
              </a:spcBef>
              <a:spcAft>
                <a:spcPct val="0"/>
              </a:spcAft>
              <a:defRPr sz="2400" b="1">
                <a:solidFill>
                  <a:srgbClr val="00279F"/>
                </a:solidFill>
                <a:latin typeface="Book Antiqua" charset="0"/>
                <a:ea typeface="ＭＳ Ｐゴシック" charset="0"/>
              </a:defRPr>
            </a:lvl8pPr>
            <a:lvl9pPr marL="3886200" indent="-228600" eaLnBrk="0" fontAlgn="base" hangingPunct="0">
              <a:spcBef>
                <a:spcPct val="0"/>
              </a:spcBef>
              <a:spcAft>
                <a:spcPct val="0"/>
              </a:spcAft>
              <a:defRPr sz="2400" b="1">
                <a:solidFill>
                  <a:srgbClr val="00279F"/>
                </a:solidFill>
                <a:latin typeface="Book Antiqua" charset="0"/>
                <a:ea typeface="ＭＳ Ｐゴシック" charset="0"/>
              </a:defRPr>
            </a:lvl9pPr>
          </a:lstStyle>
          <a:p>
            <a:r>
              <a:rPr lang="en-US" sz="1800" dirty="0">
                <a:solidFill>
                  <a:srgbClr val="0000FF"/>
                </a:solidFill>
              </a:rPr>
              <a:t>Termite LDA-based visualizations [Chuang et al 2012]</a:t>
            </a:r>
          </a:p>
        </p:txBody>
      </p:sp>
    </p:spTree>
    <p:extLst>
      <p:ext uri="{BB962C8B-B14F-4D97-AF65-F5344CB8AC3E}">
        <p14:creationId xmlns:p14="http://schemas.microsoft.com/office/powerpoint/2010/main" val="3467713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52"/>
            <a:ext cx="8229600" cy="1143000"/>
          </a:xfrm>
        </p:spPr>
        <p:txBody>
          <a:bodyPr/>
          <a:lstStyle/>
          <a:p>
            <a:r>
              <a:rPr lang="en-US" dirty="0"/>
              <a:t>Documenting How Results Are Obtained: </a:t>
            </a:r>
            <a:r>
              <a:rPr lang="en-US" dirty="0" smtClean="0">
                <a:solidFill>
                  <a:srgbClr val="FF6600"/>
                </a:solidFill>
              </a:rPr>
              <a:t>Provenance</a:t>
            </a:r>
            <a:endParaRPr lang="en-US" dirty="0">
              <a:solidFill>
                <a:srgbClr val="FF6600"/>
              </a:solidFill>
            </a:endParaRPr>
          </a:p>
        </p:txBody>
      </p:sp>
      <p:pic>
        <p:nvPicPr>
          <p:cNvPr id="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1337732"/>
            <a:ext cx="7277100" cy="4097867"/>
          </a:xfrm>
          <a:prstGeom prst="rect">
            <a:avLst/>
          </a:prstGeom>
          <a:noFill/>
          <a:ln w="38100" cmpd="sng">
            <a:solidFill>
              <a:srgbClr val="8080FF"/>
            </a:solidFill>
            <a:miter lim="800000"/>
            <a:headEnd/>
            <a:tailEnd/>
          </a:ln>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3"/>
          <a:stretch>
            <a:fillRect/>
          </a:stretch>
        </p:blipFill>
        <p:spPr>
          <a:xfrm>
            <a:off x="3200400" y="1964267"/>
            <a:ext cx="5562600" cy="4871508"/>
          </a:xfrm>
          <a:prstGeom prst="rect">
            <a:avLst/>
          </a:prstGeom>
          <a:ln w="38100" cmpd="sng">
            <a:solidFill>
              <a:srgbClr val="8080FF"/>
            </a:solidFill>
          </a:ln>
        </p:spPr>
      </p:pic>
      <p:sp>
        <p:nvSpPr>
          <p:cNvPr id="5" name="TextBox 4"/>
          <p:cNvSpPr txBox="1"/>
          <p:nvPr/>
        </p:nvSpPr>
        <p:spPr>
          <a:xfrm>
            <a:off x="74647" y="4789267"/>
            <a:ext cx="8976216" cy="1569660"/>
          </a:xfrm>
          <a:prstGeom prst="rect">
            <a:avLst/>
          </a:prstGeom>
          <a:solidFill>
            <a:schemeClr val="bg2">
              <a:lumMod val="60000"/>
              <a:lumOff val="40000"/>
            </a:schemeClr>
          </a:solidFill>
          <a:ln>
            <a:solidFill>
              <a:srgbClr val="008000"/>
            </a:solidFill>
          </a:ln>
        </p:spPr>
        <p:txBody>
          <a:bodyPr wrap="square" rtlCol="0">
            <a:spAutoFit/>
          </a:bodyPr>
          <a:lstStyle/>
          <a:p>
            <a:r>
              <a:rPr lang="en-US" sz="2400" b="1" dirty="0" smtClean="0"/>
              <a:t>Each time the workflow is executed, the system records the provenance of the results: what workflow was used, what its components were, what the input data was, and what values were assigned to the parameters.</a:t>
            </a:r>
            <a:endParaRPr lang="en-US" sz="2400" b="1" dirty="0"/>
          </a:p>
        </p:txBody>
      </p:sp>
    </p:spTree>
    <p:extLst>
      <p:ext uri="{BB962C8B-B14F-4D97-AF65-F5344CB8AC3E}">
        <p14:creationId xmlns:p14="http://schemas.microsoft.com/office/powerpoint/2010/main" val="2563259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74497" y="2028600"/>
            <a:ext cx="4143503" cy="4683123"/>
          </a:xfrm>
          <a:prstGeom prst="rect">
            <a:avLst/>
          </a:prstGeom>
          <a:solidFill>
            <a:schemeClr val="bg1">
              <a:lumMod val="85000"/>
            </a:schemeClr>
          </a:solidFill>
        </p:spPr>
      </p:pic>
      <p:pic>
        <p:nvPicPr>
          <p:cNvPr id="10" name="Picture 9"/>
          <p:cNvPicPr>
            <a:picLocks noChangeAspect="1"/>
          </p:cNvPicPr>
          <p:nvPr/>
        </p:nvPicPr>
        <p:blipFill>
          <a:blip r:embed="rId2"/>
          <a:stretch>
            <a:fillRect/>
          </a:stretch>
        </p:blipFill>
        <p:spPr>
          <a:xfrm>
            <a:off x="4887988" y="2070100"/>
            <a:ext cx="4106785" cy="4641623"/>
          </a:xfrm>
          <a:prstGeom prst="rect">
            <a:avLst/>
          </a:prstGeom>
          <a:solidFill>
            <a:schemeClr val="bg1">
              <a:lumMod val="85000"/>
            </a:schemeClr>
          </a:solidFill>
        </p:spPr>
      </p:pic>
      <p:sp>
        <p:nvSpPr>
          <p:cNvPr id="30721" name="Rectangle 3"/>
          <p:cNvSpPr>
            <a:spLocks noGrp="1" noChangeArrowheads="1"/>
          </p:cNvSpPr>
          <p:nvPr>
            <p:ph type="title"/>
          </p:nvPr>
        </p:nvSpPr>
        <p:spPr>
          <a:xfrm>
            <a:off x="0" y="0"/>
            <a:ext cx="9144000" cy="1306286"/>
          </a:xfrm>
        </p:spPr>
        <p:txBody>
          <a:bodyPr/>
          <a:lstStyle/>
          <a:p>
            <a:r>
              <a:rPr lang="en-US" sz="4000" dirty="0" smtClean="0">
                <a:ea typeface="ＭＳ Ｐゴシック" charset="0"/>
                <a:cs typeface="ＭＳ Ｐゴシック" charset="0"/>
              </a:rPr>
              <a:t>Execution Records (Provenance) </a:t>
            </a:r>
            <a:r>
              <a:rPr lang="en-US" sz="4000" dirty="0" err="1" smtClean="0">
                <a:ea typeface="ＭＳ Ｐゴシック" charset="0"/>
                <a:cs typeface="ＭＳ Ｐゴシック" charset="0"/>
              </a:rPr>
              <a:t>vs</a:t>
            </a:r>
            <a:r>
              <a:rPr lang="en-US" sz="4000" dirty="0" smtClean="0">
                <a:ea typeface="ＭＳ Ｐゴシック" charset="0"/>
                <a:cs typeface="ＭＳ Ｐゴシック" charset="0"/>
              </a:rPr>
              <a:t> </a:t>
            </a:r>
            <a:r>
              <a:rPr lang="en-US" sz="4000" dirty="0">
                <a:ea typeface="ＭＳ Ｐゴシック" charset="0"/>
                <a:cs typeface="ＭＳ Ｐゴシック" charset="0"/>
              </a:rPr>
              <a:t>General Method (Workflow)</a:t>
            </a:r>
          </a:p>
        </p:txBody>
      </p:sp>
      <p:sp>
        <p:nvSpPr>
          <p:cNvPr id="2" name="Oval 1"/>
          <p:cNvSpPr/>
          <p:nvPr/>
        </p:nvSpPr>
        <p:spPr>
          <a:xfrm>
            <a:off x="276097" y="1727200"/>
            <a:ext cx="2209799" cy="56991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accent1">
                    <a:lumMod val="50000"/>
                  </a:schemeClr>
                </a:solidFill>
              </a:rPr>
              <a:t>NYT Article 9/9/2016</a:t>
            </a:r>
            <a:endParaRPr lang="en-US" sz="1600" b="1" dirty="0">
              <a:solidFill>
                <a:schemeClr val="accent1">
                  <a:lumMod val="50000"/>
                </a:schemeClr>
              </a:solidFill>
            </a:endParaRPr>
          </a:p>
        </p:txBody>
      </p:sp>
      <p:sp>
        <p:nvSpPr>
          <p:cNvPr id="6" name="Oval 5"/>
          <p:cNvSpPr/>
          <p:nvPr/>
        </p:nvSpPr>
        <p:spPr>
          <a:xfrm>
            <a:off x="1904999" y="3479800"/>
            <a:ext cx="600075" cy="241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accent1">
                    <a:lumMod val="50000"/>
                  </a:schemeClr>
                </a:solidFill>
              </a:rPr>
              <a:t>23</a:t>
            </a:r>
            <a:endParaRPr lang="en-US" sz="1200" b="1" dirty="0">
              <a:solidFill>
                <a:schemeClr val="accent1">
                  <a:lumMod val="50000"/>
                </a:schemeClr>
              </a:solidFill>
            </a:endParaRPr>
          </a:p>
        </p:txBody>
      </p:sp>
      <p:sp>
        <p:nvSpPr>
          <p:cNvPr id="11" name="Oval 10"/>
          <p:cNvSpPr/>
          <p:nvPr/>
        </p:nvSpPr>
        <p:spPr>
          <a:xfrm>
            <a:off x="2603499" y="3530600"/>
            <a:ext cx="431801" cy="215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accent1">
                    <a:lumMod val="50000"/>
                  </a:schemeClr>
                </a:solidFill>
              </a:rPr>
              <a:t>8</a:t>
            </a:r>
            <a:endParaRPr lang="en-US" sz="1200" b="1" dirty="0">
              <a:solidFill>
                <a:schemeClr val="accent1">
                  <a:lumMod val="50000"/>
                </a:schemeClr>
              </a:solidFill>
            </a:endParaRPr>
          </a:p>
        </p:txBody>
      </p:sp>
      <p:sp>
        <p:nvSpPr>
          <p:cNvPr id="12" name="Oval 11"/>
          <p:cNvSpPr/>
          <p:nvPr/>
        </p:nvSpPr>
        <p:spPr>
          <a:xfrm>
            <a:off x="3200399" y="3530600"/>
            <a:ext cx="431801" cy="215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accent1">
                    <a:lumMod val="50000"/>
                  </a:schemeClr>
                </a:solidFill>
              </a:rPr>
              <a:t>5</a:t>
            </a:r>
            <a:endParaRPr lang="en-US" sz="1200" b="1" dirty="0">
              <a:solidFill>
                <a:schemeClr val="accent1">
                  <a:lumMod val="50000"/>
                </a:schemeClr>
              </a:solidFill>
            </a:endParaRPr>
          </a:p>
        </p:txBody>
      </p:sp>
      <p:sp>
        <p:nvSpPr>
          <p:cNvPr id="13" name="Oval 12"/>
          <p:cNvSpPr/>
          <p:nvPr/>
        </p:nvSpPr>
        <p:spPr>
          <a:xfrm>
            <a:off x="3733799" y="3505200"/>
            <a:ext cx="596901" cy="2413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smtClean="0">
                <a:solidFill>
                  <a:schemeClr val="accent1">
                    <a:lumMod val="50000"/>
                  </a:schemeClr>
                </a:solidFill>
              </a:rPr>
              <a:t>800</a:t>
            </a:r>
            <a:endParaRPr lang="en-US" sz="1200" b="1" dirty="0">
              <a:solidFill>
                <a:schemeClr val="accent1">
                  <a:lumMod val="50000"/>
                </a:schemeClr>
              </a:solidFill>
            </a:endParaRPr>
          </a:p>
        </p:txBody>
      </p:sp>
      <p:sp>
        <p:nvSpPr>
          <p:cNvPr id="14" name="Oval 13"/>
          <p:cNvSpPr/>
          <p:nvPr/>
        </p:nvSpPr>
        <p:spPr>
          <a:xfrm>
            <a:off x="5114797" y="1727200"/>
            <a:ext cx="2209799" cy="569914"/>
          </a:xfrm>
          <a:prstGeom prst="ellipse">
            <a:avLst/>
          </a:prstGeom>
          <a:solidFill>
            <a:schemeClr val="accent3">
              <a:lumMod val="50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bg1">
                    <a:lumMod val="95000"/>
                  </a:schemeClr>
                </a:solidFill>
              </a:rPr>
              <a:t>Document</a:t>
            </a:r>
            <a:endParaRPr lang="en-US" sz="1600" b="1" dirty="0">
              <a:solidFill>
                <a:schemeClr val="bg1">
                  <a:lumMod val="95000"/>
                </a:schemeClr>
              </a:solidFill>
            </a:endParaRPr>
          </a:p>
        </p:txBody>
      </p:sp>
      <p:sp>
        <p:nvSpPr>
          <p:cNvPr id="15" name="Oval 14"/>
          <p:cNvSpPr/>
          <p:nvPr/>
        </p:nvSpPr>
        <p:spPr>
          <a:xfrm>
            <a:off x="1104899" y="5359400"/>
            <a:ext cx="2209799" cy="7294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accent1">
                    <a:lumMod val="50000"/>
                  </a:schemeClr>
                </a:solidFill>
              </a:rPr>
              <a:t>NYT Article 9/9/</a:t>
            </a:r>
            <a:r>
              <a:rPr lang="en-US" sz="1600" b="1" dirty="0" smtClean="0">
                <a:solidFill>
                  <a:schemeClr val="accent1">
                    <a:lumMod val="50000"/>
                  </a:schemeClr>
                </a:solidFill>
              </a:rPr>
              <a:t>2016 - Encrypted</a:t>
            </a:r>
            <a:endParaRPr lang="en-US" sz="1600" b="1" dirty="0">
              <a:solidFill>
                <a:schemeClr val="accent1">
                  <a:lumMod val="50000"/>
                </a:schemeClr>
              </a:solidFill>
            </a:endParaRPr>
          </a:p>
        </p:txBody>
      </p:sp>
      <p:sp>
        <p:nvSpPr>
          <p:cNvPr id="16" name="Oval 15"/>
          <p:cNvSpPr/>
          <p:nvPr/>
        </p:nvSpPr>
        <p:spPr>
          <a:xfrm>
            <a:off x="174497" y="6448311"/>
            <a:ext cx="431801" cy="215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accent1">
                  <a:lumMod val="50000"/>
                </a:schemeClr>
              </a:solidFill>
            </a:endParaRPr>
          </a:p>
        </p:txBody>
      </p:sp>
      <p:sp>
        <p:nvSpPr>
          <p:cNvPr id="17" name="Oval 16"/>
          <p:cNvSpPr/>
          <p:nvPr/>
        </p:nvSpPr>
        <p:spPr>
          <a:xfrm>
            <a:off x="888998" y="6448311"/>
            <a:ext cx="431801" cy="215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accent1">
                  <a:lumMod val="50000"/>
                </a:schemeClr>
              </a:solidFill>
            </a:endParaRPr>
          </a:p>
        </p:txBody>
      </p:sp>
      <p:sp>
        <p:nvSpPr>
          <p:cNvPr id="18" name="Oval 17"/>
          <p:cNvSpPr/>
          <p:nvPr/>
        </p:nvSpPr>
        <p:spPr>
          <a:xfrm>
            <a:off x="1444496" y="6448311"/>
            <a:ext cx="431801" cy="215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accent1">
                  <a:lumMod val="50000"/>
                </a:schemeClr>
              </a:solidFill>
            </a:endParaRPr>
          </a:p>
        </p:txBody>
      </p:sp>
      <p:sp>
        <p:nvSpPr>
          <p:cNvPr id="19" name="Oval 18"/>
          <p:cNvSpPr/>
          <p:nvPr/>
        </p:nvSpPr>
        <p:spPr>
          <a:xfrm>
            <a:off x="2158997" y="6448311"/>
            <a:ext cx="431801" cy="215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accent1">
                  <a:lumMod val="50000"/>
                </a:schemeClr>
              </a:solidFill>
            </a:endParaRPr>
          </a:p>
        </p:txBody>
      </p:sp>
      <p:sp>
        <p:nvSpPr>
          <p:cNvPr id="20" name="Oval 19"/>
          <p:cNvSpPr/>
          <p:nvPr/>
        </p:nvSpPr>
        <p:spPr>
          <a:xfrm>
            <a:off x="2714497" y="6445249"/>
            <a:ext cx="723902" cy="222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accent1">
                  <a:lumMod val="50000"/>
                </a:schemeClr>
              </a:solidFill>
            </a:endParaRPr>
          </a:p>
        </p:txBody>
      </p:sp>
      <p:sp>
        <p:nvSpPr>
          <p:cNvPr id="21" name="Oval 20"/>
          <p:cNvSpPr/>
          <p:nvPr/>
        </p:nvSpPr>
        <p:spPr>
          <a:xfrm>
            <a:off x="3517898" y="6445249"/>
            <a:ext cx="723902" cy="2220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b="1" dirty="0">
              <a:solidFill>
                <a:schemeClr val="accent1">
                  <a:lumMod val="50000"/>
                </a:schemeClr>
              </a:solidFill>
            </a:endParaRPr>
          </a:p>
        </p:txBody>
      </p:sp>
      <p:sp>
        <p:nvSpPr>
          <p:cNvPr id="22" name="Oval 21"/>
          <p:cNvSpPr/>
          <p:nvPr/>
        </p:nvSpPr>
        <p:spPr>
          <a:xfrm>
            <a:off x="5660897" y="5518945"/>
            <a:ext cx="2209799" cy="569914"/>
          </a:xfrm>
          <a:prstGeom prst="ellipse">
            <a:avLst/>
          </a:prstGeom>
          <a:solidFill>
            <a:schemeClr val="accent3">
              <a:lumMod val="50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bg1">
                    <a:lumMod val="95000"/>
                  </a:schemeClr>
                </a:solidFill>
              </a:rPr>
              <a:t>Encrypted Document</a:t>
            </a:r>
            <a:endParaRPr lang="en-US" sz="1600" b="1" dirty="0">
              <a:solidFill>
                <a:schemeClr val="bg1">
                  <a:lumMod val="95000"/>
                </a:schemeClr>
              </a:solidFill>
            </a:endParaRPr>
          </a:p>
        </p:txBody>
      </p:sp>
      <p:sp>
        <p:nvSpPr>
          <p:cNvPr id="3" name="Slide Number Placeholder 2"/>
          <p:cNvSpPr>
            <a:spLocks noGrp="1"/>
          </p:cNvSpPr>
          <p:nvPr>
            <p:ph type="sldNum" sz="quarter" idx="12"/>
          </p:nvPr>
        </p:nvSpPr>
        <p:spPr/>
        <p:txBody>
          <a:bodyPr/>
          <a:lstStyle/>
          <a:p>
            <a:fld id="{9F2F5E10-5301-4EE6-90D2-A6C4A3F62BED}" type="slidenum">
              <a:rPr lang="en-US" smtClean="0"/>
              <a:t>28</a:t>
            </a:fld>
            <a:endParaRPr lang="en-US"/>
          </a:p>
        </p:txBody>
      </p:sp>
    </p:spTree>
    <p:extLst>
      <p:ext uri="{BB962C8B-B14F-4D97-AF65-F5344CB8AC3E}">
        <p14:creationId xmlns:p14="http://schemas.microsoft.com/office/powerpoint/2010/main" val="1238181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0" y="0"/>
            <a:ext cx="8943975" cy="685800"/>
          </a:xfrm>
        </p:spPr>
        <p:txBody>
          <a:bodyPr/>
          <a:lstStyle/>
          <a:p>
            <a:r>
              <a:rPr lang="en-US" sz="3600" dirty="0">
                <a:latin typeface="Helvetica" charset="0"/>
                <a:ea typeface="ＭＳ Ｐゴシック" charset="0"/>
                <a:cs typeface="ＭＳ Ｐゴシック" charset="0"/>
              </a:rPr>
              <a:t>Automatic </a:t>
            </a:r>
            <a:r>
              <a:rPr lang="en-US" sz="3600" dirty="0" smtClean="0">
                <a:latin typeface="Helvetica" charset="0"/>
                <a:ea typeface="ＭＳ Ｐゴシック" charset="0"/>
                <a:cs typeface="ＭＳ Ｐゴシック" charset="0"/>
              </a:rPr>
              <a:t>Processing of Multiple Inputs</a:t>
            </a:r>
            <a:endParaRPr lang="en-US" sz="3600" dirty="0">
              <a:latin typeface="Helvetica" charset="0"/>
              <a:ea typeface="ＭＳ Ｐゴシック" charset="0"/>
              <a:cs typeface="ＭＳ Ｐゴシック" charset="0"/>
            </a:endParaRPr>
          </a:p>
        </p:txBody>
      </p:sp>
      <p:pic>
        <p:nvPicPr>
          <p:cNvPr id="27650"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29464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78200" y="787400"/>
            <a:ext cx="5765800" cy="608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ight Arrow 3"/>
          <p:cNvSpPr>
            <a:spLocks noChangeArrowheads="1"/>
          </p:cNvSpPr>
          <p:nvPr/>
        </p:nvSpPr>
        <p:spPr bwMode="auto">
          <a:xfrm>
            <a:off x="2709333" y="2408766"/>
            <a:ext cx="889000" cy="596900"/>
          </a:xfrm>
          <a:prstGeom prst="rightArrow">
            <a:avLst>
              <a:gd name="adj1" fmla="val 50000"/>
              <a:gd name="adj2" fmla="val 49997"/>
            </a:avLst>
          </a:prstGeom>
          <a:solidFill>
            <a:srgbClr val="E10202"/>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en-US"/>
          </a:p>
        </p:txBody>
      </p:sp>
    </p:spTree>
    <p:extLst>
      <p:ext uri="{BB962C8B-B14F-4D97-AF65-F5344CB8AC3E}">
        <p14:creationId xmlns:p14="http://schemas.microsoft.com/office/powerpoint/2010/main" val="790969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Workflows and Provenance</a:t>
            </a:r>
            <a:endParaRPr lang="en-US" dirty="0"/>
          </a:p>
        </p:txBody>
      </p:sp>
      <p:sp>
        <p:nvSpPr>
          <p:cNvPr id="3" name="Content Placeholder 2"/>
          <p:cNvSpPr>
            <a:spLocks noGrp="1"/>
          </p:cNvSpPr>
          <p:nvPr>
            <p:ph idx="1"/>
          </p:nvPr>
        </p:nvSpPr>
        <p:spPr>
          <a:xfrm>
            <a:off x="739775" y="2463800"/>
            <a:ext cx="7662864" cy="3314700"/>
          </a:xfrm>
          <a:ln>
            <a:solidFill>
              <a:srgbClr val="0000FF"/>
            </a:solidFill>
          </a:ln>
        </p:spPr>
        <p:txBody>
          <a:bodyPr>
            <a:noAutofit/>
          </a:bodyPr>
          <a:lstStyle/>
          <a:p>
            <a:pPr marL="857250" indent="-857250">
              <a:buAutoNum type="romanUcPeriod"/>
            </a:pPr>
            <a:r>
              <a:rPr lang="en-US" sz="3600" dirty="0" smtClean="0"/>
              <a:t>Workflows </a:t>
            </a:r>
          </a:p>
          <a:p>
            <a:pPr marL="857250" indent="-857250">
              <a:buAutoNum type="romanUcPeriod"/>
            </a:pPr>
            <a:r>
              <a:rPr lang="en-US" sz="3600" dirty="0" smtClean="0"/>
              <a:t>Provenance</a:t>
            </a:r>
          </a:p>
          <a:p>
            <a:pPr marL="857250" indent="-857250">
              <a:buAutoNum type="romanUcPeriod"/>
            </a:pPr>
            <a:r>
              <a:rPr lang="en-US" sz="3600" dirty="0" smtClean="0"/>
              <a:t>The WINGS workflow system</a:t>
            </a:r>
          </a:p>
        </p:txBody>
      </p:sp>
      <p:sp>
        <p:nvSpPr>
          <p:cNvPr id="4" name="Slide Number Placeholder 3"/>
          <p:cNvSpPr>
            <a:spLocks noGrp="1"/>
          </p:cNvSpPr>
          <p:nvPr>
            <p:ph type="sldNum" sz="quarter" idx="12"/>
          </p:nvPr>
        </p:nvSpPr>
        <p:spPr/>
        <p:txBody>
          <a:bodyPr/>
          <a:lstStyle/>
          <a:p>
            <a:fld id="{9F2F5E10-5301-4EE6-90D2-A6C4A3F62BED}" type="slidenum">
              <a:rPr lang="en-US" smtClean="0"/>
              <a:t>3</a:t>
            </a:fld>
            <a:endParaRPr lang="en-US"/>
          </a:p>
        </p:txBody>
      </p:sp>
    </p:spTree>
    <p:extLst>
      <p:ext uri="{BB962C8B-B14F-4D97-AF65-F5344CB8AC3E}">
        <p14:creationId xmlns:p14="http://schemas.microsoft.com/office/powerpoint/2010/main" val="1339927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0"/>
            <a:ext cx="8686800" cy="1143000"/>
          </a:xfrm>
        </p:spPr>
        <p:txBody>
          <a:bodyPr/>
          <a:lstStyle/>
          <a:p>
            <a:r>
              <a:rPr lang="en-US" sz="4000" dirty="0" smtClean="0">
                <a:latin typeface="Helvetica" charset="0"/>
                <a:ea typeface="ＭＳ Ｐゴシック" charset="0"/>
                <a:cs typeface="ＭＳ Ｐゴシック" charset="0"/>
              </a:rPr>
              <a:t>Large-Scale Data Processing</a:t>
            </a:r>
            <a:endParaRPr lang="en-US" sz="4000" dirty="0">
              <a:latin typeface="Helvetica" charset="0"/>
              <a:ea typeface="ＭＳ Ｐゴシック" charset="0"/>
              <a:cs typeface="ＭＳ Ｐゴシック" charset="0"/>
            </a:endParaRPr>
          </a:p>
        </p:txBody>
      </p:sp>
      <p:pic>
        <p:nvPicPr>
          <p:cNvPr id="8089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 y="1997075"/>
            <a:ext cx="8229600" cy="484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04781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5"/>
          <p:cNvSpPr>
            <a:spLocks noChangeArrowheads="1"/>
          </p:cNvSpPr>
          <p:nvPr/>
        </p:nvSpPr>
        <p:spPr bwMode="auto">
          <a:xfrm>
            <a:off x="0" y="6400800"/>
            <a:ext cx="9144000"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en-US"/>
          </a:p>
        </p:txBody>
      </p:sp>
      <p:pic>
        <p:nvPicPr>
          <p:cNvPr id="31746"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28588" y="1739900"/>
            <a:ext cx="1903412"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itle 9"/>
          <p:cNvSpPr>
            <a:spLocks noGrp="1"/>
          </p:cNvSpPr>
          <p:nvPr>
            <p:ph type="title"/>
          </p:nvPr>
        </p:nvSpPr>
        <p:spPr>
          <a:xfrm>
            <a:off x="423333" y="57274"/>
            <a:ext cx="8229600" cy="1043394"/>
          </a:xfrm>
        </p:spPr>
        <p:txBody>
          <a:bodyPr/>
          <a:lstStyle/>
          <a:p>
            <a:r>
              <a:rPr lang="en-US" sz="4000" dirty="0" smtClean="0">
                <a:latin typeface="Helvetica" charset="0"/>
                <a:ea typeface="ＭＳ Ｐゴシック" charset="0"/>
                <a:cs typeface="ＭＳ Ｐゴシック" charset="0"/>
              </a:rPr>
              <a:t>Facilitate Communication Across Data Science Expertise Areas</a:t>
            </a:r>
            <a:endParaRPr lang="en-US" sz="4000" dirty="0">
              <a:latin typeface="Helvetica" charset="0"/>
              <a:ea typeface="ＭＳ Ｐゴシック" charset="0"/>
              <a:cs typeface="ＭＳ Ｐゴシック" charset="0"/>
            </a:endParaRPr>
          </a:p>
        </p:txBody>
      </p:sp>
      <p:pic>
        <p:nvPicPr>
          <p:cNvPr id="31748"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25700" y="1346200"/>
            <a:ext cx="1271588"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9" name="Picture 5"/>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1750" y="5130800"/>
            <a:ext cx="187325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0"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86588" y="1352550"/>
            <a:ext cx="2093912" cy="186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1" name="Picture 3" descr="dax.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756400" y="5135563"/>
            <a:ext cx="2311400" cy="172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10"/>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067300" y="5092700"/>
            <a:ext cx="1409700" cy="160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3" name="Picture 11"/>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2386013" y="5219700"/>
            <a:ext cx="131445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4" name="Picture 12"/>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4953000" y="1498600"/>
            <a:ext cx="19621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5" name="Picture 21"/>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0" y="3632200"/>
            <a:ext cx="9144000" cy="100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6" name="Picture 24"/>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835400" y="1333500"/>
            <a:ext cx="1198563" cy="552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7" name="TextBox 13"/>
          <p:cNvSpPr txBox="1">
            <a:spLocks noChangeArrowheads="1"/>
          </p:cNvSpPr>
          <p:nvPr/>
        </p:nvSpPr>
        <p:spPr bwMode="auto">
          <a:xfrm>
            <a:off x="622300" y="3175000"/>
            <a:ext cx="2844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rgbClr val="00279F"/>
                </a:solidFill>
                <a:latin typeface="Book Antiqua" charset="0"/>
                <a:ea typeface="ＭＳ Ｐゴシック" charset="0"/>
                <a:cs typeface="ＭＳ Ｐゴシック" charset="0"/>
              </a:defRPr>
            </a:lvl1pPr>
            <a:lvl2pPr marL="742950" indent="-285750">
              <a:defRPr sz="2400" b="1">
                <a:solidFill>
                  <a:srgbClr val="00279F"/>
                </a:solidFill>
                <a:latin typeface="Book Antiqua" charset="0"/>
                <a:ea typeface="ＭＳ Ｐゴシック" charset="0"/>
              </a:defRPr>
            </a:lvl2pPr>
            <a:lvl3pPr marL="1143000" indent="-228600">
              <a:defRPr sz="2400" b="1">
                <a:solidFill>
                  <a:srgbClr val="00279F"/>
                </a:solidFill>
                <a:latin typeface="Book Antiqua" charset="0"/>
                <a:ea typeface="ＭＳ Ｐゴシック" charset="0"/>
              </a:defRPr>
            </a:lvl3pPr>
            <a:lvl4pPr marL="1600200" indent="-228600">
              <a:defRPr sz="2400" b="1">
                <a:solidFill>
                  <a:srgbClr val="00279F"/>
                </a:solidFill>
                <a:latin typeface="Book Antiqua" charset="0"/>
                <a:ea typeface="ＭＳ Ｐゴシック" charset="0"/>
              </a:defRPr>
            </a:lvl4pPr>
            <a:lvl5pPr marL="2057400" indent="-228600">
              <a:defRPr sz="2400" b="1">
                <a:solidFill>
                  <a:srgbClr val="00279F"/>
                </a:solidFill>
                <a:latin typeface="Book Antiqua" charset="0"/>
                <a:ea typeface="ＭＳ Ｐゴシック" charset="0"/>
              </a:defRPr>
            </a:lvl5pPr>
            <a:lvl6pPr marL="2514600" indent="-228600" eaLnBrk="0" fontAlgn="base" hangingPunct="0">
              <a:spcBef>
                <a:spcPct val="0"/>
              </a:spcBef>
              <a:spcAft>
                <a:spcPct val="0"/>
              </a:spcAft>
              <a:defRPr sz="2400" b="1">
                <a:solidFill>
                  <a:srgbClr val="00279F"/>
                </a:solidFill>
                <a:latin typeface="Book Antiqua" charset="0"/>
                <a:ea typeface="ＭＳ Ｐゴシック" charset="0"/>
              </a:defRPr>
            </a:lvl6pPr>
            <a:lvl7pPr marL="2971800" indent="-228600" eaLnBrk="0" fontAlgn="base" hangingPunct="0">
              <a:spcBef>
                <a:spcPct val="0"/>
              </a:spcBef>
              <a:spcAft>
                <a:spcPct val="0"/>
              </a:spcAft>
              <a:defRPr sz="2400" b="1">
                <a:solidFill>
                  <a:srgbClr val="00279F"/>
                </a:solidFill>
                <a:latin typeface="Book Antiqua" charset="0"/>
                <a:ea typeface="ＭＳ Ｐゴシック" charset="0"/>
              </a:defRPr>
            </a:lvl7pPr>
            <a:lvl8pPr marL="3429000" indent="-228600" eaLnBrk="0" fontAlgn="base" hangingPunct="0">
              <a:spcBef>
                <a:spcPct val="0"/>
              </a:spcBef>
              <a:spcAft>
                <a:spcPct val="0"/>
              </a:spcAft>
              <a:defRPr sz="2400" b="1">
                <a:solidFill>
                  <a:srgbClr val="00279F"/>
                </a:solidFill>
                <a:latin typeface="Book Antiqua" charset="0"/>
                <a:ea typeface="ＭＳ Ｐゴシック" charset="0"/>
              </a:defRPr>
            </a:lvl8pPr>
            <a:lvl9pPr marL="3886200" indent="-228600" eaLnBrk="0" fontAlgn="base" hangingPunct="0">
              <a:spcBef>
                <a:spcPct val="0"/>
              </a:spcBef>
              <a:spcAft>
                <a:spcPct val="0"/>
              </a:spcAft>
              <a:defRPr sz="2400" b="1">
                <a:solidFill>
                  <a:srgbClr val="00279F"/>
                </a:solidFill>
                <a:latin typeface="Book Antiqua" charset="0"/>
                <a:ea typeface="ＭＳ Ｐゴシック" charset="0"/>
              </a:defRPr>
            </a:lvl9pPr>
          </a:lstStyle>
          <a:p>
            <a:r>
              <a:rPr lang="en-US" sz="2000" dirty="0">
                <a:solidFill>
                  <a:srgbClr val="008000"/>
                </a:solidFill>
              </a:rPr>
              <a:t>Domain knowledge</a:t>
            </a:r>
          </a:p>
        </p:txBody>
      </p:sp>
      <p:sp>
        <p:nvSpPr>
          <p:cNvPr id="31758" name="TextBox 14"/>
          <p:cNvSpPr txBox="1">
            <a:spLocks noChangeArrowheads="1"/>
          </p:cNvSpPr>
          <p:nvPr/>
        </p:nvSpPr>
        <p:spPr bwMode="auto">
          <a:xfrm>
            <a:off x="5549900" y="3200400"/>
            <a:ext cx="28448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rgbClr val="00279F"/>
                </a:solidFill>
                <a:latin typeface="Book Antiqua" charset="0"/>
                <a:ea typeface="ＭＳ Ｐゴシック" charset="0"/>
                <a:cs typeface="ＭＳ Ｐゴシック" charset="0"/>
              </a:defRPr>
            </a:lvl1pPr>
            <a:lvl2pPr marL="742950" indent="-285750">
              <a:defRPr sz="2400" b="1">
                <a:solidFill>
                  <a:srgbClr val="00279F"/>
                </a:solidFill>
                <a:latin typeface="Book Antiqua" charset="0"/>
                <a:ea typeface="ＭＳ Ｐゴシック" charset="0"/>
              </a:defRPr>
            </a:lvl2pPr>
            <a:lvl3pPr marL="1143000" indent="-228600">
              <a:defRPr sz="2400" b="1">
                <a:solidFill>
                  <a:srgbClr val="00279F"/>
                </a:solidFill>
                <a:latin typeface="Book Antiqua" charset="0"/>
                <a:ea typeface="ＭＳ Ｐゴシック" charset="0"/>
              </a:defRPr>
            </a:lvl3pPr>
            <a:lvl4pPr marL="1600200" indent="-228600">
              <a:defRPr sz="2400" b="1">
                <a:solidFill>
                  <a:srgbClr val="00279F"/>
                </a:solidFill>
                <a:latin typeface="Book Antiqua" charset="0"/>
                <a:ea typeface="ＭＳ Ｐゴシック" charset="0"/>
              </a:defRPr>
            </a:lvl4pPr>
            <a:lvl5pPr marL="2057400" indent="-228600">
              <a:defRPr sz="2400" b="1">
                <a:solidFill>
                  <a:srgbClr val="00279F"/>
                </a:solidFill>
                <a:latin typeface="Book Antiqua" charset="0"/>
                <a:ea typeface="ＭＳ Ｐゴシック" charset="0"/>
              </a:defRPr>
            </a:lvl5pPr>
            <a:lvl6pPr marL="2514600" indent="-228600" eaLnBrk="0" fontAlgn="base" hangingPunct="0">
              <a:spcBef>
                <a:spcPct val="0"/>
              </a:spcBef>
              <a:spcAft>
                <a:spcPct val="0"/>
              </a:spcAft>
              <a:defRPr sz="2400" b="1">
                <a:solidFill>
                  <a:srgbClr val="00279F"/>
                </a:solidFill>
                <a:latin typeface="Book Antiqua" charset="0"/>
                <a:ea typeface="ＭＳ Ｐゴシック" charset="0"/>
              </a:defRPr>
            </a:lvl6pPr>
            <a:lvl7pPr marL="2971800" indent="-228600" eaLnBrk="0" fontAlgn="base" hangingPunct="0">
              <a:spcBef>
                <a:spcPct val="0"/>
              </a:spcBef>
              <a:spcAft>
                <a:spcPct val="0"/>
              </a:spcAft>
              <a:defRPr sz="2400" b="1">
                <a:solidFill>
                  <a:srgbClr val="00279F"/>
                </a:solidFill>
                <a:latin typeface="Book Antiqua" charset="0"/>
                <a:ea typeface="ＭＳ Ｐゴシック" charset="0"/>
              </a:defRPr>
            </a:lvl7pPr>
            <a:lvl8pPr marL="3429000" indent="-228600" eaLnBrk="0" fontAlgn="base" hangingPunct="0">
              <a:spcBef>
                <a:spcPct val="0"/>
              </a:spcBef>
              <a:spcAft>
                <a:spcPct val="0"/>
              </a:spcAft>
              <a:defRPr sz="2400" b="1">
                <a:solidFill>
                  <a:srgbClr val="00279F"/>
                </a:solidFill>
                <a:latin typeface="Book Antiqua" charset="0"/>
                <a:ea typeface="ＭＳ Ｐゴシック" charset="0"/>
              </a:defRPr>
            </a:lvl8pPr>
            <a:lvl9pPr marL="3886200" indent="-228600" eaLnBrk="0" fontAlgn="base" hangingPunct="0">
              <a:spcBef>
                <a:spcPct val="0"/>
              </a:spcBef>
              <a:spcAft>
                <a:spcPct val="0"/>
              </a:spcAft>
              <a:defRPr sz="2400" b="1">
                <a:solidFill>
                  <a:srgbClr val="00279F"/>
                </a:solidFill>
                <a:latin typeface="Book Antiqua" charset="0"/>
                <a:ea typeface="ＭＳ Ｐゴシック" charset="0"/>
              </a:defRPr>
            </a:lvl9pPr>
          </a:lstStyle>
          <a:p>
            <a:r>
              <a:rPr lang="en-US" sz="2000">
                <a:solidFill>
                  <a:srgbClr val="008000"/>
                </a:solidFill>
              </a:rPr>
              <a:t>Statistics, data mining</a:t>
            </a:r>
          </a:p>
        </p:txBody>
      </p:sp>
      <p:sp>
        <p:nvSpPr>
          <p:cNvPr id="31759" name="TextBox 15"/>
          <p:cNvSpPr txBox="1">
            <a:spLocks noChangeArrowheads="1"/>
          </p:cNvSpPr>
          <p:nvPr/>
        </p:nvSpPr>
        <p:spPr bwMode="auto">
          <a:xfrm>
            <a:off x="685800" y="4686300"/>
            <a:ext cx="2628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rgbClr val="00279F"/>
                </a:solidFill>
                <a:latin typeface="Book Antiqua" charset="0"/>
                <a:ea typeface="ＭＳ Ｐゴシック" charset="0"/>
                <a:cs typeface="ＭＳ Ｐゴシック" charset="0"/>
              </a:defRPr>
            </a:lvl1pPr>
            <a:lvl2pPr marL="742950" indent="-285750">
              <a:defRPr sz="2400" b="1">
                <a:solidFill>
                  <a:srgbClr val="00279F"/>
                </a:solidFill>
                <a:latin typeface="Book Antiqua" charset="0"/>
                <a:ea typeface="ＭＳ Ｐゴシック" charset="0"/>
              </a:defRPr>
            </a:lvl2pPr>
            <a:lvl3pPr marL="1143000" indent="-228600">
              <a:defRPr sz="2400" b="1">
                <a:solidFill>
                  <a:srgbClr val="00279F"/>
                </a:solidFill>
                <a:latin typeface="Book Antiqua" charset="0"/>
                <a:ea typeface="ＭＳ Ｐゴシック" charset="0"/>
              </a:defRPr>
            </a:lvl3pPr>
            <a:lvl4pPr marL="1600200" indent="-228600">
              <a:defRPr sz="2400" b="1">
                <a:solidFill>
                  <a:srgbClr val="00279F"/>
                </a:solidFill>
                <a:latin typeface="Book Antiqua" charset="0"/>
                <a:ea typeface="ＭＳ Ｐゴシック" charset="0"/>
              </a:defRPr>
            </a:lvl4pPr>
            <a:lvl5pPr marL="2057400" indent="-228600">
              <a:defRPr sz="2400" b="1">
                <a:solidFill>
                  <a:srgbClr val="00279F"/>
                </a:solidFill>
                <a:latin typeface="Book Antiqua" charset="0"/>
                <a:ea typeface="ＭＳ Ｐゴシック" charset="0"/>
              </a:defRPr>
            </a:lvl5pPr>
            <a:lvl6pPr marL="2514600" indent="-228600" eaLnBrk="0" fontAlgn="base" hangingPunct="0">
              <a:spcBef>
                <a:spcPct val="0"/>
              </a:spcBef>
              <a:spcAft>
                <a:spcPct val="0"/>
              </a:spcAft>
              <a:defRPr sz="2400" b="1">
                <a:solidFill>
                  <a:srgbClr val="00279F"/>
                </a:solidFill>
                <a:latin typeface="Book Antiqua" charset="0"/>
                <a:ea typeface="ＭＳ Ｐゴシック" charset="0"/>
              </a:defRPr>
            </a:lvl6pPr>
            <a:lvl7pPr marL="2971800" indent="-228600" eaLnBrk="0" fontAlgn="base" hangingPunct="0">
              <a:spcBef>
                <a:spcPct val="0"/>
              </a:spcBef>
              <a:spcAft>
                <a:spcPct val="0"/>
              </a:spcAft>
              <a:defRPr sz="2400" b="1">
                <a:solidFill>
                  <a:srgbClr val="00279F"/>
                </a:solidFill>
                <a:latin typeface="Book Antiqua" charset="0"/>
                <a:ea typeface="ＭＳ Ｐゴシック" charset="0"/>
              </a:defRPr>
            </a:lvl7pPr>
            <a:lvl8pPr marL="3429000" indent="-228600" eaLnBrk="0" fontAlgn="base" hangingPunct="0">
              <a:spcBef>
                <a:spcPct val="0"/>
              </a:spcBef>
              <a:spcAft>
                <a:spcPct val="0"/>
              </a:spcAft>
              <a:defRPr sz="2400" b="1">
                <a:solidFill>
                  <a:srgbClr val="00279F"/>
                </a:solidFill>
                <a:latin typeface="Book Antiqua" charset="0"/>
                <a:ea typeface="ＭＳ Ｐゴシック" charset="0"/>
              </a:defRPr>
            </a:lvl8pPr>
            <a:lvl9pPr marL="3886200" indent="-228600" eaLnBrk="0" fontAlgn="base" hangingPunct="0">
              <a:spcBef>
                <a:spcPct val="0"/>
              </a:spcBef>
              <a:spcAft>
                <a:spcPct val="0"/>
              </a:spcAft>
              <a:defRPr sz="2400" b="1">
                <a:solidFill>
                  <a:srgbClr val="00279F"/>
                </a:solidFill>
                <a:latin typeface="Book Antiqua" charset="0"/>
                <a:ea typeface="ＭＳ Ｐゴシック" charset="0"/>
              </a:defRPr>
            </a:lvl9pPr>
          </a:lstStyle>
          <a:p>
            <a:r>
              <a:rPr lang="en-US" sz="2000">
                <a:solidFill>
                  <a:srgbClr val="008000"/>
                </a:solidFill>
              </a:rPr>
              <a:t>Distributed systems</a:t>
            </a:r>
          </a:p>
        </p:txBody>
      </p:sp>
      <p:sp>
        <p:nvSpPr>
          <p:cNvPr id="31760" name="TextBox 16"/>
          <p:cNvSpPr txBox="1">
            <a:spLocks noChangeArrowheads="1"/>
          </p:cNvSpPr>
          <p:nvPr/>
        </p:nvSpPr>
        <p:spPr bwMode="auto">
          <a:xfrm>
            <a:off x="5067300" y="4682067"/>
            <a:ext cx="40005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rgbClr val="00279F"/>
                </a:solidFill>
                <a:latin typeface="Book Antiqua" charset="0"/>
                <a:ea typeface="ＭＳ Ｐゴシック" charset="0"/>
                <a:cs typeface="ＭＳ Ｐゴシック" charset="0"/>
              </a:defRPr>
            </a:lvl1pPr>
            <a:lvl2pPr marL="742950" indent="-285750">
              <a:defRPr sz="2400" b="1">
                <a:solidFill>
                  <a:srgbClr val="00279F"/>
                </a:solidFill>
                <a:latin typeface="Book Antiqua" charset="0"/>
                <a:ea typeface="ＭＳ Ｐゴシック" charset="0"/>
              </a:defRPr>
            </a:lvl2pPr>
            <a:lvl3pPr marL="1143000" indent="-228600">
              <a:defRPr sz="2400" b="1">
                <a:solidFill>
                  <a:srgbClr val="00279F"/>
                </a:solidFill>
                <a:latin typeface="Book Antiqua" charset="0"/>
                <a:ea typeface="ＭＳ Ｐゴシック" charset="0"/>
              </a:defRPr>
            </a:lvl3pPr>
            <a:lvl4pPr marL="1600200" indent="-228600">
              <a:defRPr sz="2400" b="1">
                <a:solidFill>
                  <a:srgbClr val="00279F"/>
                </a:solidFill>
                <a:latin typeface="Book Antiqua" charset="0"/>
                <a:ea typeface="ＭＳ Ｐゴシック" charset="0"/>
              </a:defRPr>
            </a:lvl4pPr>
            <a:lvl5pPr marL="2057400" indent="-228600">
              <a:defRPr sz="2400" b="1">
                <a:solidFill>
                  <a:srgbClr val="00279F"/>
                </a:solidFill>
                <a:latin typeface="Book Antiqua" charset="0"/>
                <a:ea typeface="ＭＳ Ｐゴシック" charset="0"/>
              </a:defRPr>
            </a:lvl5pPr>
            <a:lvl6pPr marL="2514600" indent="-228600" eaLnBrk="0" fontAlgn="base" hangingPunct="0">
              <a:spcBef>
                <a:spcPct val="0"/>
              </a:spcBef>
              <a:spcAft>
                <a:spcPct val="0"/>
              </a:spcAft>
              <a:defRPr sz="2400" b="1">
                <a:solidFill>
                  <a:srgbClr val="00279F"/>
                </a:solidFill>
                <a:latin typeface="Book Antiqua" charset="0"/>
                <a:ea typeface="ＭＳ Ｐゴシック" charset="0"/>
              </a:defRPr>
            </a:lvl6pPr>
            <a:lvl7pPr marL="2971800" indent="-228600" eaLnBrk="0" fontAlgn="base" hangingPunct="0">
              <a:spcBef>
                <a:spcPct val="0"/>
              </a:spcBef>
              <a:spcAft>
                <a:spcPct val="0"/>
              </a:spcAft>
              <a:defRPr sz="2400" b="1">
                <a:solidFill>
                  <a:srgbClr val="00279F"/>
                </a:solidFill>
                <a:latin typeface="Book Antiqua" charset="0"/>
                <a:ea typeface="ＭＳ Ｐゴシック" charset="0"/>
              </a:defRPr>
            </a:lvl7pPr>
            <a:lvl8pPr marL="3429000" indent="-228600" eaLnBrk="0" fontAlgn="base" hangingPunct="0">
              <a:spcBef>
                <a:spcPct val="0"/>
              </a:spcBef>
              <a:spcAft>
                <a:spcPct val="0"/>
              </a:spcAft>
              <a:defRPr sz="2400" b="1">
                <a:solidFill>
                  <a:srgbClr val="00279F"/>
                </a:solidFill>
                <a:latin typeface="Book Antiqua" charset="0"/>
                <a:ea typeface="ＭＳ Ｐゴシック" charset="0"/>
              </a:defRPr>
            </a:lvl8pPr>
            <a:lvl9pPr marL="3886200" indent="-228600" eaLnBrk="0" fontAlgn="base" hangingPunct="0">
              <a:spcBef>
                <a:spcPct val="0"/>
              </a:spcBef>
              <a:spcAft>
                <a:spcPct val="0"/>
              </a:spcAft>
              <a:defRPr sz="2400" b="1">
                <a:solidFill>
                  <a:srgbClr val="00279F"/>
                </a:solidFill>
                <a:latin typeface="Book Antiqua" charset="0"/>
                <a:ea typeface="ＭＳ Ｐゴシック" charset="0"/>
              </a:defRPr>
            </a:lvl9pPr>
          </a:lstStyle>
          <a:p>
            <a:pPr algn="ctr"/>
            <a:r>
              <a:rPr lang="en-US" sz="2000" dirty="0" smtClean="0">
                <a:solidFill>
                  <a:srgbClr val="008000"/>
                </a:solidFill>
              </a:rPr>
              <a:t>Large-Scale Data Processing</a:t>
            </a:r>
            <a:endParaRPr lang="en-US" sz="2000" dirty="0">
              <a:solidFill>
                <a:srgbClr val="008000"/>
              </a:solidFill>
            </a:endParaRPr>
          </a:p>
        </p:txBody>
      </p:sp>
    </p:spTree>
    <p:extLst>
      <p:ext uri="{BB962C8B-B14F-4D97-AF65-F5344CB8AC3E}">
        <p14:creationId xmlns:p14="http://schemas.microsoft.com/office/powerpoint/2010/main" val="13086300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0"/>
          <p:cNvSpPr>
            <a:spLocks noGrp="1"/>
          </p:cNvSpPr>
          <p:nvPr>
            <p:ph type="title"/>
          </p:nvPr>
        </p:nvSpPr>
        <p:spPr>
          <a:xfrm>
            <a:off x="419100" y="0"/>
            <a:ext cx="8724900" cy="1152525"/>
          </a:xfrm>
        </p:spPr>
        <p:txBody>
          <a:bodyPr/>
          <a:lstStyle/>
          <a:p>
            <a:r>
              <a:rPr lang="en-US" sz="4000" dirty="0">
                <a:latin typeface="Helvetica" charset="0"/>
                <a:ea typeface="ＭＳ Ｐゴシック" charset="0"/>
                <a:cs typeface="ＭＳ Ｐゴシック" charset="0"/>
              </a:rPr>
              <a:t>ICU Patient Clustering </a:t>
            </a:r>
            <a:br>
              <a:rPr lang="en-US" sz="4000" dirty="0">
                <a:latin typeface="Helvetica" charset="0"/>
                <a:ea typeface="ＭＳ Ｐゴシック" charset="0"/>
                <a:cs typeface="ＭＳ Ｐゴシック" charset="0"/>
              </a:rPr>
            </a:br>
            <a:r>
              <a:rPr lang="en-US" sz="3200" dirty="0">
                <a:latin typeface="Helvetica" charset="0"/>
                <a:ea typeface="ＭＳ Ｐゴシック" charset="0"/>
                <a:cs typeface="ＭＳ Ｐゴシック" charset="0"/>
              </a:rPr>
              <a:t>[Marlin et al IHI’12; Kale et al ‘13]</a:t>
            </a:r>
          </a:p>
        </p:txBody>
      </p:sp>
      <p:pic>
        <p:nvPicPr>
          <p:cNvPr id="3482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28842" y="3517900"/>
            <a:ext cx="736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19442" y="3378200"/>
            <a:ext cx="828675"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58906" y="3416300"/>
            <a:ext cx="76835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3"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66706" y="3313113"/>
            <a:ext cx="812800" cy="130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4"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47892" y="4641850"/>
            <a:ext cx="800100"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5" name="Pictur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227242" y="5859463"/>
            <a:ext cx="8128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6" name="Picture 9"/>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7421042" y="4660900"/>
            <a:ext cx="720725"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7" name="Picture 10"/>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306742" y="5994400"/>
            <a:ext cx="838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4" name="Picture 13"/>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1306" y="5053013"/>
            <a:ext cx="1841500" cy="76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5" name="Picture 14"/>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85806" y="5981700"/>
            <a:ext cx="130016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9" name="Straight Connector 38"/>
          <p:cNvCxnSpPr/>
          <p:nvPr/>
        </p:nvCxnSpPr>
        <p:spPr>
          <a:xfrm flipH="1">
            <a:off x="2070106" y="6468530"/>
            <a:ext cx="3924300" cy="135467"/>
          </a:xfrm>
          <a:prstGeom prst="line">
            <a:avLst/>
          </a:prstGeom>
          <a:ln>
            <a:solidFill>
              <a:srgbClr val="0000FF"/>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pic>
        <p:nvPicPr>
          <p:cNvPr id="34840" name="Picture 3"/>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357194" y="1575261"/>
            <a:ext cx="2182806" cy="1456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8" name="Straight Connector 27"/>
          <p:cNvCxnSpPr/>
          <p:nvPr/>
        </p:nvCxnSpPr>
        <p:spPr>
          <a:xfrm>
            <a:off x="2222506" y="3860800"/>
            <a:ext cx="3746500" cy="77232"/>
          </a:xfrm>
          <a:prstGeom prst="line">
            <a:avLst/>
          </a:prstGeom>
          <a:ln>
            <a:solidFill>
              <a:srgbClr val="0000FF"/>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084520" y="3484035"/>
            <a:ext cx="2024824" cy="400110"/>
          </a:xfrm>
          <a:prstGeom prst="rect">
            <a:avLst/>
          </a:prstGeom>
          <a:noFill/>
        </p:spPr>
        <p:txBody>
          <a:bodyPr wrap="none" rtlCol="0">
            <a:spAutoFit/>
          </a:bodyPr>
          <a:lstStyle/>
          <a:p>
            <a:r>
              <a:rPr lang="en-US" sz="2000" b="1" i="1" dirty="0" smtClean="0"/>
              <a:t>Describe problem</a:t>
            </a:r>
            <a:endParaRPr lang="en-US" sz="2000" b="1" i="1" dirty="0"/>
          </a:p>
        </p:txBody>
      </p:sp>
      <p:cxnSp>
        <p:nvCxnSpPr>
          <p:cNvPr id="34" name="Straight Connector 33"/>
          <p:cNvCxnSpPr/>
          <p:nvPr/>
        </p:nvCxnSpPr>
        <p:spPr>
          <a:xfrm>
            <a:off x="2222506" y="4506386"/>
            <a:ext cx="3746500" cy="77232"/>
          </a:xfrm>
          <a:prstGeom prst="line">
            <a:avLst/>
          </a:prstGeom>
          <a:ln>
            <a:solidFill>
              <a:srgbClr val="0000FF"/>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546760" y="4129621"/>
            <a:ext cx="1562584" cy="400110"/>
          </a:xfrm>
          <a:prstGeom prst="rect">
            <a:avLst/>
          </a:prstGeom>
          <a:noFill/>
        </p:spPr>
        <p:txBody>
          <a:bodyPr wrap="none" rtlCol="0">
            <a:spAutoFit/>
          </a:bodyPr>
          <a:lstStyle/>
          <a:p>
            <a:r>
              <a:rPr lang="en-US" sz="2000" b="1" i="1" dirty="0" smtClean="0"/>
              <a:t>Provide data</a:t>
            </a:r>
            <a:endParaRPr lang="en-US" sz="2000" b="1" i="1" dirty="0"/>
          </a:p>
        </p:txBody>
      </p:sp>
      <p:cxnSp>
        <p:nvCxnSpPr>
          <p:cNvPr id="37" name="Straight Connector 36"/>
          <p:cNvCxnSpPr/>
          <p:nvPr/>
        </p:nvCxnSpPr>
        <p:spPr>
          <a:xfrm flipH="1">
            <a:off x="2273306" y="5181602"/>
            <a:ext cx="3746500" cy="77232"/>
          </a:xfrm>
          <a:prstGeom prst="line">
            <a:avLst/>
          </a:prstGeom>
          <a:ln>
            <a:solidFill>
              <a:srgbClr val="0000FF"/>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563041" y="4838703"/>
            <a:ext cx="1546303" cy="400110"/>
          </a:xfrm>
          <a:prstGeom prst="rect">
            <a:avLst/>
          </a:prstGeom>
          <a:noFill/>
        </p:spPr>
        <p:txBody>
          <a:bodyPr wrap="none" rtlCol="0">
            <a:spAutoFit/>
          </a:bodyPr>
          <a:lstStyle/>
          <a:p>
            <a:r>
              <a:rPr lang="en-US" sz="2000" b="1" i="1" dirty="0" smtClean="0"/>
              <a:t>Show results</a:t>
            </a:r>
            <a:endParaRPr lang="en-US" sz="2000" b="1" i="1" dirty="0"/>
          </a:p>
        </p:txBody>
      </p:sp>
      <p:sp>
        <p:nvSpPr>
          <p:cNvPr id="40" name="TextBox 39"/>
          <p:cNvSpPr txBox="1"/>
          <p:nvPr/>
        </p:nvSpPr>
        <p:spPr>
          <a:xfrm>
            <a:off x="2992597" y="6079592"/>
            <a:ext cx="2116747" cy="400110"/>
          </a:xfrm>
          <a:prstGeom prst="rect">
            <a:avLst/>
          </a:prstGeom>
          <a:noFill/>
        </p:spPr>
        <p:txBody>
          <a:bodyPr wrap="none" rtlCol="0">
            <a:spAutoFit/>
          </a:bodyPr>
          <a:lstStyle/>
          <a:p>
            <a:r>
              <a:rPr lang="en-US" sz="2000" b="1" i="1" dirty="0" smtClean="0"/>
              <a:t>Show more results</a:t>
            </a:r>
            <a:endParaRPr lang="en-US" sz="2000" b="1" i="1" dirty="0"/>
          </a:p>
        </p:txBody>
      </p:sp>
      <p:cxnSp>
        <p:nvCxnSpPr>
          <p:cNvPr id="42" name="Straight Connector 41"/>
          <p:cNvCxnSpPr/>
          <p:nvPr/>
        </p:nvCxnSpPr>
        <p:spPr>
          <a:xfrm>
            <a:off x="2273306" y="5849963"/>
            <a:ext cx="3746500" cy="77232"/>
          </a:xfrm>
          <a:prstGeom prst="line">
            <a:avLst/>
          </a:prstGeom>
          <a:ln>
            <a:solidFill>
              <a:srgbClr val="0000FF"/>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3264857" y="5473198"/>
            <a:ext cx="1844487" cy="400110"/>
          </a:xfrm>
          <a:prstGeom prst="rect">
            <a:avLst/>
          </a:prstGeom>
          <a:noFill/>
        </p:spPr>
        <p:txBody>
          <a:bodyPr wrap="none" rtlCol="0">
            <a:spAutoFit/>
          </a:bodyPr>
          <a:lstStyle/>
          <a:p>
            <a:r>
              <a:rPr lang="en-US" sz="2000" b="1" i="1" dirty="0" smtClean="0"/>
              <a:t>Point out issues</a:t>
            </a:r>
            <a:endParaRPr lang="en-US" sz="2000" b="1" i="1" dirty="0"/>
          </a:p>
        </p:txBody>
      </p:sp>
      <p:sp>
        <p:nvSpPr>
          <p:cNvPr id="9" name="Rectangle 8"/>
          <p:cNvSpPr/>
          <p:nvPr/>
        </p:nvSpPr>
        <p:spPr>
          <a:xfrm>
            <a:off x="8551333" y="3708400"/>
            <a:ext cx="423334" cy="2760130"/>
          </a:xfrm>
          <a:prstGeom prst="rect">
            <a:avLst/>
          </a:prstGeom>
          <a:solidFill>
            <a:schemeClr val="bg2">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smtClean="0"/>
              <a:t>CODE</a:t>
            </a:r>
            <a:endParaRPr lang="en-US" sz="3200" b="1" dirty="0"/>
          </a:p>
        </p:txBody>
      </p:sp>
      <p:pic>
        <p:nvPicPr>
          <p:cNvPr id="25" name="Picture 5"/>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191255" y="2438400"/>
            <a:ext cx="836683" cy="757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7"/>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8204201" y="2347506"/>
            <a:ext cx="770466" cy="6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 descr="dax.png"/>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147992" y="2481304"/>
            <a:ext cx="978966" cy="728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4"/>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5159754" y="2264584"/>
            <a:ext cx="542546" cy="4560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63357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ounded Rectangle 27"/>
          <p:cNvSpPr>
            <a:spLocks noChangeArrowheads="1"/>
          </p:cNvSpPr>
          <p:nvPr/>
        </p:nvSpPr>
        <p:spPr bwMode="auto">
          <a:xfrm>
            <a:off x="177799" y="2779713"/>
            <a:ext cx="8801100" cy="3771900"/>
          </a:xfrm>
          <a:prstGeom prst="roundRect">
            <a:avLst>
              <a:gd name="adj" fmla="val 7958"/>
            </a:avLst>
          </a:prstGeom>
          <a:solidFill>
            <a:srgbClr val="FFFFFF"/>
          </a:solidFill>
          <a:ln w="57150">
            <a:solidFill>
              <a:srgbClr val="008000"/>
            </a:solidFill>
            <a:round/>
            <a:headEnd/>
            <a:tailEnd/>
          </a:ln>
        </p:spPr>
        <p:txBody>
          <a:bodyPr/>
          <a:lstStyle/>
          <a:p>
            <a:endParaRPr lang="en-US"/>
          </a:p>
        </p:txBody>
      </p:sp>
      <p:sp>
        <p:nvSpPr>
          <p:cNvPr id="34819" name="Title 10"/>
          <p:cNvSpPr>
            <a:spLocks noGrp="1"/>
          </p:cNvSpPr>
          <p:nvPr>
            <p:ph type="title"/>
          </p:nvPr>
        </p:nvSpPr>
        <p:spPr>
          <a:xfrm>
            <a:off x="419100" y="0"/>
            <a:ext cx="8724900" cy="1152525"/>
          </a:xfrm>
        </p:spPr>
        <p:txBody>
          <a:bodyPr/>
          <a:lstStyle/>
          <a:p>
            <a:r>
              <a:rPr lang="en-US" sz="4800" dirty="0">
                <a:latin typeface="Helvetica" charset="0"/>
                <a:ea typeface="ＭＳ Ｐゴシック" charset="0"/>
                <a:cs typeface="ＭＳ Ｐゴシック" charset="0"/>
              </a:rPr>
              <a:t>ICU Patient Clustering </a:t>
            </a:r>
            <a:br>
              <a:rPr lang="en-US" sz="4800" dirty="0">
                <a:latin typeface="Helvetica" charset="0"/>
                <a:ea typeface="ＭＳ Ｐゴシック" charset="0"/>
                <a:cs typeface="ＭＳ Ｐゴシック" charset="0"/>
              </a:rPr>
            </a:br>
            <a:r>
              <a:rPr lang="en-US" sz="4000" dirty="0">
                <a:latin typeface="Helvetica" charset="0"/>
                <a:ea typeface="ＭＳ Ｐゴシック" charset="0"/>
                <a:cs typeface="ＭＳ Ｐゴシック" charset="0"/>
              </a:rPr>
              <a:t>[Marlin et al IHI’12; Kale et al ‘13]</a:t>
            </a:r>
          </a:p>
        </p:txBody>
      </p:sp>
      <p:pic>
        <p:nvPicPr>
          <p:cNvPr id="3482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19899" y="3076049"/>
            <a:ext cx="736600" cy="96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810499" y="2936349"/>
            <a:ext cx="828675"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14499" y="3109913"/>
            <a:ext cx="768350" cy="118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3"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2299" y="3006726"/>
            <a:ext cx="812800" cy="130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4"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38949" y="4199999"/>
            <a:ext cx="800100"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5" name="Picture 8"/>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718299" y="5417612"/>
            <a:ext cx="812800"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6" name="Picture 9"/>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7912099" y="4219049"/>
            <a:ext cx="720725" cy="109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7" name="Picture 10"/>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797799" y="5552549"/>
            <a:ext cx="838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8" name="Picture 15" descr="PhysiomeWorkflow.jp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2997199" y="2830512"/>
            <a:ext cx="3251200" cy="363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Rectangle 5"/>
          <p:cNvSpPr txBox="1">
            <a:spLocks noChangeArrowheads="1"/>
          </p:cNvSpPr>
          <p:nvPr/>
        </p:nvSpPr>
        <p:spPr>
          <a:xfrm>
            <a:off x="622300" y="1558928"/>
            <a:ext cx="8016874" cy="1069971"/>
          </a:xfrm>
          <a:prstGeom prst="rect">
            <a:avLst/>
          </a:prstGeom>
          <a:solidFill>
            <a:schemeClr val="bg1">
              <a:lumMod val="95000"/>
            </a:schemeClr>
          </a:solidFill>
          <a:ln w="38100">
            <a:noFill/>
          </a:ln>
        </p:spPr>
        <p:txBody>
          <a:bodyPr/>
          <a:lstStyle>
            <a:lvl1pPr marL="342900" indent="-342900" algn="l" rtl="0" eaLnBrk="0" fontAlgn="base" hangingPunct="0">
              <a:spcBef>
                <a:spcPct val="20000"/>
              </a:spcBef>
              <a:spcAft>
                <a:spcPct val="0"/>
              </a:spcAft>
              <a:buClr>
                <a:schemeClr val="hlink"/>
              </a:buClr>
              <a:buSzPct val="75000"/>
              <a:buFont typeface="Monotype Sorts" charset="0"/>
              <a:buChar char=""/>
              <a:defRPr sz="2400">
                <a:solidFill>
                  <a:srgbClr val="00017B"/>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hlink"/>
              </a:buClr>
              <a:buSzPct val="75000"/>
              <a:buChar char="•"/>
              <a:defRPr sz="2000">
                <a:solidFill>
                  <a:srgbClr val="00017B"/>
                </a:solidFill>
                <a:latin typeface="+mn-lt"/>
                <a:ea typeface="ＭＳ Ｐゴシック" pitchFamily="-65" charset="-128"/>
              </a:defRPr>
            </a:lvl2pPr>
            <a:lvl3pPr marL="1143000" indent="-228600" algn="l" rtl="0" eaLnBrk="0" fontAlgn="base" hangingPunct="0">
              <a:spcBef>
                <a:spcPct val="20000"/>
              </a:spcBef>
              <a:spcAft>
                <a:spcPct val="0"/>
              </a:spcAft>
              <a:buClr>
                <a:schemeClr val="tx1"/>
              </a:buClr>
              <a:buSzPct val="100000"/>
              <a:buChar char="–"/>
              <a:defRPr>
                <a:solidFill>
                  <a:srgbClr val="00017B"/>
                </a:solidFill>
                <a:latin typeface="+mn-lt"/>
                <a:ea typeface="ヒラギノ角ゴ Pro W3" charset="-128"/>
                <a:cs typeface="ヒラギノ角ゴ Pro W3" charset="-128"/>
              </a:defRPr>
            </a:lvl3pPr>
            <a:lvl4pPr marL="1600200" indent="-228600" algn="l" rtl="0" eaLnBrk="0" fontAlgn="base" hangingPunct="0">
              <a:spcBef>
                <a:spcPct val="20000"/>
              </a:spcBef>
              <a:spcAft>
                <a:spcPct val="0"/>
              </a:spcAft>
              <a:buClr>
                <a:schemeClr val="hlink"/>
              </a:buClr>
              <a:buSzPct val="65000"/>
              <a:buFont typeface="Monotype Sorts" charset="0"/>
              <a:buChar char=""/>
              <a:defRPr sz="1600">
                <a:solidFill>
                  <a:srgbClr val="00017B"/>
                </a:solidFill>
                <a:latin typeface="+mn-lt"/>
                <a:ea typeface="ヒラギノ角ゴ Pro W3" charset="-128"/>
                <a:cs typeface="ヒラギノ角ゴ Pro W3" charset="0"/>
              </a:defRPr>
            </a:lvl4pPr>
            <a:lvl5pPr marL="2057400" indent="-228600" algn="l" rtl="0" eaLnBrk="0" fontAlgn="base" hangingPunct="0">
              <a:spcBef>
                <a:spcPct val="20000"/>
              </a:spcBef>
              <a:spcAft>
                <a:spcPct val="0"/>
              </a:spcAft>
              <a:buClr>
                <a:schemeClr val="hlink"/>
              </a:buClr>
              <a:buSzPct val="65000"/>
              <a:buChar char="•"/>
              <a:defRPr sz="1600">
                <a:solidFill>
                  <a:srgbClr val="00017B"/>
                </a:solidFill>
                <a:latin typeface="+mn-lt"/>
                <a:ea typeface="ヒラギノ角ゴ Pro W3" charset="-128"/>
                <a:cs typeface="ヒラギノ角ゴ Pro W3" charset="0"/>
              </a:defRPr>
            </a:lvl5pPr>
            <a:lvl6pPr marL="2514600" indent="-228600" algn="l" rtl="0" eaLnBrk="0" fontAlgn="base" hangingPunct="0">
              <a:spcBef>
                <a:spcPct val="20000"/>
              </a:spcBef>
              <a:spcAft>
                <a:spcPct val="0"/>
              </a:spcAft>
              <a:buClr>
                <a:schemeClr val="hlink"/>
              </a:buClr>
              <a:buSzPct val="65000"/>
              <a:buChar char="•"/>
              <a:defRPr sz="1600">
                <a:solidFill>
                  <a:srgbClr val="00017B"/>
                </a:solidFill>
                <a:latin typeface="+mn-lt"/>
                <a:ea typeface="ＭＳ Ｐゴシック" pitchFamily="-65" charset="-128"/>
              </a:defRPr>
            </a:lvl6pPr>
            <a:lvl7pPr marL="2971800" indent="-228600" algn="l" rtl="0" eaLnBrk="0" fontAlgn="base" hangingPunct="0">
              <a:spcBef>
                <a:spcPct val="20000"/>
              </a:spcBef>
              <a:spcAft>
                <a:spcPct val="0"/>
              </a:spcAft>
              <a:buClr>
                <a:schemeClr val="hlink"/>
              </a:buClr>
              <a:buSzPct val="65000"/>
              <a:buChar char="•"/>
              <a:defRPr sz="1600">
                <a:solidFill>
                  <a:srgbClr val="00017B"/>
                </a:solidFill>
                <a:latin typeface="+mn-lt"/>
                <a:ea typeface="ＭＳ Ｐゴシック" pitchFamily="-65" charset="-128"/>
              </a:defRPr>
            </a:lvl7pPr>
            <a:lvl8pPr marL="3429000" indent="-228600" algn="l" rtl="0" eaLnBrk="0" fontAlgn="base" hangingPunct="0">
              <a:spcBef>
                <a:spcPct val="20000"/>
              </a:spcBef>
              <a:spcAft>
                <a:spcPct val="0"/>
              </a:spcAft>
              <a:buClr>
                <a:schemeClr val="hlink"/>
              </a:buClr>
              <a:buSzPct val="65000"/>
              <a:buChar char="•"/>
              <a:defRPr sz="1600">
                <a:solidFill>
                  <a:srgbClr val="00017B"/>
                </a:solidFill>
                <a:latin typeface="+mn-lt"/>
                <a:ea typeface="ＭＳ Ｐゴシック" pitchFamily="-65" charset="-128"/>
              </a:defRPr>
            </a:lvl8pPr>
            <a:lvl9pPr marL="3886200" indent="-228600" algn="l" rtl="0" eaLnBrk="0" fontAlgn="base" hangingPunct="0">
              <a:spcBef>
                <a:spcPct val="20000"/>
              </a:spcBef>
              <a:spcAft>
                <a:spcPct val="0"/>
              </a:spcAft>
              <a:buClr>
                <a:schemeClr val="hlink"/>
              </a:buClr>
              <a:buSzPct val="65000"/>
              <a:buChar char="•"/>
              <a:defRPr sz="1600">
                <a:solidFill>
                  <a:srgbClr val="00017B"/>
                </a:solidFill>
                <a:latin typeface="+mn-lt"/>
                <a:ea typeface="ＭＳ Ｐゴシック" pitchFamily="-65" charset="-128"/>
              </a:defRPr>
            </a:lvl9pPr>
          </a:lstStyle>
          <a:p>
            <a:pPr>
              <a:lnSpc>
                <a:spcPct val="90000"/>
              </a:lnSpc>
              <a:buClr>
                <a:srgbClr val="008000"/>
              </a:buClr>
              <a:defRPr/>
            </a:pPr>
            <a:r>
              <a:rPr lang="en-US" dirty="0">
                <a:solidFill>
                  <a:srgbClr val="000090"/>
                </a:solidFill>
                <a:cs typeface="+mn-cs"/>
              </a:rPr>
              <a:t>End users </a:t>
            </a:r>
            <a:r>
              <a:rPr lang="en-US" dirty="0" smtClean="0">
                <a:solidFill>
                  <a:srgbClr val="000090"/>
                </a:solidFill>
                <a:cs typeface="+mn-cs"/>
              </a:rPr>
              <a:t>can easily </a:t>
            </a:r>
            <a:r>
              <a:rPr lang="en-US" dirty="0">
                <a:solidFill>
                  <a:srgbClr val="000090"/>
                </a:solidFill>
                <a:cs typeface="+mn-cs"/>
              </a:rPr>
              <a:t>and continuously explore the </a:t>
            </a:r>
            <a:r>
              <a:rPr lang="en-US" dirty="0" smtClean="0">
                <a:solidFill>
                  <a:srgbClr val="000090"/>
                </a:solidFill>
                <a:cs typeface="+mn-cs"/>
              </a:rPr>
              <a:t>data by running the workflow themselves, trying out different data and different parameter values</a:t>
            </a:r>
          </a:p>
          <a:p>
            <a:pPr>
              <a:lnSpc>
                <a:spcPct val="90000"/>
              </a:lnSpc>
              <a:buClr>
                <a:srgbClr val="008000"/>
              </a:buClr>
              <a:buFont typeface="Monotype Sorts" charset="0"/>
              <a:buNone/>
              <a:defRPr/>
            </a:pPr>
            <a:endParaRPr lang="en-US" dirty="0" smtClean="0">
              <a:solidFill>
                <a:srgbClr val="000090"/>
              </a:solidFill>
            </a:endParaRPr>
          </a:p>
        </p:txBody>
      </p:sp>
      <p:pic>
        <p:nvPicPr>
          <p:cNvPr id="34834" name="Picture 13"/>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96899" y="4746626"/>
            <a:ext cx="1841500" cy="76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35" name="Picture 14"/>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041399" y="5675313"/>
            <a:ext cx="1300163"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6" name="Straight Connector 35"/>
          <p:cNvCxnSpPr/>
          <p:nvPr/>
        </p:nvCxnSpPr>
        <p:spPr>
          <a:xfrm flipH="1" flipV="1">
            <a:off x="2590799" y="5078413"/>
            <a:ext cx="2133600" cy="139700"/>
          </a:xfrm>
          <a:prstGeom prst="line">
            <a:avLst/>
          </a:prstGeom>
          <a:ln>
            <a:solidFill>
              <a:srgbClr val="0000FF"/>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flipV="1">
            <a:off x="2425699" y="6145213"/>
            <a:ext cx="2095500" cy="292100"/>
          </a:xfrm>
          <a:prstGeom prst="line">
            <a:avLst/>
          </a:prstGeom>
          <a:ln>
            <a:solidFill>
              <a:srgbClr val="0000FF"/>
            </a:solidFill>
            <a:prstDash val="sysDash"/>
            <a:headEnd type="none"/>
            <a:tailEnd type="arrow"/>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H="1">
            <a:off x="2679699" y="2830512"/>
            <a:ext cx="1536702" cy="818621"/>
          </a:xfrm>
          <a:prstGeom prst="line">
            <a:avLst/>
          </a:prstGeom>
          <a:ln>
            <a:solidFill>
              <a:srgbClr val="0000FF"/>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34839" name="Left Brace 8"/>
          <p:cNvSpPr>
            <a:spLocks/>
          </p:cNvSpPr>
          <p:nvPr/>
        </p:nvSpPr>
        <p:spPr bwMode="auto">
          <a:xfrm>
            <a:off x="6316128" y="3076049"/>
            <a:ext cx="419100" cy="3327400"/>
          </a:xfrm>
          <a:prstGeom prst="leftBrace">
            <a:avLst>
              <a:gd name="adj1" fmla="val 46056"/>
              <a:gd name="adj2" fmla="val 50000"/>
            </a:avLst>
          </a:prstGeom>
          <a:noFill/>
          <a:ln w="76200">
            <a:solidFill>
              <a:schemeClr val="accent6">
                <a:lumMod val="75000"/>
              </a:schemeClr>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cxnSp>
        <p:nvCxnSpPr>
          <p:cNvPr id="23" name="Straight Connector 22"/>
          <p:cNvCxnSpPr/>
          <p:nvPr/>
        </p:nvCxnSpPr>
        <p:spPr>
          <a:xfrm flipH="1" flipV="1">
            <a:off x="2832099" y="3801533"/>
            <a:ext cx="774701" cy="945093"/>
          </a:xfrm>
          <a:prstGeom prst="line">
            <a:avLst/>
          </a:prstGeom>
          <a:ln>
            <a:solidFill>
              <a:srgbClr val="0000FF"/>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4968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965"/>
            <a:ext cx="8229600" cy="762000"/>
          </a:xfrm>
        </p:spPr>
        <p:txBody>
          <a:bodyPr/>
          <a:lstStyle/>
          <a:p>
            <a:pPr>
              <a:lnSpc>
                <a:spcPct val="80000"/>
              </a:lnSpc>
            </a:pPr>
            <a:r>
              <a:rPr lang="en-US" dirty="0" smtClean="0"/>
              <a:t>RECAP:</a:t>
            </a:r>
            <a:br>
              <a:rPr lang="en-US" dirty="0" smtClean="0"/>
            </a:br>
            <a:r>
              <a:rPr lang="en-US" dirty="0" smtClean="0"/>
              <a:t>Benefits of Using Workflows</a:t>
            </a:r>
            <a:endParaRPr lang="en-US" dirty="0"/>
          </a:p>
        </p:txBody>
      </p:sp>
      <p:sp>
        <p:nvSpPr>
          <p:cNvPr id="4" name="Content Placeholder 3"/>
          <p:cNvSpPr>
            <a:spLocks noGrp="1"/>
          </p:cNvSpPr>
          <p:nvPr>
            <p:ph sz="half" idx="2"/>
          </p:nvPr>
        </p:nvSpPr>
        <p:spPr>
          <a:xfrm>
            <a:off x="3942541" y="1291166"/>
            <a:ext cx="5023660" cy="5515501"/>
          </a:xfrm>
          <a:solidFill>
            <a:srgbClr val="FFFFFF"/>
          </a:solidFill>
          <a:ln>
            <a:solidFill>
              <a:srgbClr val="3A8BE4"/>
            </a:solidFill>
          </a:ln>
        </p:spPr>
        <p:txBody>
          <a:bodyPr>
            <a:noAutofit/>
          </a:bodyPr>
          <a:lstStyle/>
          <a:p>
            <a:pPr>
              <a:lnSpc>
                <a:spcPct val="80000"/>
              </a:lnSpc>
              <a:spcBef>
                <a:spcPts val="1400"/>
              </a:spcBef>
            </a:pPr>
            <a:r>
              <a:rPr lang="en-US" sz="2400" dirty="0" smtClean="0"/>
              <a:t>Simple programming paradigm</a:t>
            </a:r>
            <a:endParaRPr lang="en-US" sz="2400" dirty="0"/>
          </a:p>
          <a:p>
            <a:pPr>
              <a:lnSpc>
                <a:spcPct val="80000"/>
              </a:lnSpc>
              <a:spcBef>
                <a:spcPts val="1400"/>
              </a:spcBef>
            </a:pPr>
            <a:r>
              <a:rPr lang="en-US" sz="2400" dirty="0" smtClean="0"/>
              <a:t>Modular assembly</a:t>
            </a:r>
          </a:p>
          <a:p>
            <a:pPr>
              <a:lnSpc>
                <a:spcPct val="80000"/>
              </a:lnSpc>
              <a:spcBef>
                <a:spcPts val="1400"/>
              </a:spcBef>
            </a:pPr>
            <a:r>
              <a:rPr lang="en-US" sz="2400" dirty="0" smtClean="0"/>
              <a:t>Composing heterogeneous code</a:t>
            </a:r>
          </a:p>
          <a:p>
            <a:pPr>
              <a:lnSpc>
                <a:spcPct val="80000"/>
              </a:lnSpc>
              <a:spcBef>
                <a:spcPts val="1400"/>
              </a:spcBef>
            </a:pPr>
            <a:r>
              <a:rPr lang="en-US" sz="2400" dirty="0" smtClean="0"/>
              <a:t>Abstraction</a:t>
            </a:r>
          </a:p>
          <a:p>
            <a:pPr>
              <a:lnSpc>
                <a:spcPct val="80000"/>
              </a:lnSpc>
              <a:spcBef>
                <a:spcPts val="1400"/>
              </a:spcBef>
            </a:pPr>
            <a:r>
              <a:rPr lang="en-US" sz="2400" dirty="0" smtClean="0"/>
              <a:t>Data preparation steps</a:t>
            </a:r>
          </a:p>
          <a:p>
            <a:pPr>
              <a:lnSpc>
                <a:spcPct val="80000"/>
              </a:lnSpc>
              <a:spcBef>
                <a:spcPts val="1400"/>
              </a:spcBef>
            </a:pPr>
            <a:r>
              <a:rPr lang="en-US" sz="2400" dirty="0" smtClean="0"/>
              <a:t>Data visualization steps</a:t>
            </a:r>
          </a:p>
          <a:p>
            <a:pPr>
              <a:lnSpc>
                <a:spcPct val="80000"/>
              </a:lnSpc>
              <a:spcBef>
                <a:spcPts val="1400"/>
              </a:spcBef>
            </a:pPr>
            <a:r>
              <a:rPr lang="en-US" sz="2400" dirty="0" smtClean="0"/>
              <a:t>Documenting provenance: reproducibility</a:t>
            </a:r>
          </a:p>
          <a:p>
            <a:pPr>
              <a:lnSpc>
                <a:spcPct val="80000"/>
              </a:lnSpc>
              <a:spcBef>
                <a:spcPts val="1400"/>
              </a:spcBef>
            </a:pPr>
            <a:r>
              <a:rPr lang="en-US" sz="2400" dirty="0" smtClean="0"/>
              <a:t>Automatic processing of multiple inputs</a:t>
            </a:r>
          </a:p>
          <a:p>
            <a:pPr>
              <a:lnSpc>
                <a:spcPct val="80000"/>
              </a:lnSpc>
              <a:spcBef>
                <a:spcPts val="1400"/>
              </a:spcBef>
            </a:pPr>
            <a:r>
              <a:rPr lang="en-US" sz="2400" dirty="0" smtClean="0"/>
              <a:t>Large-scale processing</a:t>
            </a:r>
          </a:p>
          <a:p>
            <a:pPr>
              <a:lnSpc>
                <a:spcPct val="80000"/>
              </a:lnSpc>
              <a:spcBef>
                <a:spcPts val="1400"/>
              </a:spcBef>
            </a:pPr>
            <a:r>
              <a:rPr lang="en-US" sz="2400" dirty="0" smtClean="0"/>
              <a:t>Facilitating communication across data science expertise areas</a:t>
            </a:r>
          </a:p>
        </p:txBody>
      </p:sp>
      <p:sp>
        <p:nvSpPr>
          <p:cNvPr id="5" name="TextBox 4"/>
          <p:cNvSpPr txBox="1"/>
          <p:nvPr/>
        </p:nvSpPr>
        <p:spPr>
          <a:xfrm>
            <a:off x="288625" y="6466691"/>
            <a:ext cx="3653915" cy="276999"/>
          </a:xfrm>
          <a:prstGeom prst="rect">
            <a:avLst/>
          </a:prstGeom>
          <a:noFill/>
        </p:spPr>
        <p:txBody>
          <a:bodyPr wrap="none" rtlCol="0">
            <a:spAutoFit/>
          </a:bodyPr>
          <a:lstStyle/>
          <a:p>
            <a:r>
              <a:rPr lang="en-US" sz="1200" dirty="0">
                <a:solidFill>
                  <a:schemeClr val="bg1">
                    <a:lumMod val="50000"/>
                  </a:schemeClr>
                </a:solidFill>
              </a:rPr>
              <a:t>https://</a:t>
            </a:r>
            <a:r>
              <a:rPr lang="en-US" sz="1200" dirty="0" err="1">
                <a:solidFill>
                  <a:schemeClr val="bg1">
                    <a:lumMod val="50000"/>
                  </a:schemeClr>
                </a:solidFill>
              </a:rPr>
              <a:t>www.flickr.com</a:t>
            </a:r>
            <a:r>
              <a:rPr lang="en-US" sz="1200" dirty="0">
                <a:solidFill>
                  <a:schemeClr val="bg1">
                    <a:lumMod val="50000"/>
                  </a:schemeClr>
                </a:solidFill>
              </a:rPr>
              <a:t>/photos/</a:t>
            </a:r>
            <a:r>
              <a:rPr lang="en-US" sz="1200" dirty="0" err="1">
                <a:solidFill>
                  <a:schemeClr val="bg1">
                    <a:lumMod val="50000"/>
                  </a:schemeClr>
                </a:solidFill>
              </a:rPr>
              <a:t>genista</a:t>
            </a:r>
            <a:r>
              <a:rPr lang="en-US" sz="1200" dirty="0">
                <a:solidFill>
                  <a:schemeClr val="bg1">
                    <a:lumMod val="50000"/>
                  </a:schemeClr>
                </a:solidFill>
              </a:rPr>
              <a:t>/3432987963</a:t>
            </a:r>
          </a:p>
        </p:txBody>
      </p:sp>
      <p:pic>
        <p:nvPicPr>
          <p:cNvPr id="6" name="Picture 5"/>
          <p:cNvPicPr>
            <a:picLocks noChangeAspect="1"/>
          </p:cNvPicPr>
          <p:nvPr/>
        </p:nvPicPr>
        <p:blipFill>
          <a:blip r:embed="rId2"/>
          <a:stretch>
            <a:fillRect/>
          </a:stretch>
        </p:blipFill>
        <p:spPr>
          <a:xfrm>
            <a:off x="182039" y="2184400"/>
            <a:ext cx="3670474" cy="3268133"/>
          </a:xfrm>
          <a:prstGeom prst="rect">
            <a:avLst/>
          </a:prstGeom>
        </p:spPr>
      </p:pic>
      <p:sp>
        <p:nvSpPr>
          <p:cNvPr id="3" name="Slide Number Placeholder 2"/>
          <p:cNvSpPr>
            <a:spLocks noGrp="1"/>
          </p:cNvSpPr>
          <p:nvPr>
            <p:ph type="sldNum" sz="quarter" idx="12"/>
          </p:nvPr>
        </p:nvSpPr>
        <p:spPr/>
        <p:txBody>
          <a:bodyPr/>
          <a:lstStyle/>
          <a:p>
            <a:fld id="{9F2F5E10-5301-4EE6-90D2-A6C4A3F62BED}" type="slidenum">
              <a:rPr lang="en-US" smtClean="0"/>
              <a:t>34</a:t>
            </a:fld>
            <a:endParaRPr lang="en-US"/>
          </a:p>
        </p:txBody>
      </p:sp>
    </p:spTree>
    <p:extLst>
      <p:ext uri="{BB962C8B-B14F-4D97-AF65-F5344CB8AC3E}">
        <p14:creationId xmlns:p14="http://schemas.microsoft.com/office/powerpoint/2010/main" val="610487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4</a:t>
            </a:r>
            <a:r>
              <a:rPr lang="en-US" dirty="0" smtClean="0"/>
              <a:t>. Workflow Systems</a:t>
            </a:r>
            <a:endParaRPr lang="en-US" dirty="0"/>
          </a:p>
        </p:txBody>
      </p:sp>
      <p:sp>
        <p:nvSpPr>
          <p:cNvPr id="5" name="Text Placeholder 4"/>
          <p:cNvSpPr>
            <a:spLocks noGrp="1"/>
          </p:cNvSpPr>
          <p:nvPr>
            <p:ph type="body" idx="1"/>
          </p:nvPr>
        </p:nvSpPr>
        <p:spPr>
          <a:xfrm>
            <a:off x="2506133" y="4080933"/>
            <a:ext cx="4351867" cy="1028949"/>
          </a:xfrm>
        </p:spPr>
        <p:txBody>
          <a:bodyPr>
            <a:normAutofit/>
          </a:bodyPr>
          <a:lstStyle/>
          <a:p>
            <a:pPr marL="285750" indent="-285750" algn="l">
              <a:buFont typeface="Arial"/>
              <a:buChar char="•"/>
            </a:pPr>
            <a:endParaRPr lang="en-US" sz="2400" dirty="0"/>
          </a:p>
        </p:txBody>
      </p:sp>
      <p:sp>
        <p:nvSpPr>
          <p:cNvPr id="2" name="Slide Number Placeholder 1"/>
          <p:cNvSpPr>
            <a:spLocks noGrp="1"/>
          </p:cNvSpPr>
          <p:nvPr>
            <p:ph type="sldNum" sz="quarter" idx="12"/>
          </p:nvPr>
        </p:nvSpPr>
        <p:spPr/>
        <p:txBody>
          <a:bodyPr/>
          <a:lstStyle/>
          <a:p>
            <a:fld id="{9F2F5E10-5301-4EE6-90D2-A6C4A3F62BED}" type="slidenum">
              <a:rPr lang="en-US" smtClean="0"/>
              <a:t>35</a:t>
            </a:fld>
            <a:endParaRPr lang="en-US"/>
          </a:p>
        </p:txBody>
      </p:sp>
    </p:spTree>
    <p:extLst>
      <p:ext uri="{BB962C8B-B14F-4D97-AF65-F5344CB8AC3E}">
        <p14:creationId xmlns:p14="http://schemas.microsoft.com/office/powerpoint/2010/main" val="32416532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4"/>
          <p:cNvSpPr>
            <a:spLocks noGrp="1"/>
          </p:cNvSpPr>
          <p:nvPr>
            <p:ph type="title"/>
          </p:nvPr>
        </p:nvSpPr>
        <p:spPr>
          <a:xfrm>
            <a:off x="110067" y="108065"/>
            <a:ext cx="8576733" cy="1143000"/>
          </a:xfrm>
        </p:spPr>
        <p:txBody>
          <a:bodyPr/>
          <a:lstStyle/>
          <a:p>
            <a:pPr algn="l"/>
            <a:r>
              <a:rPr lang="en-US" sz="4000" dirty="0" smtClean="0">
                <a:latin typeface="Helvetica" charset="0"/>
                <a:ea typeface="ＭＳ Ｐゴシック" charset="0"/>
                <a:cs typeface="ＭＳ Ｐゴシック" charset="0"/>
              </a:rPr>
              <a:t>WINGS</a:t>
            </a:r>
            <a:br>
              <a:rPr lang="en-US" sz="4000" dirty="0" smtClean="0">
                <a:latin typeface="Helvetica" charset="0"/>
                <a:ea typeface="ＭＳ Ｐゴシック" charset="0"/>
                <a:cs typeface="ＭＳ Ｐゴシック" charset="0"/>
              </a:rPr>
            </a:br>
            <a:r>
              <a:rPr lang="en-US" sz="3200" dirty="0" smtClean="0">
                <a:latin typeface="Helvetica" charset="0"/>
                <a:ea typeface="ＭＳ Ｐゴシック" charset="0"/>
                <a:cs typeface="ＭＳ Ｐゴシック" charset="0"/>
              </a:rPr>
              <a:t>http://</a:t>
            </a:r>
            <a:r>
              <a:rPr lang="en-US" sz="3200" dirty="0" err="1" smtClean="0">
                <a:latin typeface="Helvetica" charset="0"/>
                <a:ea typeface="ＭＳ Ｐゴシック" charset="0"/>
                <a:cs typeface="ＭＳ Ｐゴシック" charset="0"/>
              </a:rPr>
              <a:t>www.wings-workflows.org</a:t>
            </a:r>
            <a:endParaRPr lang="en-US" sz="3200" dirty="0">
              <a:latin typeface="Helvetica" charset="0"/>
              <a:ea typeface="ＭＳ Ｐゴシック" charset="0"/>
              <a:cs typeface="ＭＳ Ｐゴシック" charset="0"/>
            </a:endParaRPr>
          </a:p>
        </p:txBody>
      </p:sp>
      <p:pic>
        <p:nvPicPr>
          <p:cNvPr id="819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0933" y="1549400"/>
            <a:ext cx="83058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9"/>
          <p:cNvGrpSpPr>
            <a:grpSpLocks/>
          </p:cNvGrpSpPr>
          <p:nvPr/>
        </p:nvGrpSpPr>
        <p:grpSpPr bwMode="auto">
          <a:xfrm>
            <a:off x="6587066" y="340912"/>
            <a:ext cx="2362200" cy="776287"/>
            <a:chOff x="152400" y="2895600"/>
            <a:chExt cx="8839200" cy="2743200"/>
          </a:xfrm>
        </p:grpSpPr>
        <p:sp>
          <p:nvSpPr>
            <p:cNvPr id="5" name="Rectangle 10"/>
            <p:cNvSpPr>
              <a:spLocks noChangeArrowheads="1"/>
            </p:cNvSpPr>
            <p:nvPr/>
          </p:nvSpPr>
          <p:spPr bwMode="auto">
            <a:xfrm>
              <a:off x="152400" y="2895600"/>
              <a:ext cx="8839200" cy="27432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000000"/>
                </a:solidFill>
                <a:latin typeface="Arial" charset="0"/>
              </a:endParaRPr>
            </a:p>
          </p:txBody>
        </p:sp>
        <p:grpSp>
          <p:nvGrpSpPr>
            <p:cNvPr id="6" name="Group 11"/>
            <p:cNvGrpSpPr>
              <a:grpSpLocks/>
            </p:cNvGrpSpPr>
            <p:nvPr/>
          </p:nvGrpSpPr>
          <p:grpSpPr bwMode="auto">
            <a:xfrm>
              <a:off x="228600" y="2971800"/>
              <a:ext cx="8763000" cy="2586231"/>
              <a:chOff x="381000" y="2971800"/>
              <a:chExt cx="8763000" cy="2586231"/>
            </a:xfrm>
          </p:grpSpPr>
          <p:pic>
            <p:nvPicPr>
              <p:cNvPr id="7" name="Picture 1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00400" y="3048000"/>
                <a:ext cx="5943600" cy="2469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 y="2971800"/>
                <a:ext cx="2590800" cy="2586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Tree>
    <p:extLst>
      <p:ext uri="{BB962C8B-B14F-4D97-AF65-F5344CB8AC3E}">
        <p14:creationId xmlns:p14="http://schemas.microsoft.com/office/powerpoint/2010/main" val="2815235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457200" y="-14287"/>
            <a:ext cx="8229600" cy="1143000"/>
          </a:xfrm>
        </p:spPr>
        <p:txBody>
          <a:bodyPr/>
          <a:lstStyle/>
          <a:p>
            <a:r>
              <a:rPr lang="en-US" dirty="0" err="1" smtClean="0">
                <a:latin typeface="Helvetica" charset="0"/>
                <a:ea typeface="ＭＳ Ｐゴシック" charset="0"/>
                <a:cs typeface="ＭＳ Ｐゴシック" charset="0"/>
              </a:rPr>
              <a:t>Taverna</a:t>
            </a:r>
            <a:r>
              <a:rPr lang="en-US" dirty="0" smtClean="0">
                <a:latin typeface="Helvetica" charset="0"/>
                <a:ea typeface="ＭＳ Ｐゴシック" charset="0"/>
                <a:cs typeface="ＭＳ Ｐゴシック" charset="0"/>
              </a:rPr>
              <a:t/>
            </a:r>
            <a:br>
              <a:rPr lang="en-US" dirty="0" smtClean="0">
                <a:latin typeface="Helvetica" charset="0"/>
                <a:ea typeface="ＭＳ Ｐゴシック" charset="0"/>
                <a:cs typeface="ＭＳ Ｐゴシック" charset="0"/>
              </a:rPr>
            </a:br>
            <a:endParaRPr lang="en-US" dirty="0">
              <a:latin typeface="Helvetica" charset="0"/>
              <a:ea typeface="ＭＳ Ｐゴシック" charset="0"/>
              <a:cs typeface="ＭＳ Ｐゴシック" charset="0"/>
            </a:endParaRPr>
          </a:p>
        </p:txBody>
      </p:sp>
      <p:pic>
        <p:nvPicPr>
          <p:cNvPr id="225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28713"/>
            <a:ext cx="7100888" cy="572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8888" y="1339850"/>
            <a:ext cx="1230312" cy="5246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8598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43543"/>
            <a:ext cx="8229600" cy="1143000"/>
          </a:xfrm>
        </p:spPr>
        <p:txBody>
          <a:bodyPr/>
          <a:lstStyle/>
          <a:p>
            <a:r>
              <a:rPr lang="en-US" dirty="0" err="1">
                <a:latin typeface="Helvetica" charset="0"/>
                <a:ea typeface="ＭＳ Ｐゴシック" charset="0"/>
                <a:cs typeface="ＭＳ Ｐゴシック" charset="0"/>
              </a:rPr>
              <a:t>Kepler</a:t>
            </a:r>
            <a:r>
              <a:rPr lang="en-US" dirty="0">
                <a:latin typeface="Helvetica" charset="0"/>
                <a:ea typeface="ＭＳ Ｐゴシック" charset="0"/>
                <a:cs typeface="ＭＳ Ｐゴシック" charset="0"/>
              </a:rPr>
              <a:t> </a:t>
            </a:r>
            <a:br>
              <a:rPr lang="en-US" dirty="0">
                <a:latin typeface="Helvetica" charset="0"/>
                <a:ea typeface="ＭＳ Ｐゴシック" charset="0"/>
                <a:cs typeface="ＭＳ Ｐゴシック" charset="0"/>
              </a:rPr>
            </a:br>
            <a:r>
              <a:rPr lang="en-US" sz="3200" dirty="0">
                <a:latin typeface="Helvetica" charset="0"/>
                <a:ea typeface="ＭＳ Ｐゴシック" charset="0"/>
                <a:cs typeface="ＭＳ Ｐゴシック" charset="0"/>
              </a:rPr>
              <a:t>http://</a:t>
            </a:r>
            <a:r>
              <a:rPr lang="en-US" sz="3200" dirty="0" err="1">
                <a:latin typeface="Helvetica" charset="0"/>
                <a:ea typeface="ＭＳ Ｐゴシック" charset="0"/>
                <a:cs typeface="ＭＳ Ｐゴシック" charset="0"/>
              </a:rPr>
              <a:t>www.kepler-</a:t>
            </a:r>
            <a:r>
              <a:rPr lang="en-US" sz="3200" dirty="0" err="1" smtClean="0">
                <a:latin typeface="Helvetica" charset="0"/>
                <a:ea typeface="ＭＳ Ｐゴシック" charset="0"/>
                <a:cs typeface="ＭＳ Ｐゴシック" charset="0"/>
              </a:rPr>
              <a:t>project.org</a:t>
            </a:r>
            <a:endParaRPr lang="en-US" sz="3200" dirty="0">
              <a:latin typeface="Helvetica" charset="0"/>
              <a:ea typeface="ＭＳ Ｐゴシック" charset="0"/>
              <a:cs typeface="ＭＳ Ｐゴシック" charset="0"/>
            </a:endParaRPr>
          </a:p>
        </p:txBody>
      </p:sp>
      <p:pic>
        <p:nvPicPr>
          <p:cNvPr id="358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50" y="1663700"/>
            <a:ext cx="7046913"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31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 Systems</a:t>
            </a:r>
            <a:endParaRPr lang="en-US" dirty="0"/>
          </a:p>
        </p:txBody>
      </p:sp>
      <p:sp>
        <p:nvSpPr>
          <p:cNvPr id="18" name="Content Placeholder 17"/>
          <p:cNvSpPr>
            <a:spLocks noGrp="1"/>
          </p:cNvSpPr>
          <p:nvPr>
            <p:ph sz="half" idx="1"/>
          </p:nvPr>
        </p:nvSpPr>
        <p:spPr>
          <a:xfrm>
            <a:off x="276097" y="2265438"/>
            <a:ext cx="4499103" cy="4524830"/>
          </a:xfrm>
        </p:spPr>
        <p:txBody>
          <a:bodyPr>
            <a:normAutofit fontScale="92500"/>
          </a:bodyPr>
          <a:lstStyle/>
          <a:p>
            <a:r>
              <a:rPr lang="en-US" sz="2800" dirty="0"/>
              <a:t>Many </a:t>
            </a:r>
            <a:r>
              <a:rPr lang="en-US" sz="2800" dirty="0" smtClean="0"/>
              <a:t>choices</a:t>
            </a:r>
          </a:p>
          <a:p>
            <a:pPr lvl="1"/>
            <a:r>
              <a:rPr lang="en-US" sz="2800" dirty="0" smtClean="0"/>
              <a:t>Academic prototypes</a:t>
            </a:r>
          </a:p>
          <a:p>
            <a:pPr lvl="1"/>
            <a:r>
              <a:rPr lang="en-US" sz="2800" dirty="0" smtClean="0"/>
              <a:t>Operational open source</a:t>
            </a:r>
          </a:p>
          <a:p>
            <a:pPr lvl="1"/>
            <a:r>
              <a:rPr lang="en-US" sz="2800" dirty="0" smtClean="0"/>
              <a:t>Commercial</a:t>
            </a:r>
            <a:endParaRPr lang="en-US" sz="2800" dirty="0"/>
          </a:p>
          <a:p>
            <a:r>
              <a:rPr lang="en-US" sz="2800" dirty="0"/>
              <a:t>Each has different capabilities</a:t>
            </a:r>
          </a:p>
          <a:p>
            <a:pPr lvl="1"/>
            <a:r>
              <a:rPr lang="en-US" sz="2800" dirty="0" smtClean="0"/>
              <a:t>Workflow validation</a:t>
            </a:r>
          </a:p>
          <a:p>
            <a:pPr lvl="1"/>
            <a:r>
              <a:rPr lang="en-US" sz="2800" dirty="0" smtClean="0"/>
              <a:t>Scalable computations</a:t>
            </a:r>
          </a:p>
          <a:p>
            <a:pPr lvl="1"/>
            <a:r>
              <a:rPr lang="en-US" sz="2800" dirty="0" smtClean="0"/>
              <a:t>Domain functions</a:t>
            </a:r>
          </a:p>
        </p:txBody>
      </p:sp>
      <p:pic>
        <p:nvPicPr>
          <p:cNvPr id="3"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002749" y="5993494"/>
            <a:ext cx="2527300" cy="665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40106" y="6148545"/>
            <a:ext cx="13970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372350" y="5103439"/>
            <a:ext cx="1617663"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02275" y="5463267"/>
            <a:ext cx="1409700"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076282" y="3666750"/>
            <a:ext cx="179070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9"/>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502275" y="2969838"/>
            <a:ext cx="1241425" cy="10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0"/>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439025" y="2969838"/>
            <a:ext cx="1471613"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1"/>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7515225" y="4171575"/>
            <a:ext cx="1338263"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2" name="Group 21"/>
          <p:cNvGrpSpPr>
            <a:grpSpLocks/>
          </p:cNvGrpSpPr>
          <p:nvPr/>
        </p:nvGrpSpPr>
        <p:grpSpPr bwMode="auto">
          <a:xfrm>
            <a:off x="5715000" y="2511580"/>
            <a:ext cx="1196975" cy="387983"/>
            <a:chOff x="152400" y="2895600"/>
            <a:chExt cx="8839200" cy="2743200"/>
          </a:xfrm>
        </p:grpSpPr>
        <p:sp>
          <p:nvSpPr>
            <p:cNvPr id="13" name="Rectangle 22"/>
            <p:cNvSpPr>
              <a:spLocks noChangeArrowheads="1"/>
            </p:cNvSpPr>
            <p:nvPr/>
          </p:nvSpPr>
          <p:spPr bwMode="auto">
            <a:xfrm>
              <a:off x="152400" y="2895600"/>
              <a:ext cx="8839200" cy="27432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000000"/>
                </a:solidFill>
                <a:latin typeface="Arial" charset="0"/>
              </a:endParaRPr>
            </a:p>
          </p:txBody>
        </p:sp>
        <p:grpSp>
          <p:nvGrpSpPr>
            <p:cNvPr id="14" name="Group 23"/>
            <p:cNvGrpSpPr>
              <a:grpSpLocks/>
            </p:cNvGrpSpPr>
            <p:nvPr/>
          </p:nvGrpSpPr>
          <p:grpSpPr bwMode="auto">
            <a:xfrm>
              <a:off x="228600" y="2971800"/>
              <a:ext cx="8763000" cy="2586231"/>
              <a:chOff x="381000" y="2971800"/>
              <a:chExt cx="8763000" cy="2586231"/>
            </a:xfrm>
          </p:grpSpPr>
          <p:pic>
            <p:nvPicPr>
              <p:cNvPr id="15" name="Picture 24"/>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200400" y="3048000"/>
                <a:ext cx="5943600" cy="2469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25"/>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81000" y="2971800"/>
                <a:ext cx="2590800" cy="2586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pic>
        <p:nvPicPr>
          <p:cNvPr id="17" name="Picture 1"/>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7239000" y="2356608"/>
            <a:ext cx="170656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0"/>
          <p:cNvPicPr>
            <a:picLocks noChangeAspect="1"/>
          </p:cNvPicPr>
          <p:nvPr/>
        </p:nvPicPr>
        <p:blipFill>
          <a:blip r:embed="rId13"/>
          <a:stretch>
            <a:fillRect/>
          </a:stretch>
        </p:blipFill>
        <p:spPr>
          <a:xfrm>
            <a:off x="5217329" y="4244227"/>
            <a:ext cx="589989" cy="552824"/>
          </a:xfrm>
          <a:prstGeom prst="rect">
            <a:avLst/>
          </a:prstGeom>
        </p:spPr>
      </p:pic>
      <p:pic>
        <p:nvPicPr>
          <p:cNvPr id="20" name="Picture 1"/>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6172994" y="4244226"/>
            <a:ext cx="1141412"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 name="Group 4"/>
          <p:cNvGrpSpPr>
            <a:grpSpLocks/>
          </p:cNvGrpSpPr>
          <p:nvPr/>
        </p:nvGrpSpPr>
        <p:grpSpPr bwMode="auto">
          <a:xfrm>
            <a:off x="4942682" y="4849439"/>
            <a:ext cx="2133600" cy="508000"/>
            <a:chOff x="4521200" y="4914900"/>
            <a:chExt cx="2133600" cy="508000"/>
          </a:xfrm>
        </p:grpSpPr>
        <p:pic>
          <p:nvPicPr>
            <p:cNvPr id="23" name="Picture 2"/>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4521200" y="4914900"/>
              <a:ext cx="5334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3"/>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5003800" y="5003800"/>
              <a:ext cx="165100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948711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endParaRPr lang="en-US" dirty="0"/>
          </a:p>
        </p:txBody>
      </p:sp>
      <p:sp>
        <p:nvSpPr>
          <p:cNvPr id="3" name="Subtitle 2"/>
          <p:cNvSpPr>
            <a:spLocks noGrp="1"/>
          </p:cNvSpPr>
          <p:nvPr>
            <p:ph type="subTitle" idx="1"/>
          </p:nvPr>
        </p:nvSpPr>
        <p:spPr>
          <a:xfrm>
            <a:off x="457199" y="1752600"/>
            <a:ext cx="8228013" cy="2622176"/>
          </a:xfrm>
        </p:spPr>
        <p:txBody>
          <a:bodyPr>
            <a:noAutofit/>
          </a:bodyPr>
          <a:lstStyle/>
          <a:p>
            <a:r>
              <a:rPr lang="en-US" sz="4800" dirty="0" smtClean="0"/>
              <a:t>I.  Workflows</a:t>
            </a:r>
            <a:endParaRPr lang="en-US" sz="4800" dirty="0"/>
          </a:p>
        </p:txBody>
      </p:sp>
      <p:sp>
        <p:nvSpPr>
          <p:cNvPr id="4" name="TextBox 3"/>
          <p:cNvSpPr txBox="1"/>
          <p:nvPr/>
        </p:nvSpPr>
        <p:spPr>
          <a:xfrm>
            <a:off x="0" y="4351870"/>
            <a:ext cx="9144000" cy="646331"/>
          </a:xfrm>
          <a:prstGeom prst="rect">
            <a:avLst/>
          </a:prstGeom>
          <a:noFill/>
        </p:spPr>
        <p:txBody>
          <a:bodyPr wrap="square" rtlCol="0">
            <a:spAutoFit/>
          </a:bodyPr>
          <a:lstStyle/>
          <a:p>
            <a:pPr algn="ctr"/>
            <a:r>
              <a:rPr lang="en-US" sz="2400" i="1" dirty="0" smtClean="0">
                <a:solidFill>
                  <a:schemeClr val="bg1">
                    <a:lumMod val="95000"/>
                  </a:schemeClr>
                </a:solidFill>
              </a:rPr>
              <a:t>Introduction </a:t>
            </a:r>
            <a:r>
              <a:rPr lang="en-US" sz="2400" i="1" dirty="0">
                <a:solidFill>
                  <a:schemeClr val="bg1">
                    <a:lumMod val="95000"/>
                  </a:schemeClr>
                </a:solidFill>
              </a:rPr>
              <a:t>to </a:t>
            </a:r>
            <a:r>
              <a:rPr lang="en-US" sz="2400" i="1" dirty="0" smtClean="0">
                <a:solidFill>
                  <a:schemeClr val="bg1">
                    <a:lumMod val="95000"/>
                  </a:schemeClr>
                </a:solidFill>
              </a:rPr>
              <a:t>Computational </a:t>
            </a:r>
            <a:r>
              <a:rPr lang="en-US" sz="2400" i="1" dirty="0">
                <a:solidFill>
                  <a:schemeClr val="bg1">
                    <a:lumMod val="95000"/>
                  </a:schemeClr>
                </a:solidFill>
              </a:rPr>
              <a:t>Thinking and Data </a:t>
            </a:r>
            <a:r>
              <a:rPr lang="en-US" sz="2400" i="1" dirty="0" smtClean="0">
                <a:solidFill>
                  <a:schemeClr val="bg1">
                    <a:lumMod val="95000"/>
                  </a:schemeClr>
                </a:solidFill>
              </a:rPr>
              <a:t>Science</a:t>
            </a:r>
          </a:p>
          <a:p>
            <a:pPr algn="ctr"/>
            <a:endParaRPr lang="en-US" sz="1200" dirty="0" smtClean="0">
              <a:solidFill>
                <a:schemeClr val="bg2">
                  <a:lumMod val="75000"/>
                </a:schemeClr>
              </a:solidFill>
            </a:endParaRPr>
          </a:p>
        </p:txBody>
      </p:sp>
      <p:sp>
        <p:nvSpPr>
          <p:cNvPr id="5" name="TextBox 4"/>
          <p:cNvSpPr txBox="1"/>
          <p:nvPr/>
        </p:nvSpPr>
        <p:spPr>
          <a:xfrm>
            <a:off x="3645311" y="5960534"/>
            <a:ext cx="1851789" cy="830997"/>
          </a:xfrm>
          <a:prstGeom prst="rect">
            <a:avLst/>
          </a:prstGeom>
          <a:noFill/>
        </p:spPr>
        <p:txBody>
          <a:bodyPr wrap="none" rtlCol="0">
            <a:spAutoFit/>
          </a:bodyPr>
          <a:lstStyle/>
          <a:p>
            <a:pPr algn="ctr"/>
            <a:r>
              <a:rPr lang="en-US" sz="2400" b="1" dirty="0" smtClean="0">
                <a:solidFill>
                  <a:srgbClr val="265993"/>
                </a:solidFill>
              </a:rPr>
              <a:t>Yolanda Gil</a:t>
            </a:r>
          </a:p>
          <a:p>
            <a:pPr algn="ctr"/>
            <a:r>
              <a:rPr lang="en-US" sz="2400" dirty="0" err="1" smtClean="0">
                <a:solidFill>
                  <a:srgbClr val="265993"/>
                </a:solidFill>
              </a:rPr>
              <a:t>gil@isi.edu</a:t>
            </a:r>
            <a:endParaRPr lang="en-US" sz="2400" dirty="0">
              <a:solidFill>
                <a:srgbClr val="265993"/>
              </a:solidFill>
            </a:endParaRPr>
          </a:p>
        </p:txBody>
      </p:sp>
      <p:sp>
        <p:nvSpPr>
          <p:cNvPr id="6" name="TextBox 5"/>
          <p:cNvSpPr txBox="1"/>
          <p:nvPr/>
        </p:nvSpPr>
        <p:spPr>
          <a:xfrm>
            <a:off x="7429764" y="6327931"/>
            <a:ext cx="1090075" cy="369332"/>
          </a:xfrm>
          <a:prstGeom prst="rect">
            <a:avLst/>
          </a:prstGeom>
          <a:noFill/>
        </p:spPr>
        <p:txBody>
          <a:bodyPr wrap="none" rtlCol="0">
            <a:spAutoFit/>
          </a:bodyPr>
          <a:lstStyle/>
          <a:p>
            <a:pPr algn="ctr"/>
            <a:r>
              <a:rPr lang="en-US" dirty="0" smtClean="0">
                <a:solidFill>
                  <a:srgbClr val="265993"/>
                </a:solidFill>
              </a:rPr>
              <a:t>Fall 2016</a:t>
            </a:r>
            <a:endParaRPr lang="en-US" dirty="0">
              <a:solidFill>
                <a:srgbClr val="265993"/>
              </a:solidFill>
            </a:endParaRPr>
          </a:p>
        </p:txBody>
      </p:sp>
    </p:spTree>
    <p:extLst>
      <p:ext uri="{BB962C8B-B14F-4D97-AF65-F5344CB8AC3E}">
        <p14:creationId xmlns:p14="http://schemas.microsoft.com/office/powerpoint/2010/main" val="40735886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90133"/>
          </a:xfrm>
        </p:spPr>
        <p:txBody>
          <a:bodyPr/>
          <a:lstStyle/>
          <a:p>
            <a:r>
              <a:rPr lang="en-US" dirty="0" smtClean="0"/>
              <a:t>A Popular Alternative:</a:t>
            </a:r>
            <a:br>
              <a:rPr lang="en-US" dirty="0" smtClean="0"/>
            </a:br>
            <a:r>
              <a:rPr lang="en-US" dirty="0" smtClean="0">
                <a:solidFill>
                  <a:srgbClr val="FF6600"/>
                </a:solidFill>
              </a:rPr>
              <a:t>Electronic Lab Notebooks</a:t>
            </a:r>
            <a:endParaRPr lang="en-US" dirty="0">
              <a:solidFill>
                <a:srgbClr val="FF6600"/>
              </a:solidFill>
            </a:endParaRPr>
          </a:p>
        </p:txBody>
      </p:sp>
      <p:pic>
        <p:nvPicPr>
          <p:cNvPr id="6" name="Picture 5"/>
          <p:cNvPicPr>
            <a:picLocks noChangeAspect="1"/>
          </p:cNvPicPr>
          <p:nvPr/>
        </p:nvPicPr>
        <p:blipFill>
          <a:blip r:embed="rId2"/>
          <a:stretch>
            <a:fillRect/>
          </a:stretch>
        </p:blipFill>
        <p:spPr>
          <a:xfrm>
            <a:off x="3686649" y="1789823"/>
            <a:ext cx="5245100" cy="487767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5900" y="5942908"/>
            <a:ext cx="3238500" cy="381680"/>
          </a:xfrm>
          <a:prstGeom prst="rect">
            <a:avLst/>
          </a:prstGeom>
        </p:spPr>
      </p:pic>
      <p:sp>
        <p:nvSpPr>
          <p:cNvPr id="9" name="TextBox 8"/>
          <p:cNvSpPr txBox="1"/>
          <p:nvPr/>
        </p:nvSpPr>
        <p:spPr>
          <a:xfrm>
            <a:off x="111744" y="6482834"/>
            <a:ext cx="2444825" cy="276999"/>
          </a:xfrm>
          <a:prstGeom prst="rect">
            <a:avLst/>
          </a:prstGeom>
          <a:noFill/>
        </p:spPr>
        <p:txBody>
          <a:bodyPr wrap="none" rtlCol="0">
            <a:spAutoFit/>
          </a:bodyPr>
          <a:lstStyle/>
          <a:p>
            <a:r>
              <a:rPr lang="en-US" sz="1200" dirty="0">
                <a:solidFill>
                  <a:srgbClr val="7F7F7F"/>
                </a:solidFill>
              </a:rPr>
              <a:t>http://</a:t>
            </a:r>
            <a:r>
              <a:rPr lang="en-US" sz="1200" dirty="0" err="1">
                <a:solidFill>
                  <a:srgbClr val="7F7F7F"/>
                </a:solidFill>
              </a:rPr>
              <a:t>ipython.org</a:t>
            </a:r>
            <a:r>
              <a:rPr lang="en-US" sz="1200" dirty="0">
                <a:solidFill>
                  <a:srgbClr val="7F7F7F"/>
                </a:solidFill>
              </a:rPr>
              <a:t>/</a:t>
            </a:r>
            <a:r>
              <a:rPr lang="en-US" sz="1200" dirty="0" err="1">
                <a:solidFill>
                  <a:srgbClr val="7F7F7F"/>
                </a:solidFill>
              </a:rPr>
              <a:t>notebook.html</a:t>
            </a:r>
            <a:endParaRPr lang="en-US" sz="1200" dirty="0">
              <a:solidFill>
                <a:srgbClr val="7F7F7F"/>
              </a:solidFill>
            </a:endParaRPr>
          </a:p>
        </p:txBody>
      </p:sp>
      <p:pic>
        <p:nvPicPr>
          <p:cNvPr id="10" name="Picture 9"/>
          <p:cNvPicPr>
            <a:picLocks noChangeAspect="1"/>
          </p:cNvPicPr>
          <p:nvPr/>
        </p:nvPicPr>
        <p:blipFill>
          <a:blip r:embed="rId4"/>
          <a:stretch>
            <a:fillRect/>
          </a:stretch>
        </p:blipFill>
        <p:spPr>
          <a:xfrm>
            <a:off x="215900" y="5290784"/>
            <a:ext cx="2946400" cy="514987"/>
          </a:xfrm>
          <a:prstGeom prst="rect">
            <a:avLst/>
          </a:prstGeom>
          <a:ln>
            <a:solidFill>
              <a:schemeClr val="bg1">
                <a:lumMod val="50000"/>
              </a:schemeClr>
            </a:solidFill>
          </a:ln>
        </p:spPr>
      </p:pic>
      <p:pic>
        <p:nvPicPr>
          <p:cNvPr id="11" name="Picture 10"/>
          <p:cNvPicPr>
            <a:picLocks noChangeAspect="1"/>
          </p:cNvPicPr>
          <p:nvPr/>
        </p:nvPicPr>
        <p:blipFill>
          <a:blip r:embed="rId5"/>
          <a:stretch>
            <a:fillRect/>
          </a:stretch>
        </p:blipFill>
        <p:spPr>
          <a:xfrm>
            <a:off x="153147" y="4729472"/>
            <a:ext cx="3241056" cy="476626"/>
          </a:xfrm>
          <a:prstGeom prst="rect">
            <a:avLst/>
          </a:prstGeom>
          <a:ln>
            <a:solidFill>
              <a:srgbClr val="7F7F7F"/>
            </a:solidFill>
          </a:ln>
        </p:spPr>
      </p:pic>
      <p:sp>
        <p:nvSpPr>
          <p:cNvPr id="12" name="Content Placeholder 17"/>
          <p:cNvSpPr>
            <a:spLocks noGrp="1"/>
          </p:cNvSpPr>
          <p:nvPr>
            <p:ph sz="half" idx="1"/>
          </p:nvPr>
        </p:nvSpPr>
        <p:spPr>
          <a:xfrm>
            <a:off x="153148" y="2231570"/>
            <a:ext cx="3301252" cy="2264230"/>
          </a:xfrm>
          <a:ln>
            <a:solidFill>
              <a:srgbClr val="3A8BE4"/>
            </a:solidFill>
          </a:ln>
        </p:spPr>
        <p:txBody>
          <a:bodyPr>
            <a:normAutofit fontScale="77500" lnSpcReduction="20000"/>
          </a:bodyPr>
          <a:lstStyle/>
          <a:p>
            <a:r>
              <a:rPr lang="en-US" sz="2800" dirty="0" smtClean="0"/>
              <a:t>Record data, software, results, notes, etc.</a:t>
            </a:r>
          </a:p>
          <a:p>
            <a:pPr lvl="1"/>
            <a:r>
              <a:rPr lang="en-US" sz="2800" dirty="0" smtClean="0"/>
              <a:t>Records what code was run when generating a result</a:t>
            </a:r>
          </a:p>
          <a:p>
            <a:pPr lvl="1"/>
            <a:r>
              <a:rPr lang="en-US" sz="2800" dirty="0" smtClean="0"/>
              <a:t>Can re-run code with new data</a:t>
            </a:r>
          </a:p>
        </p:txBody>
      </p:sp>
    </p:spTree>
    <p:extLst>
      <p:ext uri="{BB962C8B-B14F-4D97-AF65-F5344CB8AC3E}">
        <p14:creationId xmlns:p14="http://schemas.microsoft.com/office/powerpoint/2010/main" val="2012131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F2F5E10-5301-4EE6-90D2-A6C4A3F62BED}" type="slidenum">
              <a:rPr lang="en-US" smtClean="0"/>
              <a:t>41</a:t>
            </a:fld>
            <a:endParaRPr lang="en-US"/>
          </a:p>
        </p:txBody>
      </p:sp>
      <p:graphicFrame>
        <p:nvGraphicFramePr>
          <p:cNvPr id="9" name="Content Placeholder 8"/>
          <p:cNvGraphicFramePr>
            <a:graphicFrameLocks noGrp="1"/>
          </p:cNvGraphicFramePr>
          <p:nvPr>
            <p:ph idx="4294967295"/>
            <p:extLst>
              <p:ext uri="{D42A27DB-BD31-4B8C-83A1-F6EECF244321}">
                <p14:modId xmlns:p14="http://schemas.microsoft.com/office/powerpoint/2010/main" val="1589425747"/>
              </p:ext>
            </p:extLst>
          </p:nvPr>
        </p:nvGraphicFramePr>
        <p:xfrm>
          <a:off x="373063" y="985838"/>
          <a:ext cx="8771466" cy="5419254"/>
        </p:xfrm>
        <a:graphic>
          <a:graphicData uri="http://schemas.openxmlformats.org/drawingml/2006/table">
            <a:tbl>
              <a:tblPr firstRow="1" bandRow="1">
                <a:tableStyleId>{00A15C55-8517-42AA-B614-E9B94910E393}</a:tableStyleId>
              </a:tblPr>
              <a:tblGrid>
                <a:gridCol w="4724399"/>
                <a:gridCol w="2032000"/>
                <a:gridCol w="2015067"/>
              </a:tblGrid>
              <a:tr h="453126">
                <a:tc>
                  <a:txBody>
                    <a:bodyPr/>
                    <a:lstStyle/>
                    <a:p>
                      <a:pPr algn="ctr"/>
                      <a:r>
                        <a:rPr lang="en-US" sz="2000" dirty="0" smtClean="0"/>
                        <a:t>Feature</a:t>
                      </a:r>
                      <a:endParaRPr lang="en-US" sz="2000" dirty="0"/>
                    </a:p>
                  </a:txBody>
                  <a:tcPr/>
                </a:tc>
                <a:tc>
                  <a:txBody>
                    <a:bodyPr/>
                    <a:lstStyle/>
                    <a:p>
                      <a:pPr algn="ctr"/>
                      <a:r>
                        <a:rPr lang="en-US" sz="2000" dirty="0" smtClean="0"/>
                        <a:t>Workflow</a:t>
                      </a:r>
                      <a:r>
                        <a:rPr lang="en-US" sz="2000" baseline="0" dirty="0" smtClean="0"/>
                        <a:t> systems</a:t>
                      </a:r>
                      <a:endParaRPr lang="en-US" sz="2000" dirty="0"/>
                    </a:p>
                  </a:txBody>
                  <a:tcPr/>
                </a:tc>
                <a:tc>
                  <a:txBody>
                    <a:bodyPr/>
                    <a:lstStyle/>
                    <a:p>
                      <a:pPr algn="ctr"/>
                      <a:r>
                        <a:rPr lang="en-US" sz="2000" dirty="0" smtClean="0"/>
                        <a:t>Electronic notebooks</a:t>
                      </a:r>
                      <a:endParaRPr lang="en-US" sz="2000" dirty="0"/>
                    </a:p>
                  </a:txBody>
                  <a:tcPr/>
                </a:tc>
              </a:tr>
              <a:tr h="453126">
                <a:tc>
                  <a:txBody>
                    <a:bodyPr/>
                    <a:lstStyle/>
                    <a:p>
                      <a:r>
                        <a:rPr lang="en-US" dirty="0" smtClean="0"/>
                        <a:t>Simple programming paradigm</a:t>
                      </a:r>
                      <a:endParaRPr lang="en-US" dirty="0"/>
                    </a:p>
                  </a:txBody>
                  <a:tcPr/>
                </a:tc>
                <a:tc>
                  <a:txBody>
                    <a:bodyPr/>
                    <a:lstStyle/>
                    <a:p>
                      <a:endParaRPr lang="en-US"/>
                    </a:p>
                  </a:txBody>
                  <a:tcPr/>
                </a:tc>
                <a:tc>
                  <a:txBody>
                    <a:bodyPr/>
                    <a:lstStyle/>
                    <a:p>
                      <a:endParaRPr lang="en-US" dirty="0"/>
                    </a:p>
                  </a:txBody>
                  <a:tcPr/>
                </a:tc>
              </a:tr>
              <a:tr h="453126">
                <a:tc>
                  <a:txBody>
                    <a:bodyPr/>
                    <a:lstStyle/>
                    <a:p>
                      <a:r>
                        <a:rPr lang="en-US" dirty="0" smtClean="0"/>
                        <a:t>Modular assembly</a:t>
                      </a:r>
                      <a:endParaRPr lang="en-US" dirty="0"/>
                    </a:p>
                  </a:txBody>
                  <a:tcPr/>
                </a:tc>
                <a:tc>
                  <a:txBody>
                    <a:bodyPr/>
                    <a:lstStyle/>
                    <a:p>
                      <a:endParaRPr lang="en-US"/>
                    </a:p>
                  </a:txBody>
                  <a:tcPr/>
                </a:tc>
                <a:tc>
                  <a:txBody>
                    <a:bodyPr/>
                    <a:lstStyle/>
                    <a:p>
                      <a:endParaRPr lang="en-US"/>
                    </a:p>
                  </a:txBody>
                  <a:tcPr/>
                </a:tc>
              </a:tr>
              <a:tr h="453126">
                <a:tc>
                  <a:txBody>
                    <a:bodyPr/>
                    <a:lstStyle/>
                    <a:p>
                      <a:r>
                        <a:rPr lang="en-US" dirty="0" smtClean="0"/>
                        <a:t>Composing heterogeneous codes</a:t>
                      </a:r>
                      <a:endParaRPr lang="en-US" dirty="0"/>
                    </a:p>
                  </a:txBody>
                  <a:tcPr/>
                </a:tc>
                <a:tc>
                  <a:txBody>
                    <a:bodyPr/>
                    <a:lstStyle/>
                    <a:p>
                      <a:endParaRPr lang="en-US"/>
                    </a:p>
                  </a:txBody>
                  <a:tcPr/>
                </a:tc>
                <a:tc>
                  <a:txBody>
                    <a:bodyPr/>
                    <a:lstStyle/>
                    <a:p>
                      <a:endParaRPr lang="en-US"/>
                    </a:p>
                  </a:txBody>
                  <a:tcPr/>
                </a:tc>
              </a:tr>
              <a:tr h="453126">
                <a:tc>
                  <a:txBody>
                    <a:bodyPr/>
                    <a:lstStyle/>
                    <a:p>
                      <a:r>
                        <a:rPr lang="en-US" dirty="0" smtClean="0"/>
                        <a:t>Abstraction</a:t>
                      </a:r>
                      <a:endParaRPr lang="en-US" dirty="0"/>
                    </a:p>
                  </a:txBody>
                  <a:tcPr/>
                </a:tc>
                <a:tc>
                  <a:txBody>
                    <a:bodyPr/>
                    <a:lstStyle/>
                    <a:p>
                      <a:endParaRPr lang="en-US"/>
                    </a:p>
                  </a:txBody>
                  <a:tcPr/>
                </a:tc>
                <a:tc>
                  <a:txBody>
                    <a:bodyPr/>
                    <a:lstStyle/>
                    <a:p>
                      <a:endParaRPr lang="en-US"/>
                    </a:p>
                  </a:txBody>
                  <a:tcPr/>
                </a:tc>
              </a:tr>
              <a:tr h="453126">
                <a:tc>
                  <a:txBody>
                    <a:bodyPr/>
                    <a:lstStyle/>
                    <a:p>
                      <a:r>
                        <a:rPr lang="en-US" dirty="0" smtClean="0"/>
                        <a:t>Data preparation steps</a:t>
                      </a:r>
                      <a:endParaRPr lang="en-US" dirty="0"/>
                    </a:p>
                  </a:txBody>
                  <a:tcPr/>
                </a:tc>
                <a:tc>
                  <a:txBody>
                    <a:bodyPr/>
                    <a:lstStyle/>
                    <a:p>
                      <a:endParaRPr lang="en-US" dirty="0"/>
                    </a:p>
                  </a:txBody>
                  <a:tcPr/>
                </a:tc>
                <a:tc>
                  <a:txBody>
                    <a:bodyPr/>
                    <a:lstStyle/>
                    <a:p>
                      <a:endParaRPr lang="en-US"/>
                    </a:p>
                  </a:txBody>
                  <a:tcPr/>
                </a:tc>
              </a:tr>
              <a:tr h="453126">
                <a:tc>
                  <a:txBody>
                    <a:bodyPr/>
                    <a:lstStyle/>
                    <a:p>
                      <a:r>
                        <a:rPr lang="en-US" dirty="0" smtClean="0"/>
                        <a:t>Data visualization</a:t>
                      </a:r>
                      <a:r>
                        <a:rPr lang="en-US" baseline="0" dirty="0" smtClean="0"/>
                        <a:t> steps</a:t>
                      </a:r>
                      <a:endParaRPr lang="en-US" dirty="0"/>
                    </a:p>
                  </a:txBody>
                  <a:tcPr/>
                </a:tc>
                <a:tc>
                  <a:txBody>
                    <a:bodyPr/>
                    <a:lstStyle/>
                    <a:p>
                      <a:endParaRPr lang="en-US"/>
                    </a:p>
                  </a:txBody>
                  <a:tcPr/>
                </a:tc>
                <a:tc>
                  <a:txBody>
                    <a:bodyPr/>
                    <a:lstStyle/>
                    <a:p>
                      <a:endParaRPr lang="en-US"/>
                    </a:p>
                  </a:txBody>
                  <a:tcPr/>
                </a:tc>
              </a:tr>
              <a:tr h="453126">
                <a:tc>
                  <a:txBody>
                    <a:bodyPr/>
                    <a:lstStyle/>
                    <a:p>
                      <a:r>
                        <a:rPr lang="en-US" dirty="0" smtClean="0"/>
                        <a:t>Documenting provenance</a:t>
                      </a:r>
                      <a:endParaRPr lang="en-US" dirty="0"/>
                    </a:p>
                  </a:txBody>
                  <a:tcPr/>
                </a:tc>
                <a:tc>
                  <a:txBody>
                    <a:bodyPr/>
                    <a:lstStyle/>
                    <a:p>
                      <a:endParaRPr lang="en-US"/>
                    </a:p>
                  </a:txBody>
                  <a:tcPr/>
                </a:tc>
                <a:tc>
                  <a:txBody>
                    <a:bodyPr/>
                    <a:lstStyle/>
                    <a:p>
                      <a:endParaRPr lang="en-US"/>
                    </a:p>
                  </a:txBody>
                  <a:tcPr/>
                </a:tc>
              </a:tr>
              <a:tr h="453126">
                <a:tc>
                  <a:txBody>
                    <a:bodyPr/>
                    <a:lstStyle/>
                    <a:p>
                      <a:r>
                        <a:rPr lang="en-US" dirty="0" smtClean="0"/>
                        <a:t>Automatic processing</a:t>
                      </a:r>
                      <a:r>
                        <a:rPr lang="en-US" baseline="0" dirty="0" smtClean="0"/>
                        <a:t> of multiple inputs</a:t>
                      </a:r>
                      <a:endParaRPr lang="en-US" dirty="0"/>
                    </a:p>
                  </a:txBody>
                  <a:tcPr/>
                </a:tc>
                <a:tc>
                  <a:txBody>
                    <a:bodyPr/>
                    <a:lstStyle/>
                    <a:p>
                      <a:endParaRPr lang="en-US"/>
                    </a:p>
                  </a:txBody>
                  <a:tcPr/>
                </a:tc>
                <a:tc>
                  <a:txBody>
                    <a:bodyPr/>
                    <a:lstStyle/>
                    <a:p>
                      <a:endParaRPr lang="en-US"/>
                    </a:p>
                  </a:txBody>
                  <a:tcPr/>
                </a:tc>
              </a:tr>
              <a:tr h="453126">
                <a:tc>
                  <a:txBody>
                    <a:bodyPr/>
                    <a:lstStyle/>
                    <a:p>
                      <a:r>
                        <a:rPr lang="en-US" dirty="0" smtClean="0"/>
                        <a:t>Large scale processing</a:t>
                      </a:r>
                      <a:endParaRPr lang="en-US" dirty="0"/>
                    </a:p>
                  </a:txBody>
                  <a:tcPr/>
                </a:tc>
                <a:tc>
                  <a:txBody>
                    <a:bodyPr/>
                    <a:lstStyle/>
                    <a:p>
                      <a:endParaRPr lang="en-US"/>
                    </a:p>
                  </a:txBody>
                  <a:tcPr/>
                </a:tc>
                <a:tc>
                  <a:txBody>
                    <a:bodyPr/>
                    <a:lstStyle/>
                    <a:p>
                      <a:endParaRPr lang="en-US" dirty="0"/>
                    </a:p>
                  </a:txBody>
                  <a:tcPr/>
                </a:tc>
              </a:tr>
              <a:tr h="453126">
                <a:tc>
                  <a:txBody>
                    <a:bodyPr/>
                    <a:lstStyle/>
                    <a:p>
                      <a:r>
                        <a:rPr lang="en-US" dirty="0" smtClean="0"/>
                        <a:t>Facilitating communication across data science expertise areas</a:t>
                      </a:r>
                      <a:endParaRPr lang="en-US" dirty="0"/>
                    </a:p>
                  </a:txBody>
                  <a:tcPr/>
                </a:tc>
                <a:tc>
                  <a:txBody>
                    <a:bodyPr/>
                    <a:lstStyle/>
                    <a:p>
                      <a:endParaRPr lang="en-US"/>
                    </a:p>
                  </a:txBody>
                  <a:tcPr/>
                </a:tc>
                <a:tc>
                  <a:txBody>
                    <a:bodyPr/>
                    <a:lstStyle/>
                    <a:p>
                      <a:endParaRPr lang="en-US" dirty="0"/>
                    </a:p>
                  </a:txBody>
                  <a:tcPr/>
                </a:tc>
              </a:tr>
            </a:tbl>
          </a:graphicData>
        </a:graphic>
      </p:graphicFrame>
      <p:sp>
        <p:nvSpPr>
          <p:cNvPr id="10" name="TextBox 9"/>
          <p:cNvSpPr txBox="1"/>
          <p:nvPr/>
        </p:nvSpPr>
        <p:spPr>
          <a:xfrm>
            <a:off x="7734244" y="1633220"/>
            <a:ext cx="441146" cy="584776"/>
          </a:xfrm>
          <a:prstGeom prst="rect">
            <a:avLst/>
          </a:prstGeom>
          <a:noFill/>
        </p:spPr>
        <p:txBody>
          <a:bodyPr wrap="none" rtlCol="0">
            <a:spAutoFit/>
          </a:bodyPr>
          <a:lstStyle/>
          <a:p>
            <a:r>
              <a:rPr lang="en-US" sz="3200" b="1" dirty="0" smtClean="0">
                <a:solidFill>
                  <a:srgbClr val="DD0202"/>
                </a:solidFill>
                <a:latin typeface="Zapf Dingbats"/>
                <a:ea typeface="Zapf Dingbats"/>
                <a:cs typeface="Zapf Dingbats"/>
                <a:sym typeface="Zapf Dingbats"/>
              </a:rPr>
              <a:t>✗</a:t>
            </a:r>
            <a:endParaRPr lang="en-US" sz="3200" b="1" dirty="0">
              <a:solidFill>
                <a:srgbClr val="DD0202"/>
              </a:solidFill>
            </a:endParaRPr>
          </a:p>
        </p:txBody>
      </p:sp>
      <p:sp>
        <p:nvSpPr>
          <p:cNvPr id="11" name="TextBox 10"/>
          <p:cNvSpPr txBox="1"/>
          <p:nvPr/>
        </p:nvSpPr>
        <p:spPr>
          <a:xfrm>
            <a:off x="5476023" y="1633220"/>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12" name="TextBox 11"/>
          <p:cNvSpPr txBox="1"/>
          <p:nvPr/>
        </p:nvSpPr>
        <p:spPr>
          <a:xfrm>
            <a:off x="5476023" y="2078008"/>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13" name="TextBox 12"/>
          <p:cNvSpPr txBox="1"/>
          <p:nvPr/>
        </p:nvSpPr>
        <p:spPr>
          <a:xfrm>
            <a:off x="5476023" y="2522796"/>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14" name="TextBox 13"/>
          <p:cNvSpPr txBox="1"/>
          <p:nvPr/>
        </p:nvSpPr>
        <p:spPr>
          <a:xfrm>
            <a:off x="5476023" y="2967584"/>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15" name="TextBox 14"/>
          <p:cNvSpPr txBox="1"/>
          <p:nvPr/>
        </p:nvSpPr>
        <p:spPr>
          <a:xfrm>
            <a:off x="5476023" y="3424784"/>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17" name="TextBox 16"/>
          <p:cNvSpPr txBox="1"/>
          <p:nvPr/>
        </p:nvSpPr>
        <p:spPr>
          <a:xfrm>
            <a:off x="5476023" y="3874993"/>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18" name="TextBox 17"/>
          <p:cNvSpPr txBox="1"/>
          <p:nvPr/>
        </p:nvSpPr>
        <p:spPr>
          <a:xfrm>
            <a:off x="5476023" y="4364231"/>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19" name="TextBox 18"/>
          <p:cNvSpPr txBox="1"/>
          <p:nvPr/>
        </p:nvSpPr>
        <p:spPr>
          <a:xfrm>
            <a:off x="5476023" y="4809019"/>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20" name="TextBox 19"/>
          <p:cNvSpPr txBox="1"/>
          <p:nvPr/>
        </p:nvSpPr>
        <p:spPr>
          <a:xfrm>
            <a:off x="5476023" y="5202719"/>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24" name="TextBox 23"/>
          <p:cNvSpPr txBox="1"/>
          <p:nvPr/>
        </p:nvSpPr>
        <p:spPr>
          <a:xfrm>
            <a:off x="7694276" y="3407847"/>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25" name="TextBox 24"/>
          <p:cNvSpPr txBox="1"/>
          <p:nvPr/>
        </p:nvSpPr>
        <p:spPr>
          <a:xfrm>
            <a:off x="7694276" y="3865047"/>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26" name="TextBox 25"/>
          <p:cNvSpPr txBox="1"/>
          <p:nvPr/>
        </p:nvSpPr>
        <p:spPr>
          <a:xfrm>
            <a:off x="7694276" y="4315256"/>
            <a:ext cx="531916" cy="584776"/>
          </a:xfrm>
          <a:prstGeom prst="rect">
            <a:avLst/>
          </a:prstGeom>
          <a:noFill/>
        </p:spPr>
        <p:txBody>
          <a:bodyPr wrap="none" rtlCol="0">
            <a:spAutoFit/>
          </a:bodyPr>
          <a:lstStyle/>
          <a:p>
            <a:r>
              <a:rPr lang="en-US" sz="3200" b="1" dirty="0" smtClean="0">
                <a:solidFill>
                  <a:schemeClr val="bg2">
                    <a:lumMod val="75000"/>
                  </a:schemeClr>
                </a:solidFill>
                <a:latin typeface="Zapf Dingbats"/>
                <a:ea typeface="Zapf Dingbats"/>
                <a:cs typeface="Zapf Dingbats"/>
                <a:sym typeface="Zapf Dingbats"/>
              </a:rPr>
              <a:t>✔</a:t>
            </a:r>
            <a:endParaRPr lang="en-US" sz="3200" b="1" dirty="0">
              <a:solidFill>
                <a:schemeClr val="bg2">
                  <a:lumMod val="75000"/>
                </a:schemeClr>
              </a:solidFill>
            </a:endParaRPr>
          </a:p>
        </p:txBody>
      </p:sp>
      <p:sp>
        <p:nvSpPr>
          <p:cNvPr id="30" name="TextBox 29"/>
          <p:cNvSpPr txBox="1"/>
          <p:nvPr/>
        </p:nvSpPr>
        <p:spPr>
          <a:xfrm>
            <a:off x="7736611" y="2078008"/>
            <a:ext cx="441146" cy="584776"/>
          </a:xfrm>
          <a:prstGeom prst="rect">
            <a:avLst/>
          </a:prstGeom>
          <a:noFill/>
        </p:spPr>
        <p:txBody>
          <a:bodyPr wrap="none" rtlCol="0">
            <a:spAutoFit/>
          </a:bodyPr>
          <a:lstStyle/>
          <a:p>
            <a:r>
              <a:rPr lang="en-US" sz="3200" b="1" dirty="0" smtClean="0">
                <a:solidFill>
                  <a:srgbClr val="DD0202"/>
                </a:solidFill>
                <a:latin typeface="Zapf Dingbats"/>
                <a:ea typeface="Zapf Dingbats"/>
                <a:cs typeface="Zapf Dingbats"/>
                <a:sym typeface="Zapf Dingbats"/>
              </a:rPr>
              <a:t>✗</a:t>
            </a:r>
            <a:endParaRPr lang="en-US" sz="3200" b="1" dirty="0">
              <a:solidFill>
                <a:srgbClr val="DD0202"/>
              </a:solidFill>
            </a:endParaRPr>
          </a:p>
        </p:txBody>
      </p:sp>
      <p:sp>
        <p:nvSpPr>
          <p:cNvPr id="31" name="TextBox 30"/>
          <p:cNvSpPr txBox="1"/>
          <p:nvPr/>
        </p:nvSpPr>
        <p:spPr>
          <a:xfrm>
            <a:off x="7734244" y="2929213"/>
            <a:ext cx="441146" cy="584776"/>
          </a:xfrm>
          <a:prstGeom prst="rect">
            <a:avLst/>
          </a:prstGeom>
          <a:noFill/>
        </p:spPr>
        <p:txBody>
          <a:bodyPr wrap="none" rtlCol="0">
            <a:spAutoFit/>
          </a:bodyPr>
          <a:lstStyle/>
          <a:p>
            <a:r>
              <a:rPr lang="en-US" sz="3200" b="1" dirty="0" smtClean="0">
                <a:solidFill>
                  <a:srgbClr val="DD0202"/>
                </a:solidFill>
                <a:latin typeface="Zapf Dingbats"/>
                <a:ea typeface="Zapf Dingbats"/>
                <a:cs typeface="Zapf Dingbats"/>
                <a:sym typeface="Zapf Dingbats"/>
              </a:rPr>
              <a:t>✗</a:t>
            </a:r>
            <a:endParaRPr lang="en-US" sz="3200" b="1" dirty="0">
              <a:solidFill>
                <a:srgbClr val="DD0202"/>
              </a:solidFill>
            </a:endParaRPr>
          </a:p>
        </p:txBody>
      </p:sp>
      <p:sp>
        <p:nvSpPr>
          <p:cNvPr id="32" name="TextBox 31"/>
          <p:cNvSpPr txBox="1"/>
          <p:nvPr/>
        </p:nvSpPr>
        <p:spPr>
          <a:xfrm>
            <a:off x="7717310" y="4749547"/>
            <a:ext cx="441146" cy="584776"/>
          </a:xfrm>
          <a:prstGeom prst="rect">
            <a:avLst/>
          </a:prstGeom>
          <a:noFill/>
        </p:spPr>
        <p:txBody>
          <a:bodyPr wrap="none" rtlCol="0">
            <a:spAutoFit/>
          </a:bodyPr>
          <a:lstStyle/>
          <a:p>
            <a:r>
              <a:rPr lang="en-US" sz="3200" b="1" dirty="0" smtClean="0">
                <a:solidFill>
                  <a:srgbClr val="DD0202"/>
                </a:solidFill>
                <a:latin typeface="Zapf Dingbats"/>
                <a:ea typeface="Zapf Dingbats"/>
                <a:cs typeface="Zapf Dingbats"/>
                <a:sym typeface="Zapf Dingbats"/>
              </a:rPr>
              <a:t>✗</a:t>
            </a:r>
            <a:endParaRPr lang="en-US" sz="3200" b="1" dirty="0">
              <a:solidFill>
                <a:srgbClr val="DD0202"/>
              </a:solidFill>
            </a:endParaRPr>
          </a:p>
        </p:txBody>
      </p:sp>
      <p:sp>
        <p:nvSpPr>
          <p:cNvPr id="33" name="TextBox 32"/>
          <p:cNvSpPr txBox="1"/>
          <p:nvPr/>
        </p:nvSpPr>
        <p:spPr>
          <a:xfrm>
            <a:off x="7691909" y="5219736"/>
            <a:ext cx="441146" cy="584776"/>
          </a:xfrm>
          <a:prstGeom prst="rect">
            <a:avLst/>
          </a:prstGeom>
          <a:noFill/>
        </p:spPr>
        <p:txBody>
          <a:bodyPr wrap="none" rtlCol="0">
            <a:spAutoFit/>
          </a:bodyPr>
          <a:lstStyle/>
          <a:p>
            <a:r>
              <a:rPr lang="en-US" sz="3200" b="1" dirty="0" smtClean="0">
                <a:solidFill>
                  <a:srgbClr val="DD0202"/>
                </a:solidFill>
                <a:latin typeface="Zapf Dingbats"/>
                <a:ea typeface="Zapf Dingbats"/>
                <a:cs typeface="Zapf Dingbats"/>
                <a:sym typeface="Zapf Dingbats"/>
              </a:rPr>
              <a:t>✗</a:t>
            </a:r>
            <a:endParaRPr lang="en-US" sz="3200" b="1" dirty="0">
              <a:solidFill>
                <a:srgbClr val="DD0202"/>
              </a:solidFill>
            </a:endParaRPr>
          </a:p>
        </p:txBody>
      </p:sp>
      <p:sp>
        <p:nvSpPr>
          <p:cNvPr id="34" name="TextBox 33"/>
          <p:cNvSpPr txBox="1"/>
          <p:nvPr/>
        </p:nvSpPr>
        <p:spPr>
          <a:xfrm>
            <a:off x="7680030" y="5660341"/>
            <a:ext cx="441146" cy="584776"/>
          </a:xfrm>
          <a:prstGeom prst="rect">
            <a:avLst/>
          </a:prstGeom>
          <a:noFill/>
        </p:spPr>
        <p:txBody>
          <a:bodyPr wrap="none" rtlCol="0">
            <a:spAutoFit/>
          </a:bodyPr>
          <a:lstStyle/>
          <a:p>
            <a:r>
              <a:rPr lang="en-US" sz="3200" b="1" dirty="0" smtClean="0">
                <a:solidFill>
                  <a:srgbClr val="DD0202"/>
                </a:solidFill>
                <a:latin typeface="Zapf Dingbats"/>
                <a:ea typeface="Zapf Dingbats"/>
                <a:cs typeface="Zapf Dingbats"/>
                <a:sym typeface="Zapf Dingbats"/>
              </a:rPr>
              <a:t>✗</a:t>
            </a:r>
            <a:endParaRPr lang="en-US" sz="3200" b="1" dirty="0">
              <a:solidFill>
                <a:srgbClr val="DD0202"/>
              </a:solidFill>
            </a:endParaRPr>
          </a:p>
        </p:txBody>
      </p:sp>
      <p:sp>
        <p:nvSpPr>
          <p:cNvPr id="35" name="TextBox 34"/>
          <p:cNvSpPr txBox="1"/>
          <p:nvPr/>
        </p:nvSpPr>
        <p:spPr>
          <a:xfrm>
            <a:off x="7728967" y="2497108"/>
            <a:ext cx="441146" cy="584776"/>
          </a:xfrm>
          <a:prstGeom prst="rect">
            <a:avLst/>
          </a:prstGeom>
          <a:noFill/>
        </p:spPr>
        <p:txBody>
          <a:bodyPr wrap="none" rtlCol="0">
            <a:spAutoFit/>
          </a:bodyPr>
          <a:lstStyle/>
          <a:p>
            <a:r>
              <a:rPr lang="en-US" sz="3200" b="1" dirty="0" smtClean="0">
                <a:solidFill>
                  <a:srgbClr val="DD0202"/>
                </a:solidFill>
                <a:latin typeface="Zapf Dingbats"/>
                <a:ea typeface="Zapf Dingbats"/>
                <a:cs typeface="Zapf Dingbats"/>
                <a:sym typeface="Zapf Dingbats"/>
              </a:rPr>
              <a:t>✗</a:t>
            </a:r>
            <a:endParaRPr lang="en-US" sz="3200" b="1" dirty="0">
              <a:solidFill>
                <a:srgbClr val="DD0202"/>
              </a:solidFill>
            </a:endParaRPr>
          </a:p>
        </p:txBody>
      </p:sp>
      <p:sp>
        <p:nvSpPr>
          <p:cNvPr id="36" name="TextBox 35"/>
          <p:cNvSpPr txBox="1"/>
          <p:nvPr/>
        </p:nvSpPr>
        <p:spPr>
          <a:xfrm>
            <a:off x="5476023" y="5647507"/>
            <a:ext cx="531916" cy="584776"/>
          </a:xfrm>
          <a:prstGeom prst="rect">
            <a:avLst/>
          </a:prstGeom>
          <a:noFill/>
        </p:spPr>
        <p:txBody>
          <a:bodyPr wrap="none" rtlCol="0">
            <a:spAutoFit/>
          </a:bodyPr>
          <a:lstStyle/>
          <a:p>
            <a:r>
              <a:rPr lang="en-US" sz="3200" b="1" dirty="0" smtClean="0">
                <a:solidFill>
                  <a:srgbClr val="008000"/>
                </a:solidFill>
                <a:latin typeface="Zapf Dingbats"/>
                <a:ea typeface="Zapf Dingbats"/>
                <a:cs typeface="Zapf Dingbats"/>
                <a:sym typeface="Zapf Dingbats"/>
              </a:rPr>
              <a:t>✔</a:t>
            </a:r>
            <a:endParaRPr lang="en-US" sz="3200" b="1" dirty="0">
              <a:solidFill>
                <a:srgbClr val="008000"/>
              </a:solidFill>
            </a:endParaRPr>
          </a:p>
        </p:txBody>
      </p:sp>
      <p:sp>
        <p:nvSpPr>
          <p:cNvPr id="37" name="TextBox 36"/>
          <p:cNvSpPr txBox="1"/>
          <p:nvPr/>
        </p:nvSpPr>
        <p:spPr>
          <a:xfrm>
            <a:off x="8158456" y="4434369"/>
            <a:ext cx="919371" cy="338554"/>
          </a:xfrm>
          <a:prstGeom prst="rect">
            <a:avLst/>
          </a:prstGeom>
          <a:noFill/>
        </p:spPr>
        <p:txBody>
          <a:bodyPr wrap="none" rtlCol="0">
            <a:spAutoFit/>
          </a:bodyPr>
          <a:lstStyle/>
          <a:p>
            <a:r>
              <a:rPr lang="en-US" sz="1600" i="1" dirty="0" smtClean="0"/>
              <a:t>(limited)</a:t>
            </a:r>
            <a:endParaRPr lang="en-US" sz="1600" i="1" dirty="0"/>
          </a:p>
        </p:txBody>
      </p:sp>
    </p:spTree>
    <p:extLst>
      <p:ext uri="{BB962C8B-B14F-4D97-AF65-F5344CB8AC3E}">
        <p14:creationId xmlns:p14="http://schemas.microsoft.com/office/powerpoint/2010/main" val="28313536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97" y="54416"/>
            <a:ext cx="8655652" cy="1143000"/>
          </a:xfrm>
        </p:spPr>
        <p:txBody>
          <a:bodyPr/>
          <a:lstStyle/>
          <a:p>
            <a:r>
              <a:rPr lang="en-US" dirty="0" smtClean="0"/>
              <a:t>Developing Workflows:</a:t>
            </a:r>
            <a:br>
              <a:rPr lang="en-US" dirty="0" smtClean="0"/>
            </a:br>
            <a:r>
              <a:rPr lang="en-US" dirty="0" smtClean="0"/>
              <a:t>How to Sketch a Workflow</a:t>
            </a:r>
            <a:endParaRPr lang="en-US" dirty="0"/>
          </a:p>
        </p:txBody>
      </p:sp>
      <p:sp>
        <p:nvSpPr>
          <p:cNvPr id="3" name="Content Placeholder 2"/>
          <p:cNvSpPr>
            <a:spLocks noGrp="1"/>
          </p:cNvSpPr>
          <p:nvPr>
            <p:ph idx="1"/>
          </p:nvPr>
        </p:nvSpPr>
        <p:spPr>
          <a:xfrm>
            <a:off x="276097" y="2133601"/>
            <a:ext cx="4473703" cy="4610100"/>
          </a:xfrm>
        </p:spPr>
        <p:txBody>
          <a:bodyPr>
            <a:normAutofit fontScale="92500" lnSpcReduction="10000"/>
          </a:bodyPr>
          <a:lstStyle/>
          <a:p>
            <a:pPr marL="457200" indent="-457200">
              <a:buFont typeface="+mj-lt"/>
              <a:buAutoNum type="arabicPeriod"/>
            </a:pPr>
            <a:r>
              <a:rPr lang="en-US" dirty="0" smtClean="0"/>
              <a:t>Compile the command line invocation to all your codes</a:t>
            </a:r>
          </a:p>
          <a:p>
            <a:pPr lvl="1"/>
            <a:r>
              <a:rPr lang="en-US" dirty="0" smtClean="0"/>
              <a:t>Input data, parameters, configuration files</a:t>
            </a:r>
          </a:p>
          <a:p>
            <a:pPr lvl="1"/>
            <a:r>
              <a:rPr lang="en-US" dirty="0" smtClean="0"/>
              <a:t>Include data preparation codes</a:t>
            </a:r>
          </a:p>
          <a:p>
            <a:pPr marL="457200" indent="-457200">
              <a:buFont typeface="+mj-lt"/>
              <a:buAutoNum type="arabicPeriod"/>
            </a:pPr>
            <a:r>
              <a:rPr lang="en-US" dirty="0" smtClean="0"/>
              <a:t>Consider how the data flows from code to code</a:t>
            </a:r>
          </a:p>
          <a:p>
            <a:pPr marL="457200" indent="-457200">
              <a:buFont typeface="+mj-lt"/>
              <a:buAutoNum type="arabicPeriod"/>
            </a:pPr>
            <a:r>
              <a:rPr lang="en-US" dirty="0" smtClean="0"/>
              <a:t>Starting with the input data, work your way to the results</a:t>
            </a:r>
          </a:p>
          <a:p>
            <a:pPr marL="457200" indent="-457200">
              <a:buFont typeface="+mj-lt"/>
              <a:buAutoNum type="arabicPeriod"/>
            </a:pPr>
            <a:r>
              <a:rPr lang="en-US" dirty="0" smtClean="0"/>
              <a:t>If any steps were done with manual intervention, indicate that</a:t>
            </a:r>
          </a:p>
          <a:p>
            <a:pPr marL="457200" indent="-457200">
              <a:buFont typeface="+mj-lt"/>
              <a:buAutoNum type="arabicPeriod"/>
            </a:pPr>
            <a:r>
              <a:rPr lang="en-US" dirty="0" smtClean="0"/>
              <a:t>Create </a:t>
            </a:r>
            <a:r>
              <a:rPr lang="en-US" dirty="0" err="1" smtClean="0"/>
              <a:t>subworkflows</a:t>
            </a:r>
            <a:r>
              <a:rPr lang="en-US" dirty="0" smtClean="0"/>
              <a:t> if it gets large</a:t>
            </a:r>
          </a:p>
          <a:p>
            <a:endParaRPr lang="en-US" dirty="0"/>
          </a:p>
        </p:txBody>
      </p:sp>
      <p:pic>
        <p:nvPicPr>
          <p:cNvPr id="5"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89500" y="1562100"/>
            <a:ext cx="4143375"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4825565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r>
              <a:rPr lang="en-US" dirty="0" smtClean="0">
                <a:ea typeface="ＭＳ Ｐゴシック" charset="0"/>
                <a:cs typeface="ＭＳ Ｐゴシック" charset="0"/>
              </a:rPr>
              <a:t>From a Workflow Sketch to a Formal Workflow</a:t>
            </a:r>
            <a:endParaRPr lang="en-US" dirty="0">
              <a:ea typeface="ＭＳ Ｐゴシック" charset="0"/>
              <a:cs typeface="ＭＳ Ｐゴシック" charset="0"/>
            </a:endParaRPr>
          </a:p>
        </p:txBody>
      </p:sp>
      <p:pic>
        <p:nvPicPr>
          <p:cNvPr id="8"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07248"/>
            <a:ext cx="4267200" cy="5336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a:blip r:embed="rId3"/>
          <a:stretch>
            <a:fillRect/>
          </a:stretch>
        </p:blipFill>
        <p:spPr>
          <a:xfrm>
            <a:off x="6248400" y="3657600"/>
            <a:ext cx="2730500" cy="3086100"/>
          </a:xfrm>
          <a:prstGeom prst="rect">
            <a:avLst/>
          </a:prstGeom>
          <a:solidFill>
            <a:schemeClr val="bg1">
              <a:lumMod val="85000"/>
            </a:schemeClr>
          </a:solidFill>
        </p:spPr>
      </p:pic>
      <p:sp>
        <p:nvSpPr>
          <p:cNvPr id="9" name="Striped Right Arrow 8"/>
          <p:cNvSpPr/>
          <p:nvPr/>
        </p:nvSpPr>
        <p:spPr bwMode="auto">
          <a:xfrm>
            <a:off x="4826000" y="4724400"/>
            <a:ext cx="1295400" cy="812800"/>
          </a:xfrm>
          <a:prstGeom prst="stripedRightArrow">
            <a:avLst>
              <a:gd name="adj1" fmla="val 45833"/>
              <a:gd name="adj2" fmla="val 68750"/>
            </a:avLst>
          </a:prstGeom>
          <a:solidFill>
            <a:schemeClr val="bg1">
              <a:lumMod val="50000"/>
            </a:schemeClr>
          </a:solidFill>
          <a:ln w="12700" cap="flat" cmpd="sng" algn="ctr">
            <a:noFill/>
            <a:prstDash val="solid"/>
            <a:round/>
            <a:headEnd type="none" w="med" len="med"/>
            <a:tailEnd type="none" w="med" len="med"/>
          </a:ln>
          <a:effectLst/>
        </p:spPr>
        <p:txBody>
          <a:bodyPr/>
          <a:lstStyle/>
          <a:p>
            <a:pPr>
              <a:defRPr/>
            </a:pPr>
            <a:endParaRPr lang="en-US">
              <a:latin typeface="Book Antiqua" pitchFamily="-65" charset="0"/>
              <a:ea typeface="ＭＳ Ｐゴシック" charset="-128"/>
              <a:cs typeface="ＭＳ Ｐゴシック" charset="-128"/>
            </a:endParaRPr>
          </a:p>
        </p:txBody>
      </p:sp>
      <p:sp>
        <p:nvSpPr>
          <p:cNvPr id="2" name="Right Brace 1"/>
          <p:cNvSpPr/>
          <p:nvPr/>
        </p:nvSpPr>
        <p:spPr>
          <a:xfrm>
            <a:off x="4267200" y="3759200"/>
            <a:ext cx="495300" cy="2870200"/>
          </a:xfrm>
          <a:prstGeom prst="rightBrace">
            <a:avLst>
              <a:gd name="adj1" fmla="val 49359"/>
              <a:gd name="adj2" fmla="val 50427"/>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77838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endParaRPr lang="en-US" dirty="0"/>
          </a:p>
        </p:txBody>
      </p:sp>
      <p:sp>
        <p:nvSpPr>
          <p:cNvPr id="3" name="Subtitle 2"/>
          <p:cNvSpPr>
            <a:spLocks noGrp="1"/>
          </p:cNvSpPr>
          <p:nvPr>
            <p:ph type="subTitle" idx="1"/>
          </p:nvPr>
        </p:nvSpPr>
        <p:spPr>
          <a:xfrm>
            <a:off x="457199" y="1752600"/>
            <a:ext cx="8228013" cy="2622176"/>
          </a:xfrm>
        </p:spPr>
        <p:txBody>
          <a:bodyPr>
            <a:noAutofit/>
          </a:bodyPr>
          <a:lstStyle/>
          <a:p>
            <a:r>
              <a:rPr lang="en-US" sz="4800" dirty="0" smtClean="0"/>
              <a:t>II. Provenance</a:t>
            </a:r>
            <a:endParaRPr lang="en-US" sz="4800" dirty="0"/>
          </a:p>
        </p:txBody>
      </p:sp>
      <p:sp>
        <p:nvSpPr>
          <p:cNvPr id="4" name="TextBox 3"/>
          <p:cNvSpPr txBox="1"/>
          <p:nvPr/>
        </p:nvSpPr>
        <p:spPr>
          <a:xfrm>
            <a:off x="0" y="4351870"/>
            <a:ext cx="9144000" cy="646331"/>
          </a:xfrm>
          <a:prstGeom prst="rect">
            <a:avLst/>
          </a:prstGeom>
          <a:noFill/>
        </p:spPr>
        <p:txBody>
          <a:bodyPr wrap="square" rtlCol="0">
            <a:spAutoFit/>
          </a:bodyPr>
          <a:lstStyle/>
          <a:p>
            <a:pPr algn="ctr"/>
            <a:r>
              <a:rPr lang="en-US" sz="2400" i="1" dirty="0" smtClean="0">
                <a:solidFill>
                  <a:schemeClr val="bg1">
                    <a:lumMod val="95000"/>
                  </a:schemeClr>
                </a:solidFill>
              </a:rPr>
              <a:t>Introduction </a:t>
            </a:r>
            <a:r>
              <a:rPr lang="en-US" sz="2400" i="1" dirty="0">
                <a:solidFill>
                  <a:schemeClr val="bg1">
                    <a:lumMod val="95000"/>
                  </a:schemeClr>
                </a:solidFill>
              </a:rPr>
              <a:t>to </a:t>
            </a:r>
            <a:r>
              <a:rPr lang="en-US" sz="2400" i="1" dirty="0" smtClean="0">
                <a:solidFill>
                  <a:schemeClr val="bg1">
                    <a:lumMod val="95000"/>
                  </a:schemeClr>
                </a:solidFill>
              </a:rPr>
              <a:t>Computational </a:t>
            </a:r>
            <a:r>
              <a:rPr lang="en-US" sz="2400" i="1" dirty="0">
                <a:solidFill>
                  <a:schemeClr val="bg1">
                    <a:lumMod val="95000"/>
                  </a:schemeClr>
                </a:solidFill>
              </a:rPr>
              <a:t>Thinking and Data </a:t>
            </a:r>
            <a:r>
              <a:rPr lang="en-US" sz="2400" i="1" dirty="0" smtClean="0">
                <a:solidFill>
                  <a:schemeClr val="bg1">
                    <a:lumMod val="95000"/>
                  </a:schemeClr>
                </a:solidFill>
              </a:rPr>
              <a:t>Science</a:t>
            </a:r>
          </a:p>
          <a:p>
            <a:pPr algn="ctr"/>
            <a:endParaRPr lang="en-US" sz="1200" dirty="0" smtClean="0">
              <a:solidFill>
                <a:schemeClr val="bg2">
                  <a:lumMod val="75000"/>
                </a:schemeClr>
              </a:solidFill>
            </a:endParaRPr>
          </a:p>
        </p:txBody>
      </p:sp>
      <p:sp>
        <p:nvSpPr>
          <p:cNvPr id="5" name="TextBox 4"/>
          <p:cNvSpPr txBox="1"/>
          <p:nvPr/>
        </p:nvSpPr>
        <p:spPr>
          <a:xfrm>
            <a:off x="3645311" y="5723472"/>
            <a:ext cx="1851789" cy="830997"/>
          </a:xfrm>
          <a:prstGeom prst="rect">
            <a:avLst/>
          </a:prstGeom>
          <a:noFill/>
        </p:spPr>
        <p:txBody>
          <a:bodyPr wrap="none" rtlCol="0">
            <a:spAutoFit/>
          </a:bodyPr>
          <a:lstStyle/>
          <a:p>
            <a:pPr algn="ctr"/>
            <a:r>
              <a:rPr lang="en-US" sz="2400" b="1" dirty="0" smtClean="0">
                <a:solidFill>
                  <a:srgbClr val="265993"/>
                </a:solidFill>
              </a:rPr>
              <a:t>Yolanda Gil</a:t>
            </a:r>
          </a:p>
          <a:p>
            <a:pPr algn="ctr"/>
            <a:r>
              <a:rPr lang="en-US" sz="2400" dirty="0" err="1" smtClean="0">
                <a:solidFill>
                  <a:srgbClr val="265993"/>
                </a:solidFill>
              </a:rPr>
              <a:t>gil@isi.edu</a:t>
            </a:r>
            <a:endParaRPr lang="en-US" sz="2400" dirty="0">
              <a:solidFill>
                <a:srgbClr val="265993"/>
              </a:solidFill>
            </a:endParaRPr>
          </a:p>
        </p:txBody>
      </p:sp>
      <p:sp>
        <p:nvSpPr>
          <p:cNvPr id="6" name="TextBox 5"/>
          <p:cNvSpPr txBox="1"/>
          <p:nvPr/>
        </p:nvSpPr>
        <p:spPr>
          <a:xfrm>
            <a:off x="7427828" y="5955405"/>
            <a:ext cx="1500343" cy="369332"/>
          </a:xfrm>
          <a:prstGeom prst="rect">
            <a:avLst/>
          </a:prstGeom>
          <a:noFill/>
        </p:spPr>
        <p:txBody>
          <a:bodyPr wrap="none" rtlCol="0">
            <a:spAutoFit/>
          </a:bodyPr>
          <a:lstStyle/>
          <a:p>
            <a:pPr algn="ctr"/>
            <a:r>
              <a:rPr lang="en-US" dirty="0" smtClean="0">
                <a:solidFill>
                  <a:srgbClr val="265993"/>
                </a:solidFill>
              </a:rPr>
              <a:t>October 2016</a:t>
            </a:r>
            <a:endParaRPr lang="en-US" dirty="0">
              <a:solidFill>
                <a:srgbClr val="265993"/>
              </a:solidFill>
            </a:endParaRPr>
          </a:p>
        </p:txBody>
      </p:sp>
      <p:sp>
        <p:nvSpPr>
          <p:cNvPr id="8" name="Slide Number Placeholder 7"/>
          <p:cNvSpPr>
            <a:spLocks noGrp="1"/>
          </p:cNvSpPr>
          <p:nvPr>
            <p:ph type="sldNum" sz="quarter" idx="12"/>
          </p:nvPr>
        </p:nvSpPr>
        <p:spPr/>
        <p:txBody>
          <a:bodyPr/>
          <a:lstStyle/>
          <a:p>
            <a:fld id="{9F2F5E10-5301-4EE6-90D2-A6C4A3F62BED}" type="slidenum">
              <a:rPr lang="en-US" smtClean="0"/>
              <a:t>44</a:t>
            </a:fld>
            <a:endParaRPr lang="en-US"/>
          </a:p>
        </p:txBody>
      </p:sp>
    </p:spTree>
    <p:extLst>
      <p:ext uri="{BB962C8B-B14F-4D97-AF65-F5344CB8AC3E}">
        <p14:creationId xmlns:p14="http://schemas.microsoft.com/office/powerpoint/2010/main" val="30062902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Provenance</a:t>
            </a:r>
            <a:endParaRPr lang="en-US" dirty="0"/>
          </a:p>
        </p:txBody>
      </p:sp>
      <p:sp>
        <p:nvSpPr>
          <p:cNvPr id="3" name="Content Placeholder 2"/>
          <p:cNvSpPr>
            <a:spLocks noGrp="1"/>
          </p:cNvSpPr>
          <p:nvPr>
            <p:ph idx="1"/>
          </p:nvPr>
        </p:nvSpPr>
        <p:spPr>
          <a:xfrm>
            <a:off x="739775" y="2463800"/>
            <a:ext cx="7662864" cy="3314700"/>
          </a:xfrm>
          <a:ln>
            <a:solidFill>
              <a:srgbClr val="0000FF"/>
            </a:solidFill>
          </a:ln>
        </p:spPr>
        <p:txBody>
          <a:bodyPr>
            <a:noAutofit/>
          </a:bodyPr>
          <a:lstStyle/>
          <a:p>
            <a:pPr marL="457200" indent="-457200">
              <a:buFont typeface="+mj-lt"/>
              <a:buAutoNum type="arabicPeriod"/>
            </a:pPr>
            <a:r>
              <a:rPr lang="en-US" sz="3600" dirty="0" smtClean="0"/>
              <a:t>Defining provenance</a:t>
            </a:r>
          </a:p>
          <a:p>
            <a:pPr marL="457200" indent="-457200">
              <a:buFont typeface="+mj-lt"/>
              <a:buAutoNum type="arabicPeriod"/>
            </a:pPr>
            <a:r>
              <a:rPr lang="en-US" sz="3600" dirty="0" smtClean="0"/>
              <a:t>Data provenance</a:t>
            </a:r>
          </a:p>
          <a:p>
            <a:pPr marL="457200" indent="-457200">
              <a:buFont typeface="+mj-lt"/>
              <a:buAutoNum type="arabicPeriod"/>
            </a:pPr>
            <a:r>
              <a:rPr lang="en-US" sz="3600" dirty="0" smtClean="0"/>
              <a:t>Representing provenance</a:t>
            </a:r>
          </a:p>
          <a:p>
            <a:pPr marL="457200" indent="-457200">
              <a:buFont typeface="+mj-lt"/>
              <a:buAutoNum type="arabicPeriod"/>
            </a:pPr>
            <a:r>
              <a:rPr lang="en-US" sz="3600" dirty="0" smtClean="0"/>
              <a:t>Provenance in scientific articles</a:t>
            </a:r>
          </a:p>
        </p:txBody>
      </p:sp>
      <p:sp>
        <p:nvSpPr>
          <p:cNvPr id="4" name="Slide Number Placeholder 3"/>
          <p:cNvSpPr>
            <a:spLocks noGrp="1"/>
          </p:cNvSpPr>
          <p:nvPr>
            <p:ph type="sldNum" sz="quarter" idx="12"/>
          </p:nvPr>
        </p:nvSpPr>
        <p:spPr/>
        <p:txBody>
          <a:bodyPr/>
          <a:lstStyle/>
          <a:p>
            <a:fld id="{9F2F5E10-5301-4EE6-90D2-A6C4A3F62BED}" type="slidenum">
              <a:rPr lang="en-US" smtClean="0"/>
              <a:t>45</a:t>
            </a:fld>
            <a:endParaRPr lang="en-US"/>
          </a:p>
        </p:txBody>
      </p:sp>
    </p:spTree>
    <p:extLst>
      <p:ext uri="{BB962C8B-B14F-4D97-AF65-F5344CB8AC3E}">
        <p14:creationId xmlns:p14="http://schemas.microsoft.com/office/powerpoint/2010/main" val="335114742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91146"/>
            <a:ext cx="9143994" cy="815911"/>
          </a:xfrm>
        </p:spPr>
        <p:txBody>
          <a:bodyPr/>
          <a:lstStyle/>
          <a:p>
            <a:r>
              <a:rPr lang="en-US"/>
              <a:t>The Many Meanings of Provenance</a:t>
            </a:r>
          </a:p>
        </p:txBody>
      </p:sp>
      <p:sp>
        <p:nvSpPr>
          <p:cNvPr id="10" name="Content Placeholder 9"/>
          <p:cNvSpPr>
            <a:spLocks noGrp="1"/>
          </p:cNvSpPr>
          <p:nvPr>
            <p:ph sz="half" idx="1"/>
          </p:nvPr>
        </p:nvSpPr>
        <p:spPr>
          <a:xfrm>
            <a:off x="390080" y="1640630"/>
            <a:ext cx="4183647" cy="1306277"/>
          </a:xfrm>
          <a:solidFill>
            <a:srgbClr val="FFFFFF"/>
          </a:solidFill>
        </p:spPr>
        <p:txBody>
          <a:bodyPr>
            <a:noAutofit/>
          </a:bodyPr>
          <a:lstStyle/>
          <a:p>
            <a:pPr>
              <a:spcBef>
                <a:spcPts val="800"/>
              </a:spcBef>
            </a:pPr>
            <a:r>
              <a:rPr lang="en-US" sz="2400"/>
              <a:t>A signature</a:t>
            </a:r>
          </a:p>
          <a:p>
            <a:pPr>
              <a:spcBef>
                <a:spcPts val="800"/>
              </a:spcBef>
            </a:pPr>
            <a:endParaRPr lang="en-US" sz="2400"/>
          </a:p>
          <a:p>
            <a:pPr>
              <a:spcBef>
                <a:spcPts val="800"/>
              </a:spcBef>
            </a:pPr>
            <a:endParaRPr lang="en-US" sz="2400"/>
          </a:p>
        </p:txBody>
      </p:sp>
      <p:sp>
        <p:nvSpPr>
          <p:cNvPr id="11" name="Content Placeholder 10"/>
          <p:cNvSpPr>
            <a:spLocks noGrp="1"/>
          </p:cNvSpPr>
          <p:nvPr>
            <p:ph sz="half" idx="2"/>
          </p:nvPr>
        </p:nvSpPr>
        <p:spPr>
          <a:xfrm>
            <a:off x="5654512" y="1959429"/>
            <a:ext cx="3325888" cy="646331"/>
          </a:xfrm>
          <a:solidFill>
            <a:srgbClr val="FFFFFF"/>
          </a:solidFill>
        </p:spPr>
        <p:txBody>
          <a:bodyPr>
            <a:normAutofit/>
          </a:bodyPr>
          <a:lstStyle/>
          <a:p>
            <a:pPr>
              <a:spcBef>
                <a:spcPts val="800"/>
              </a:spcBef>
            </a:pPr>
            <a:r>
              <a:rPr lang="en-US" sz="2400"/>
              <a:t>A document</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857" y="4065837"/>
            <a:ext cx="3837915" cy="233752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0586" y="1667187"/>
            <a:ext cx="1490911" cy="1494555"/>
          </a:xfrm>
          <a:prstGeom prst="rect">
            <a:avLst/>
          </a:prstGeom>
        </p:spPr>
      </p:pic>
      <p:sp>
        <p:nvSpPr>
          <p:cNvPr id="12" name="Content Placeholder 9"/>
          <p:cNvSpPr txBox="1">
            <a:spLocks/>
          </p:cNvSpPr>
          <p:nvPr/>
        </p:nvSpPr>
        <p:spPr>
          <a:xfrm>
            <a:off x="616857" y="3487527"/>
            <a:ext cx="3837915" cy="578310"/>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1946275" indent="-227013" algn="l" defTabSz="914400" rtl="0" eaLnBrk="1" latinLnBrk="0" hangingPunct="1">
              <a:spcBef>
                <a:spcPct val="20000"/>
              </a:spcBef>
              <a:buClr>
                <a:schemeClr val="accent1">
                  <a:lumMod val="60000"/>
                  <a:lumOff val="40000"/>
                </a:schemeClr>
              </a:buClr>
              <a:buSzPct val="90000"/>
              <a:buFont typeface="Wingdings" charset="2"/>
              <a:buChar char="u"/>
              <a:defRPr lang="en-US" sz="1600" kern="1200">
                <a:solidFill>
                  <a:schemeClr val="tx1">
                    <a:lumMod val="65000"/>
                    <a:lumOff val="35000"/>
                  </a:schemeClr>
                </a:solidFill>
                <a:latin typeface="+mn-lt"/>
                <a:ea typeface="+mn-ea"/>
                <a:cs typeface="+mn-cs"/>
              </a:defRPr>
            </a:lvl6pPr>
            <a:lvl7pPr marL="2173288" indent="-227013" algn="l" defTabSz="914400" rtl="0" eaLnBrk="1" latinLnBrk="0" hangingPunct="1">
              <a:spcBef>
                <a:spcPct val="20000"/>
              </a:spcBef>
              <a:buClr>
                <a:schemeClr val="accent1"/>
              </a:buClr>
              <a:buSzPct val="90000"/>
              <a:buFont typeface="Wingdings" charset="2"/>
              <a:buChar char="u"/>
              <a:defRPr lang="en-US" sz="1600" kern="1200">
                <a:solidFill>
                  <a:schemeClr val="tx1">
                    <a:lumMod val="65000"/>
                    <a:lumOff val="35000"/>
                  </a:schemeClr>
                </a:solidFill>
                <a:latin typeface="+mn-lt"/>
                <a:ea typeface="+mn-ea"/>
                <a:cs typeface="+mn-cs"/>
              </a:defRPr>
            </a:lvl7pPr>
            <a:lvl8pPr marL="2398713" indent="-227013" algn="l" defTabSz="914400" rtl="0" eaLnBrk="1" latinLnBrk="0" hangingPunct="1">
              <a:spcBef>
                <a:spcPct val="20000"/>
              </a:spcBef>
              <a:buClr>
                <a:schemeClr val="accent1">
                  <a:lumMod val="60000"/>
                  <a:lumOff val="40000"/>
                </a:schemeClr>
              </a:buClr>
              <a:buSzPct val="90000"/>
              <a:buFont typeface="Wingdings" charset="2"/>
              <a:buChar char="u"/>
              <a:defRPr lang="en-US" sz="1600" kern="1200">
                <a:solidFill>
                  <a:schemeClr val="tx1">
                    <a:lumMod val="65000"/>
                    <a:lumOff val="35000"/>
                  </a:schemeClr>
                </a:solidFill>
                <a:latin typeface="+mn-lt"/>
                <a:ea typeface="+mn-ea"/>
                <a:cs typeface="+mn-cs"/>
              </a:defRPr>
            </a:lvl8pPr>
            <a:lvl9pPr marL="2625725" indent="-227013" algn="l" defTabSz="914400" rtl="0" eaLnBrk="1" latinLnBrk="0" hangingPunct="1">
              <a:spcBef>
                <a:spcPct val="20000"/>
              </a:spcBef>
              <a:buClr>
                <a:schemeClr val="accent1"/>
              </a:buClr>
              <a:buSzPct val="90000"/>
              <a:buFont typeface="Wingdings" charset="2"/>
              <a:buChar char="u"/>
              <a:defRPr lang="en-US" sz="1600" kern="1200">
                <a:solidFill>
                  <a:schemeClr val="tx1">
                    <a:lumMod val="65000"/>
                    <a:lumOff val="35000"/>
                  </a:schemeClr>
                </a:solidFill>
                <a:latin typeface="+mn-lt"/>
                <a:ea typeface="+mn-ea"/>
                <a:cs typeface="+mn-cs"/>
              </a:defRPr>
            </a:lvl9pPr>
          </a:lstStyle>
          <a:p>
            <a:pPr>
              <a:spcBef>
                <a:spcPts val="800"/>
              </a:spcBef>
            </a:pPr>
            <a:r>
              <a:rPr lang="en-US" sz="2400"/>
              <a:t>A method </a:t>
            </a:r>
          </a:p>
        </p:txBody>
      </p:sp>
      <p:sp>
        <p:nvSpPr>
          <p:cNvPr id="13" name="TextBox 12"/>
          <p:cNvSpPr txBox="1"/>
          <p:nvPr/>
        </p:nvSpPr>
        <p:spPr>
          <a:xfrm>
            <a:off x="0" y="6535783"/>
            <a:ext cx="4177661" cy="370614"/>
          </a:xfrm>
          <a:prstGeom prst="rect">
            <a:avLst/>
          </a:prstGeom>
          <a:noFill/>
        </p:spPr>
        <p:txBody>
          <a:bodyPr wrap="square" rtlCol="0">
            <a:spAutoFit/>
          </a:bodyPr>
          <a:lstStyle/>
          <a:p>
            <a:pPr>
              <a:lnSpc>
                <a:spcPct val="50000"/>
              </a:lnSpc>
            </a:pPr>
            <a:r>
              <a:rPr lang="en-US" sz="700" dirty="0" smtClean="0">
                <a:solidFill>
                  <a:schemeClr val="bg1">
                    <a:lumMod val="50000"/>
                  </a:schemeClr>
                </a:solidFill>
              </a:rPr>
              <a:t>http://</a:t>
            </a:r>
            <a:r>
              <a:rPr lang="en-US" sz="700" dirty="0" err="1" smtClean="0">
                <a:solidFill>
                  <a:schemeClr val="bg1">
                    <a:lumMod val="50000"/>
                  </a:schemeClr>
                </a:solidFill>
              </a:rPr>
              <a:t>commons.wikimedia.org</a:t>
            </a:r>
            <a:r>
              <a:rPr lang="en-US" sz="700" dirty="0" smtClean="0">
                <a:solidFill>
                  <a:schemeClr val="bg1">
                    <a:lumMod val="50000"/>
                  </a:schemeClr>
                </a:solidFill>
              </a:rPr>
              <a:t>/wiki/</a:t>
            </a:r>
            <a:r>
              <a:rPr lang="en-US" sz="700" dirty="0" err="1" smtClean="0">
                <a:solidFill>
                  <a:schemeClr val="bg1">
                    <a:lumMod val="50000"/>
                  </a:schemeClr>
                </a:solidFill>
              </a:rPr>
              <a:t>File:The_seal_of_National_Taiwan_University.png</a:t>
            </a:r>
            <a:endParaRPr lang="en-US" sz="700" dirty="0" smtClean="0">
              <a:solidFill>
                <a:schemeClr val="bg1">
                  <a:lumMod val="50000"/>
                </a:schemeClr>
              </a:solidFill>
            </a:endParaRPr>
          </a:p>
          <a:p>
            <a:pPr>
              <a:lnSpc>
                <a:spcPct val="50000"/>
              </a:lnSpc>
            </a:pPr>
            <a:endParaRPr lang="en-US" sz="700" dirty="0">
              <a:solidFill>
                <a:schemeClr val="bg1">
                  <a:lumMod val="50000"/>
                </a:schemeClr>
              </a:solidFill>
            </a:endParaRPr>
          </a:p>
          <a:p>
            <a:pPr>
              <a:lnSpc>
                <a:spcPct val="50000"/>
              </a:lnSpc>
            </a:pPr>
            <a:r>
              <a:rPr lang="en-US" sz="700" dirty="0">
                <a:solidFill>
                  <a:schemeClr val="bg1">
                    <a:lumMod val="50000"/>
                  </a:schemeClr>
                </a:solidFill>
              </a:rPr>
              <a:t>https://</a:t>
            </a:r>
            <a:r>
              <a:rPr lang="en-US" sz="700" dirty="0" err="1">
                <a:solidFill>
                  <a:schemeClr val="bg1">
                    <a:lumMod val="50000"/>
                  </a:schemeClr>
                </a:solidFill>
              </a:rPr>
              <a:t>www.flickr.com</a:t>
            </a:r>
            <a:r>
              <a:rPr lang="en-US" sz="700" dirty="0">
                <a:solidFill>
                  <a:schemeClr val="bg1">
                    <a:lumMod val="50000"/>
                  </a:schemeClr>
                </a:solidFill>
              </a:rPr>
              <a:t>/photos/alterschwede08/3203630740</a:t>
            </a:r>
            <a:r>
              <a:rPr lang="en-US" sz="700" dirty="0" smtClean="0">
                <a:solidFill>
                  <a:schemeClr val="bg1">
                    <a:lumMod val="50000"/>
                  </a:schemeClr>
                </a:solidFill>
              </a:rPr>
              <a:t>/ (</a:t>
            </a:r>
            <a:r>
              <a:rPr lang="en-US" sz="700" dirty="0">
                <a:solidFill>
                  <a:schemeClr val="bg1">
                    <a:lumMod val="50000"/>
                  </a:schemeClr>
                </a:solidFill>
              </a:rPr>
              <a:t>CC BY-ND 2.0</a:t>
            </a:r>
            <a:r>
              <a:rPr lang="en-US" sz="700" dirty="0" smtClean="0">
                <a:solidFill>
                  <a:schemeClr val="bg1">
                    <a:lumMod val="50000"/>
                  </a:schemeClr>
                </a:solidFill>
              </a:rPr>
              <a:t>)</a:t>
            </a:r>
          </a:p>
          <a:p>
            <a:pPr>
              <a:lnSpc>
                <a:spcPct val="50000"/>
              </a:lnSpc>
            </a:pPr>
            <a:endParaRPr lang="en-US" sz="700" dirty="0" smtClean="0">
              <a:solidFill>
                <a:schemeClr val="bg1">
                  <a:lumMod val="50000"/>
                </a:schemeClr>
              </a:solidFill>
            </a:endParaRPr>
          </a:p>
          <a:p>
            <a:pPr>
              <a:lnSpc>
                <a:spcPct val="50000"/>
              </a:lnSpc>
            </a:pPr>
            <a:r>
              <a:rPr lang="en-US" sz="700" dirty="0">
                <a:solidFill>
                  <a:schemeClr val="bg1">
                    <a:lumMod val="50000"/>
                  </a:schemeClr>
                </a:solidFill>
              </a:rPr>
              <a:t>http://www.imdb.com/title/tt0040416/</a:t>
            </a:r>
          </a:p>
        </p:txBody>
      </p:sp>
      <p:sp>
        <p:nvSpPr>
          <p:cNvPr id="14" name="Slide Number Placeholder 13"/>
          <p:cNvSpPr>
            <a:spLocks noGrp="1"/>
          </p:cNvSpPr>
          <p:nvPr>
            <p:ph type="sldNum" sz="quarter" idx="12"/>
          </p:nvPr>
        </p:nvSpPr>
        <p:spPr/>
        <p:txBody>
          <a:bodyPr/>
          <a:lstStyle/>
          <a:p>
            <a:fld id="{9F2F5E10-5301-4EE6-90D2-A6C4A3F62BED}" type="slidenum">
              <a:rPr lang="en-US" smtClean="0"/>
              <a:t>46</a:t>
            </a:fld>
            <a:endParaRPr lang="en-US"/>
          </a:p>
        </p:txBody>
      </p:sp>
      <p:pic>
        <p:nvPicPr>
          <p:cNvPr id="20" name="Picture 19"/>
          <p:cNvPicPr>
            <a:picLocks noChangeAspect="1"/>
          </p:cNvPicPr>
          <p:nvPr/>
        </p:nvPicPr>
        <p:blipFill>
          <a:blip r:embed="rId4"/>
          <a:stretch>
            <a:fillRect/>
          </a:stretch>
        </p:blipFill>
        <p:spPr>
          <a:xfrm>
            <a:off x="5981699" y="2605760"/>
            <a:ext cx="2664585" cy="3923674"/>
          </a:xfrm>
          <a:prstGeom prst="rect">
            <a:avLst/>
          </a:prstGeom>
        </p:spPr>
      </p:pic>
    </p:spTree>
    <p:extLst>
      <p:ext uri="{BB962C8B-B14F-4D97-AF65-F5344CB8AC3E}">
        <p14:creationId xmlns:p14="http://schemas.microsoft.com/office/powerpoint/2010/main" val="22374142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Defining Provenance</a:t>
            </a:r>
            <a:endParaRPr lang="en-US" dirty="0"/>
          </a:p>
        </p:txBody>
      </p:sp>
      <p:sp>
        <p:nvSpPr>
          <p:cNvPr id="9" name="Text Placeholder 8"/>
          <p:cNvSpPr>
            <a:spLocks noGrp="1"/>
          </p:cNvSpPr>
          <p:nvPr>
            <p:ph type="body" idx="1"/>
          </p:nvPr>
        </p:nvSpPr>
        <p:spPr>
          <a:xfrm>
            <a:off x="1676399" y="4114800"/>
            <a:ext cx="5181601" cy="995082"/>
          </a:xfrm>
        </p:spPr>
        <p:txBody>
          <a:bodyPr>
            <a:normAutofit/>
          </a:bodyPr>
          <a:lstStyle/>
          <a:p>
            <a:endParaRPr lang="en-US" sz="2400" dirty="0"/>
          </a:p>
        </p:txBody>
      </p:sp>
      <p:sp>
        <p:nvSpPr>
          <p:cNvPr id="4" name="Slide Number Placeholder 3"/>
          <p:cNvSpPr>
            <a:spLocks noGrp="1"/>
          </p:cNvSpPr>
          <p:nvPr>
            <p:ph type="sldNum" sz="quarter" idx="12"/>
          </p:nvPr>
        </p:nvSpPr>
        <p:spPr/>
        <p:txBody>
          <a:bodyPr/>
          <a:lstStyle/>
          <a:p>
            <a:fld id="{9F2F5E10-5301-4EE6-90D2-A6C4A3F62BED}" type="slidenum">
              <a:rPr lang="en-US" smtClean="0"/>
              <a:t>47</a:t>
            </a:fld>
            <a:endParaRPr lang="en-US"/>
          </a:p>
        </p:txBody>
      </p:sp>
    </p:spTree>
    <p:extLst>
      <p:ext uri="{BB962C8B-B14F-4D97-AF65-F5344CB8AC3E}">
        <p14:creationId xmlns:p14="http://schemas.microsoft.com/office/powerpoint/2010/main" val="3550964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Three Pillars of Provenance</a:t>
            </a:r>
            <a:endParaRPr lang="en-US" dirty="0"/>
          </a:p>
        </p:txBody>
      </p:sp>
      <p:sp>
        <p:nvSpPr>
          <p:cNvPr id="6" name="Text Placeholder 5"/>
          <p:cNvSpPr>
            <a:spLocks noGrp="1"/>
          </p:cNvSpPr>
          <p:nvPr>
            <p:ph type="body" sz="half" idx="2"/>
          </p:nvPr>
        </p:nvSpPr>
        <p:spPr>
          <a:xfrm>
            <a:off x="5051425" y="3602313"/>
            <a:ext cx="3635375" cy="2293559"/>
          </a:xfrm>
          <a:ln w="38100" cmpd="sng">
            <a:solidFill>
              <a:schemeClr val="bg2">
                <a:lumMod val="50000"/>
              </a:schemeClr>
            </a:solidFill>
          </a:ln>
        </p:spPr>
        <p:txBody>
          <a:bodyPr>
            <a:normAutofit/>
          </a:bodyPr>
          <a:lstStyle/>
          <a:p>
            <a:pPr marL="457200" indent="-457200">
              <a:buFont typeface="+mj-lt"/>
              <a:buAutoNum type="arabicPeriod"/>
            </a:pPr>
            <a:r>
              <a:rPr lang="en-US" sz="4000" dirty="0">
                <a:solidFill>
                  <a:srgbClr val="FF0000"/>
                </a:solidFill>
              </a:rPr>
              <a:t>Processes</a:t>
            </a:r>
          </a:p>
          <a:p>
            <a:pPr marL="457200" indent="-457200">
              <a:buFont typeface="+mj-lt"/>
              <a:buAutoNum type="arabicPeriod"/>
            </a:pPr>
            <a:r>
              <a:rPr lang="en-US" sz="4000" dirty="0">
                <a:solidFill>
                  <a:srgbClr val="FF0000"/>
                </a:solidFill>
              </a:rPr>
              <a:t>Resources</a:t>
            </a:r>
          </a:p>
          <a:p>
            <a:pPr marL="457200" indent="-457200">
              <a:buFont typeface="+mj-lt"/>
              <a:buAutoNum type="arabicPeriod"/>
            </a:pPr>
            <a:r>
              <a:rPr lang="en-US" sz="4000" dirty="0">
                <a:solidFill>
                  <a:srgbClr val="FF0000"/>
                </a:solidFill>
              </a:rPr>
              <a:t>Attribution</a:t>
            </a:r>
          </a:p>
          <a:p>
            <a:endParaRPr lang="en-US" sz="4000" dirty="0"/>
          </a:p>
        </p:txBody>
      </p:sp>
      <p:pic>
        <p:nvPicPr>
          <p:cNvPr id="12" name="Picture Placeholder 11" descr="champ.jpg"/>
          <p:cNvPicPr>
            <a:picLocks noGrp="1" noChangeAspect="1"/>
          </p:cNvPicPr>
          <p:nvPr>
            <p:ph type="pic" sz="quarter" idx="15"/>
          </p:nvPr>
        </p:nvPicPr>
        <p:blipFill>
          <a:blip r:embed="rId2" cstate="print">
            <a:extLst>
              <a:ext uri="{28A0092B-C50C-407E-A947-70E740481C1C}">
                <a14:useLocalDpi xmlns:a14="http://schemas.microsoft.com/office/drawing/2010/main"/>
              </a:ext>
            </a:extLst>
          </a:blip>
          <a:srcRect/>
          <a:stretch>
            <a:fillRect/>
          </a:stretch>
        </p:blipFill>
        <p:spPr/>
      </p:pic>
      <p:pic>
        <p:nvPicPr>
          <p:cNvPr id="11" name="Picture Placeholder 9" descr="Seal.jpg"/>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a:stretch>
            <a:fillRect/>
          </a:stretch>
        </p:blipFill>
        <p:spPr/>
      </p:pic>
      <p:sp>
        <p:nvSpPr>
          <p:cNvPr id="14" name="Rectangle 13"/>
          <p:cNvSpPr/>
          <p:nvPr/>
        </p:nvSpPr>
        <p:spPr>
          <a:xfrm>
            <a:off x="329198" y="147433"/>
            <a:ext cx="472305"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chemeClr val="accent1">
                    <a:lumMod val="60000"/>
                    <a:lumOff val="40000"/>
                  </a:schemeClr>
                </a:solidFill>
                <a:effectLst>
                  <a:outerShdw blurRad="41275" dist="20320" dir="1800000" algn="tl" rotWithShape="0">
                    <a:srgbClr val="000000">
                      <a:alpha val="40000"/>
                    </a:srgbClr>
                  </a:outerShdw>
                </a:effectLst>
              </a:rPr>
              <a:t>1</a:t>
            </a:r>
            <a:endParaRPr lang="en-US" sz="4400" b="1" cap="none" spc="0" dirty="0">
              <a:ln w="12700">
                <a:solidFill>
                  <a:schemeClr val="tx2">
                    <a:satMod val="155000"/>
                  </a:schemeClr>
                </a:solidFill>
                <a:prstDash val="solid"/>
              </a:ln>
              <a:solidFill>
                <a:schemeClr val="accent1">
                  <a:lumMod val="60000"/>
                  <a:lumOff val="40000"/>
                </a:schemeClr>
              </a:solidFill>
              <a:effectLst>
                <a:outerShdw blurRad="41275" dist="20320" dir="1800000" algn="tl" rotWithShape="0">
                  <a:srgbClr val="000000">
                    <a:alpha val="40000"/>
                  </a:srgbClr>
                </a:outerShdw>
              </a:effectLst>
            </a:endParaRPr>
          </a:p>
        </p:txBody>
      </p:sp>
      <p:sp>
        <p:nvSpPr>
          <p:cNvPr id="15" name="Rectangle 14"/>
          <p:cNvSpPr/>
          <p:nvPr/>
        </p:nvSpPr>
        <p:spPr>
          <a:xfrm>
            <a:off x="3497647" y="762000"/>
            <a:ext cx="472305" cy="769441"/>
          </a:xfrm>
          <a:prstGeom prst="rect">
            <a:avLst/>
          </a:prstGeom>
          <a:noFill/>
        </p:spPr>
        <p:txBody>
          <a:bodyPr wrap="none" lIns="91440" tIns="45720" rIns="91440" bIns="45720">
            <a:spAutoFit/>
          </a:bodyPr>
          <a:lstStyle/>
          <a:p>
            <a:pPr algn="ctr"/>
            <a:r>
              <a:rPr lang="en-US" sz="4400" b="1" dirty="0">
                <a:ln w="12700">
                  <a:solidFill>
                    <a:schemeClr val="tx2">
                      <a:satMod val="155000"/>
                    </a:schemeClr>
                  </a:solidFill>
                  <a:prstDash val="solid"/>
                </a:ln>
                <a:solidFill>
                  <a:schemeClr val="accent1">
                    <a:lumMod val="60000"/>
                    <a:lumOff val="40000"/>
                  </a:schemeClr>
                </a:solidFill>
                <a:effectLst>
                  <a:outerShdw blurRad="41275" dist="20320" dir="1800000" algn="tl" rotWithShape="0">
                    <a:srgbClr val="000000">
                      <a:alpha val="40000"/>
                    </a:srgbClr>
                  </a:outerShdw>
                </a:effectLst>
              </a:rPr>
              <a:t>3</a:t>
            </a:r>
            <a:endParaRPr lang="en-US" sz="4400" b="1" cap="none" spc="0" dirty="0">
              <a:ln w="12700">
                <a:solidFill>
                  <a:schemeClr val="tx2">
                    <a:satMod val="155000"/>
                  </a:schemeClr>
                </a:solidFill>
                <a:prstDash val="solid"/>
              </a:ln>
              <a:solidFill>
                <a:schemeClr val="accent1">
                  <a:lumMod val="60000"/>
                  <a:lumOff val="40000"/>
                </a:schemeClr>
              </a:solidFill>
              <a:effectLst>
                <a:outerShdw blurRad="41275" dist="20320" dir="1800000" algn="tl" rotWithShape="0">
                  <a:srgbClr val="000000">
                    <a:alpha val="40000"/>
                  </a:srgbClr>
                </a:outerShdw>
              </a:effectLst>
            </a:endParaRPr>
          </a:p>
        </p:txBody>
      </p:sp>
      <p:sp>
        <p:nvSpPr>
          <p:cNvPr id="16" name="Rectangle 15"/>
          <p:cNvSpPr/>
          <p:nvPr/>
        </p:nvSpPr>
        <p:spPr>
          <a:xfrm>
            <a:off x="552653" y="3407617"/>
            <a:ext cx="472305" cy="769441"/>
          </a:xfrm>
          <a:prstGeom prst="rect">
            <a:avLst/>
          </a:prstGeom>
          <a:noFill/>
        </p:spPr>
        <p:txBody>
          <a:bodyPr wrap="none" lIns="91440" tIns="45720" rIns="91440" bIns="45720">
            <a:spAutoFit/>
          </a:bodyPr>
          <a:lstStyle/>
          <a:p>
            <a:pPr algn="ctr"/>
            <a:r>
              <a:rPr lang="en-US" sz="4400" b="1" dirty="0" smtClean="0">
                <a:ln w="12700">
                  <a:solidFill>
                    <a:schemeClr val="tx2">
                      <a:satMod val="155000"/>
                    </a:schemeClr>
                  </a:solidFill>
                  <a:prstDash val="solid"/>
                </a:ln>
                <a:solidFill>
                  <a:schemeClr val="accent1">
                    <a:lumMod val="60000"/>
                    <a:lumOff val="40000"/>
                  </a:schemeClr>
                </a:solidFill>
                <a:effectLst>
                  <a:outerShdw blurRad="41275" dist="20320" dir="1800000" algn="tl" rotWithShape="0">
                    <a:srgbClr val="000000">
                      <a:alpha val="40000"/>
                    </a:srgbClr>
                  </a:outerShdw>
                </a:effectLst>
              </a:rPr>
              <a:t>2</a:t>
            </a:r>
            <a:endParaRPr lang="en-US" sz="4400" b="1" cap="none" spc="0" dirty="0">
              <a:ln w="12700">
                <a:solidFill>
                  <a:schemeClr val="tx2">
                    <a:satMod val="155000"/>
                  </a:schemeClr>
                </a:solidFill>
                <a:prstDash val="solid"/>
              </a:ln>
              <a:solidFill>
                <a:schemeClr val="accent1">
                  <a:lumMod val="60000"/>
                  <a:lumOff val="40000"/>
                </a:schemeClr>
              </a:solidFill>
              <a:effectLst>
                <a:outerShdw blurRad="41275" dist="20320" dir="1800000" algn="tl" rotWithShape="0">
                  <a:srgbClr val="000000">
                    <a:alpha val="40000"/>
                  </a:srgbClr>
                </a:outerShdw>
              </a:effectLst>
            </a:endParaRPr>
          </a:p>
        </p:txBody>
      </p:sp>
      <p:sp>
        <p:nvSpPr>
          <p:cNvPr id="2" name="Slide Number Placeholder 1"/>
          <p:cNvSpPr>
            <a:spLocks noGrp="1"/>
          </p:cNvSpPr>
          <p:nvPr>
            <p:ph type="sldNum" sz="quarter" idx="12"/>
          </p:nvPr>
        </p:nvSpPr>
        <p:spPr/>
        <p:txBody>
          <a:bodyPr/>
          <a:lstStyle/>
          <a:p>
            <a:fld id="{9F2F5E10-5301-4EE6-90D2-A6C4A3F62BED}" type="slidenum">
              <a:rPr lang="en-US" smtClean="0"/>
              <a:t>48</a:t>
            </a:fld>
            <a:endParaRPr lang="en-US"/>
          </a:p>
        </p:txBody>
      </p:sp>
      <p:sp>
        <p:nvSpPr>
          <p:cNvPr id="19" name="TextBox 18"/>
          <p:cNvSpPr txBox="1"/>
          <p:nvPr/>
        </p:nvSpPr>
        <p:spPr>
          <a:xfrm>
            <a:off x="0" y="6535783"/>
            <a:ext cx="4177661" cy="370614"/>
          </a:xfrm>
          <a:prstGeom prst="rect">
            <a:avLst/>
          </a:prstGeom>
          <a:noFill/>
        </p:spPr>
        <p:txBody>
          <a:bodyPr wrap="square" rtlCol="0">
            <a:spAutoFit/>
          </a:bodyPr>
          <a:lstStyle/>
          <a:p>
            <a:pPr>
              <a:lnSpc>
                <a:spcPct val="50000"/>
              </a:lnSpc>
            </a:pPr>
            <a:r>
              <a:rPr lang="en-US" sz="700" dirty="0" smtClean="0">
                <a:solidFill>
                  <a:schemeClr val="bg1">
                    <a:lumMod val="50000"/>
                  </a:schemeClr>
                </a:solidFill>
              </a:rPr>
              <a:t>http://</a:t>
            </a:r>
            <a:r>
              <a:rPr lang="en-US" sz="700" dirty="0" err="1" smtClean="0">
                <a:solidFill>
                  <a:schemeClr val="bg1">
                    <a:lumMod val="50000"/>
                  </a:schemeClr>
                </a:solidFill>
              </a:rPr>
              <a:t>commons.wikimedia.org</a:t>
            </a:r>
            <a:r>
              <a:rPr lang="en-US" sz="700" dirty="0" smtClean="0">
                <a:solidFill>
                  <a:schemeClr val="bg1">
                    <a:lumMod val="50000"/>
                  </a:schemeClr>
                </a:solidFill>
              </a:rPr>
              <a:t>/wiki/</a:t>
            </a:r>
            <a:r>
              <a:rPr lang="en-US" sz="700" dirty="0" err="1" smtClean="0">
                <a:solidFill>
                  <a:schemeClr val="bg1">
                    <a:lumMod val="50000"/>
                  </a:schemeClr>
                </a:solidFill>
              </a:rPr>
              <a:t>File:The_seal_of_National_Taiwan_University.png</a:t>
            </a:r>
            <a:endParaRPr lang="en-US" sz="700" dirty="0" smtClean="0">
              <a:solidFill>
                <a:schemeClr val="bg1">
                  <a:lumMod val="50000"/>
                </a:schemeClr>
              </a:solidFill>
            </a:endParaRPr>
          </a:p>
          <a:p>
            <a:pPr>
              <a:lnSpc>
                <a:spcPct val="50000"/>
              </a:lnSpc>
            </a:pPr>
            <a:endParaRPr lang="en-US" sz="700" dirty="0">
              <a:solidFill>
                <a:schemeClr val="bg1">
                  <a:lumMod val="50000"/>
                </a:schemeClr>
              </a:solidFill>
            </a:endParaRPr>
          </a:p>
          <a:p>
            <a:pPr>
              <a:lnSpc>
                <a:spcPct val="50000"/>
              </a:lnSpc>
            </a:pPr>
            <a:r>
              <a:rPr lang="en-US" sz="700" dirty="0">
                <a:solidFill>
                  <a:schemeClr val="bg1">
                    <a:lumMod val="50000"/>
                  </a:schemeClr>
                </a:solidFill>
              </a:rPr>
              <a:t>https://</a:t>
            </a:r>
            <a:r>
              <a:rPr lang="en-US" sz="700" dirty="0" err="1">
                <a:solidFill>
                  <a:schemeClr val="bg1">
                    <a:lumMod val="50000"/>
                  </a:schemeClr>
                </a:solidFill>
              </a:rPr>
              <a:t>www.flickr.com</a:t>
            </a:r>
            <a:r>
              <a:rPr lang="en-US" sz="700" dirty="0">
                <a:solidFill>
                  <a:schemeClr val="bg1">
                    <a:lumMod val="50000"/>
                  </a:schemeClr>
                </a:solidFill>
              </a:rPr>
              <a:t>/photos/alterschwede08/3203630740</a:t>
            </a:r>
            <a:r>
              <a:rPr lang="en-US" sz="700" dirty="0" smtClean="0">
                <a:solidFill>
                  <a:schemeClr val="bg1">
                    <a:lumMod val="50000"/>
                  </a:schemeClr>
                </a:solidFill>
              </a:rPr>
              <a:t>/ (</a:t>
            </a:r>
            <a:r>
              <a:rPr lang="en-US" sz="700" dirty="0">
                <a:solidFill>
                  <a:schemeClr val="bg1">
                    <a:lumMod val="50000"/>
                  </a:schemeClr>
                </a:solidFill>
              </a:rPr>
              <a:t>CC BY-ND 2.0</a:t>
            </a:r>
            <a:r>
              <a:rPr lang="en-US" sz="700" dirty="0" smtClean="0">
                <a:solidFill>
                  <a:schemeClr val="bg1">
                    <a:lumMod val="50000"/>
                  </a:schemeClr>
                </a:solidFill>
              </a:rPr>
              <a:t>)</a:t>
            </a:r>
          </a:p>
          <a:p>
            <a:pPr>
              <a:lnSpc>
                <a:spcPct val="50000"/>
              </a:lnSpc>
            </a:pPr>
            <a:endParaRPr lang="en-US" sz="700" dirty="0" smtClean="0">
              <a:solidFill>
                <a:schemeClr val="bg1">
                  <a:lumMod val="50000"/>
                </a:schemeClr>
              </a:solidFill>
            </a:endParaRPr>
          </a:p>
          <a:p>
            <a:pPr>
              <a:lnSpc>
                <a:spcPct val="50000"/>
              </a:lnSpc>
            </a:pPr>
            <a:r>
              <a:rPr lang="en-US" sz="700" dirty="0">
                <a:solidFill>
                  <a:schemeClr val="bg1">
                    <a:lumMod val="50000"/>
                  </a:schemeClr>
                </a:solidFill>
              </a:rPr>
              <a:t>http://www.imdb.com/title/tt0040416/</a:t>
            </a:r>
          </a:p>
        </p:txBody>
      </p:sp>
      <p:pic>
        <p:nvPicPr>
          <p:cNvPr id="8" name="Picture Placeholder 7" descr="h.jpg"/>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16045" b="16045"/>
          <a:stretch>
            <a:fillRect/>
          </a:stretch>
        </p:blipFill>
        <p:spPr>
          <a:xfrm>
            <a:off x="1028700" y="2590800"/>
            <a:ext cx="3505200" cy="3505200"/>
          </a:xfrm>
        </p:spPr>
      </p:pic>
    </p:spTree>
    <p:extLst>
      <p:ext uri="{BB962C8B-B14F-4D97-AF65-F5344CB8AC3E}">
        <p14:creationId xmlns:p14="http://schemas.microsoft.com/office/powerpoint/2010/main" val="3588989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158359"/>
            <a:ext cx="8229600" cy="1143000"/>
          </a:xfrm>
        </p:spPr>
        <p:txBody>
          <a:bodyPr/>
          <a:lstStyle/>
          <a:p>
            <a:pPr>
              <a:lnSpc>
                <a:spcPct val="80000"/>
              </a:lnSpc>
              <a:spcAft>
                <a:spcPts val="2400"/>
              </a:spcAft>
            </a:pPr>
            <a:r>
              <a:rPr lang="en-US" sz="4400" dirty="0" smtClean="0">
                <a:ea typeface="ＭＳ Ｐゴシック" charset="0"/>
                <a:cs typeface="ＭＳ Ｐゴシック" charset="0"/>
              </a:rPr>
              <a:t>1) Provenance </a:t>
            </a:r>
            <a:r>
              <a:rPr lang="en-US" sz="4400" dirty="0">
                <a:ea typeface="ＭＳ Ｐゴシック" charset="0"/>
                <a:cs typeface="ＭＳ Ｐゴシック" charset="0"/>
              </a:rPr>
              <a:t>as </a:t>
            </a:r>
            <a:r>
              <a:rPr lang="en-US" sz="4400" dirty="0" smtClean="0">
                <a:ea typeface="ＭＳ Ｐゴシック" charset="0"/>
                <a:cs typeface="ＭＳ Ｐゴシック" charset="0"/>
              </a:rPr>
              <a:t>Process</a:t>
            </a:r>
            <a:r>
              <a:rPr lang="en-US" sz="4400" dirty="0">
                <a:ea typeface="ＭＳ Ｐゴシック" charset="0"/>
                <a:cs typeface="ＭＳ Ｐゴシック" charset="0"/>
              </a:rPr>
              <a:t/>
            </a:r>
            <a:br>
              <a:rPr lang="en-US" sz="4400" dirty="0">
                <a:ea typeface="ＭＳ Ｐゴシック" charset="0"/>
                <a:cs typeface="ＭＳ Ｐゴシック" charset="0"/>
              </a:rPr>
            </a:br>
            <a:r>
              <a:rPr lang="en-US" sz="4400" dirty="0" smtClean="0">
                <a:ea typeface="ＭＳ Ｐゴシック" charset="0"/>
                <a:cs typeface="ＭＳ Ｐゴシック" charset="0"/>
              </a:rPr>
              <a:t>(Computing Steps</a:t>
            </a:r>
            <a:r>
              <a:rPr lang="en-US" sz="4400" dirty="0">
                <a:ea typeface="ＭＳ Ｐゴシック" charset="0"/>
                <a:cs typeface="ＭＳ Ｐゴシック" charset="0"/>
              </a:rPr>
              <a:t>, A</a:t>
            </a:r>
            <a:r>
              <a:rPr lang="en-US" sz="4400" dirty="0" smtClean="0">
                <a:ea typeface="ＭＳ Ｐゴシック" charset="0"/>
                <a:cs typeface="ＭＳ Ｐゴシック" charset="0"/>
              </a:rPr>
              <a:t>ctions</a:t>
            </a:r>
            <a:r>
              <a:rPr lang="en-US" sz="4400" dirty="0">
                <a:ea typeface="ＭＳ Ｐゴシック" charset="0"/>
                <a:cs typeface="ＭＳ Ｐゴシック" charset="0"/>
              </a:rPr>
              <a:t>, </a:t>
            </a:r>
            <a:r>
              <a:rPr lang="en-US" sz="4400" dirty="0" err="1">
                <a:ea typeface="ＭＳ Ｐゴシック" charset="0"/>
                <a:cs typeface="ＭＳ Ｐゴシック" charset="0"/>
              </a:rPr>
              <a:t>etc</a:t>
            </a:r>
            <a:r>
              <a:rPr lang="en-US" sz="4400" dirty="0" smtClean="0">
                <a:ea typeface="ＭＳ Ｐゴシック" charset="0"/>
                <a:cs typeface="ＭＳ Ｐゴシック" charset="0"/>
              </a:rPr>
              <a:t>)</a:t>
            </a:r>
            <a:endParaRPr lang="en-US" sz="3200" dirty="0">
              <a:ea typeface="ＭＳ Ｐゴシック" charset="0"/>
              <a:cs typeface="ＭＳ Ｐゴシック" charset="0"/>
            </a:endParaRPr>
          </a:p>
        </p:txBody>
      </p:sp>
      <p:pic>
        <p:nvPicPr>
          <p:cNvPr id="5" name="Picture 4"/>
          <p:cNvPicPr>
            <a:picLocks noChangeAspect="1"/>
          </p:cNvPicPr>
          <p:nvPr/>
        </p:nvPicPr>
        <p:blipFill>
          <a:blip r:embed="rId3"/>
          <a:stretch>
            <a:fillRect/>
          </a:stretch>
        </p:blipFill>
        <p:spPr>
          <a:xfrm>
            <a:off x="2044700" y="1992541"/>
            <a:ext cx="4203700" cy="4751159"/>
          </a:xfrm>
          <a:prstGeom prst="rect">
            <a:avLst/>
          </a:prstGeom>
          <a:solidFill>
            <a:schemeClr val="bg1">
              <a:lumMod val="85000"/>
            </a:schemeClr>
          </a:solidFill>
        </p:spPr>
      </p:pic>
      <p:sp>
        <p:nvSpPr>
          <p:cNvPr id="2" name="Slide Number Placeholder 1"/>
          <p:cNvSpPr>
            <a:spLocks noGrp="1"/>
          </p:cNvSpPr>
          <p:nvPr>
            <p:ph type="sldNum" sz="quarter" idx="12"/>
          </p:nvPr>
        </p:nvSpPr>
        <p:spPr/>
        <p:txBody>
          <a:bodyPr/>
          <a:lstStyle/>
          <a:p>
            <a:fld id="{9F2F5E10-5301-4EE6-90D2-A6C4A3F62BED}" type="slidenum">
              <a:rPr lang="en-US" smtClean="0"/>
              <a:t>49</a:t>
            </a:fld>
            <a:endParaRPr lang="en-US"/>
          </a:p>
        </p:txBody>
      </p:sp>
    </p:spTree>
    <p:extLst>
      <p:ext uri="{BB962C8B-B14F-4D97-AF65-F5344CB8AC3E}">
        <p14:creationId xmlns:p14="http://schemas.microsoft.com/office/powerpoint/2010/main" val="11142750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Workflows</a:t>
            </a:r>
            <a:endParaRPr lang="en-US" dirty="0"/>
          </a:p>
        </p:txBody>
      </p:sp>
      <p:sp>
        <p:nvSpPr>
          <p:cNvPr id="3" name="Content Placeholder 2"/>
          <p:cNvSpPr>
            <a:spLocks noGrp="1"/>
          </p:cNvSpPr>
          <p:nvPr>
            <p:ph idx="1"/>
          </p:nvPr>
        </p:nvSpPr>
        <p:spPr>
          <a:xfrm>
            <a:off x="739775" y="2463800"/>
            <a:ext cx="7662864" cy="3314700"/>
          </a:xfrm>
          <a:ln>
            <a:solidFill>
              <a:srgbClr val="0000FF"/>
            </a:solidFill>
          </a:ln>
        </p:spPr>
        <p:txBody>
          <a:bodyPr>
            <a:noAutofit/>
          </a:bodyPr>
          <a:lstStyle/>
          <a:p>
            <a:pPr marL="457200" indent="-457200">
              <a:buFont typeface="+mj-lt"/>
              <a:buAutoNum type="arabicPeriod"/>
            </a:pPr>
            <a:r>
              <a:rPr lang="en-US" sz="3600" dirty="0" smtClean="0"/>
              <a:t>Workflows </a:t>
            </a:r>
          </a:p>
          <a:p>
            <a:pPr marL="457200" indent="-457200">
              <a:buFont typeface="+mj-lt"/>
              <a:buAutoNum type="arabicPeriod"/>
            </a:pPr>
            <a:r>
              <a:rPr lang="en-US" sz="3600" dirty="0" smtClean="0"/>
              <a:t>Computational workflows</a:t>
            </a:r>
          </a:p>
          <a:p>
            <a:pPr marL="457200" indent="-457200">
              <a:buFont typeface="+mj-lt"/>
              <a:buAutoNum type="arabicPeriod"/>
            </a:pPr>
            <a:r>
              <a:rPr lang="en-US" sz="3600" dirty="0" smtClean="0"/>
              <a:t>Benefits of using workflows</a:t>
            </a:r>
          </a:p>
          <a:p>
            <a:pPr marL="457200" indent="-457200">
              <a:buFont typeface="+mj-lt"/>
              <a:buAutoNum type="arabicPeriod"/>
            </a:pPr>
            <a:r>
              <a:rPr lang="en-US" sz="3600" dirty="0" smtClean="0"/>
              <a:t>Workflow systems</a:t>
            </a:r>
          </a:p>
        </p:txBody>
      </p:sp>
      <p:sp>
        <p:nvSpPr>
          <p:cNvPr id="4" name="Slide Number Placeholder 3"/>
          <p:cNvSpPr>
            <a:spLocks noGrp="1"/>
          </p:cNvSpPr>
          <p:nvPr>
            <p:ph type="sldNum" sz="quarter" idx="12"/>
          </p:nvPr>
        </p:nvSpPr>
        <p:spPr/>
        <p:txBody>
          <a:bodyPr/>
          <a:lstStyle/>
          <a:p>
            <a:fld id="{9F2F5E10-5301-4EE6-90D2-A6C4A3F62BED}" type="slidenum">
              <a:rPr lang="en-US" smtClean="0"/>
              <a:t>5</a:t>
            </a:fld>
            <a:endParaRPr lang="en-US"/>
          </a:p>
        </p:txBody>
      </p:sp>
    </p:spTree>
    <p:extLst>
      <p:ext uri="{BB962C8B-B14F-4D97-AF65-F5344CB8AC3E}">
        <p14:creationId xmlns:p14="http://schemas.microsoft.com/office/powerpoint/2010/main" val="628813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04983"/>
            <a:ext cx="9144000" cy="4425327"/>
          </a:xfrm>
          <a:prstGeom prst="rect">
            <a:avLst/>
          </a:prstGeom>
        </p:spPr>
      </p:pic>
      <p:sp>
        <p:nvSpPr>
          <p:cNvPr id="22529" name="Rectangle 2"/>
          <p:cNvSpPr>
            <a:spLocks noGrp="1" noChangeArrowheads="1"/>
          </p:cNvSpPr>
          <p:nvPr>
            <p:ph type="title"/>
          </p:nvPr>
        </p:nvSpPr>
        <p:spPr>
          <a:xfrm>
            <a:off x="457200" y="183263"/>
            <a:ext cx="8229600" cy="1143000"/>
          </a:xfrm>
        </p:spPr>
        <p:txBody>
          <a:bodyPr/>
          <a:lstStyle/>
          <a:p>
            <a:r>
              <a:rPr lang="en-US" sz="4400" dirty="0" smtClean="0">
                <a:ea typeface="ＭＳ Ｐゴシック" charset="0"/>
                <a:cs typeface="ＭＳ Ｐゴシック" charset="0"/>
              </a:rPr>
              <a:t>2) Provenance </a:t>
            </a:r>
            <a:r>
              <a:rPr lang="en-US" sz="4400" dirty="0">
                <a:ea typeface="ＭＳ Ｐゴシック" charset="0"/>
                <a:cs typeface="ＭＳ Ｐゴシック" charset="0"/>
              </a:rPr>
              <a:t>as </a:t>
            </a:r>
            <a:r>
              <a:rPr lang="en-US" sz="4400" dirty="0" smtClean="0">
                <a:ea typeface="ＭＳ Ｐゴシック" charset="0"/>
                <a:cs typeface="ＭＳ Ｐゴシック" charset="0"/>
              </a:rPr>
              <a:t>Resources (Documents, Data, </a:t>
            </a:r>
            <a:r>
              <a:rPr lang="en-US" sz="4400" dirty="0" err="1" smtClean="0">
                <a:ea typeface="ＭＳ Ｐゴシック" charset="0"/>
                <a:cs typeface="ＭＳ Ｐゴシック" charset="0"/>
              </a:rPr>
              <a:t>etc</a:t>
            </a:r>
            <a:r>
              <a:rPr lang="en-US" sz="4400" dirty="0" smtClean="0">
                <a:ea typeface="ＭＳ Ｐゴシック" charset="0"/>
                <a:cs typeface="ＭＳ Ｐゴシック" charset="0"/>
              </a:rPr>
              <a:t>)</a:t>
            </a:r>
            <a:endParaRPr lang="en-US" sz="2400" dirty="0">
              <a:ea typeface="ＭＳ Ｐゴシック" charset="0"/>
              <a:cs typeface="ＭＳ Ｐゴシック" charset="0"/>
            </a:endParaRPr>
          </a:p>
        </p:txBody>
      </p:sp>
      <p:sp>
        <p:nvSpPr>
          <p:cNvPr id="22531" name="Rounded Rectangle 3"/>
          <p:cNvSpPr>
            <a:spLocks noChangeArrowheads="1"/>
          </p:cNvSpPr>
          <p:nvPr/>
        </p:nvSpPr>
        <p:spPr bwMode="auto">
          <a:xfrm>
            <a:off x="4342086" y="3597604"/>
            <a:ext cx="368300" cy="3683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32" name="Rounded Rectangle 16"/>
          <p:cNvSpPr>
            <a:spLocks noChangeArrowheads="1"/>
          </p:cNvSpPr>
          <p:nvPr/>
        </p:nvSpPr>
        <p:spPr bwMode="auto">
          <a:xfrm flipV="1">
            <a:off x="1911131" y="4940300"/>
            <a:ext cx="368300" cy="4318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533" name="Rounded Rectangle 17"/>
          <p:cNvSpPr>
            <a:spLocks noChangeArrowheads="1"/>
          </p:cNvSpPr>
          <p:nvPr/>
        </p:nvSpPr>
        <p:spPr bwMode="auto">
          <a:xfrm flipV="1">
            <a:off x="6170886" y="6079797"/>
            <a:ext cx="368300" cy="4318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8" name="Rounded Rectangle 17"/>
          <p:cNvSpPr>
            <a:spLocks noChangeArrowheads="1"/>
          </p:cNvSpPr>
          <p:nvPr/>
        </p:nvSpPr>
        <p:spPr bwMode="auto">
          <a:xfrm flipV="1">
            <a:off x="4991975" y="6295697"/>
            <a:ext cx="368300" cy="431800"/>
          </a:xfrm>
          <a:prstGeom prst="roundRect">
            <a:avLst>
              <a:gd name="adj" fmla="val 16667"/>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pic>
        <p:nvPicPr>
          <p:cNvPr id="3" name="Picture 2"/>
          <p:cNvPicPr>
            <a:picLocks noChangeAspect="1"/>
          </p:cNvPicPr>
          <p:nvPr/>
        </p:nvPicPr>
        <p:blipFill>
          <a:blip r:embed="rId3"/>
          <a:stretch>
            <a:fillRect/>
          </a:stretch>
        </p:blipFill>
        <p:spPr>
          <a:xfrm>
            <a:off x="6125925" y="1790739"/>
            <a:ext cx="2805824" cy="1929484"/>
          </a:xfrm>
          <a:prstGeom prst="rect">
            <a:avLst/>
          </a:prstGeom>
          <a:ln w="38100" cmpd="sng">
            <a:solidFill>
              <a:srgbClr val="DD0202"/>
            </a:solidFill>
          </a:ln>
        </p:spPr>
      </p:pic>
      <p:sp>
        <p:nvSpPr>
          <p:cNvPr id="4" name="Slide Number Placeholder 3"/>
          <p:cNvSpPr>
            <a:spLocks noGrp="1"/>
          </p:cNvSpPr>
          <p:nvPr>
            <p:ph type="sldNum" sz="quarter" idx="12"/>
          </p:nvPr>
        </p:nvSpPr>
        <p:spPr/>
        <p:txBody>
          <a:bodyPr/>
          <a:lstStyle/>
          <a:p>
            <a:fld id="{9F2F5E10-5301-4EE6-90D2-A6C4A3F62BED}" type="slidenum">
              <a:rPr lang="en-US" smtClean="0"/>
              <a:t>50</a:t>
            </a:fld>
            <a:endParaRPr lang="en-US"/>
          </a:p>
        </p:txBody>
      </p:sp>
    </p:spTree>
    <p:extLst>
      <p:ext uri="{BB962C8B-B14F-4D97-AF65-F5344CB8AC3E}">
        <p14:creationId xmlns:p14="http://schemas.microsoft.com/office/powerpoint/2010/main" val="33151268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276097" y="54416"/>
            <a:ext cx="8655652" cy="1143000"/>
          </a:xfrm>
        </p:spPr>
        <p:txBody>
          <a:bodyPr/>
          <a:lstStyle/>
          <a:p>
            <a:pPr eaLnBrk="1" hangingPunct="1">
              <a:lnSpc>
                <a:spcPct val="90000"/>
              </a:lnSpc>
            </a:pPr>
            <a:r>
              <a:rPr lang="en-US" sz="4000" dirty="0" smtClean="0">
                <a:ea typeface="ＭＳ Ｐゴシック" charset="0"/>
                <a:cs typeface="ＭＳ Ｐゴシック" charset="0"/>
              </a:rPr>
              <a:t>3) Provenance </a:t>
            </a:r>
            <a:r>
              <a:rPr lang="en-US" sz="4000" dirty="0">
                <a:ea typeface="ＭＳ Ｐゴシック" charset="0"/>
                <a:cs typeface="ＭＳ Ｐゴシック" charset="0"/>
              </a:rPr>
              <a:t>as </a:t>
            </a:r>
            <a:r>
              <a:rPr lang="en-US" sz="4000" dirty="0" smtClean="0">
                <a:ea typeface="ＭＳ Ｐゴシック" charset="0"/>
                <a:cs typeface="ＭＳ Ｐゴシック" charset="0"/>
              </a:rPr>
              <a:t>Attribution</a:t>
            </a:r>
            <a:br>
              <a:rPr lang="en-US" sz="4000" dirty="0" smtClean="0">
                <a:ea typeface="ＭＳ Ｐゴシック" charset="0"/>
                <a:cs typeface="ＭＳ Ｐゴシック" charset="0"/>
              </a:rPr>
            </a:br>
            <a:r>
              <a:rPr lang="en-US" sz="4000" dirty="0" smtClean="0">
                <a:ea typeface="ＭＳ Ｐゴシック" charset="0"/>
                <a:cs typeface="ＭＳ Ｐゴシック" charset="0"/>
              </a:rPr>
              <a:t>(People, institutions, </a:t>
            </a:r>
            <a:r>
              <a:rPr lang="en-US" sz="4000" dirty="0" err="1" smtClean="0">
                <a:ea typeface="ＭＳ Ｐゴシック" charset="0"/>
                <a:cs typeface="ＭＳ Ｐゴシック" charset="0"/>
              </a:rPr>
              <a:t>etc</a:t>
            </a:r>
            <a:r>
              <a:rPr lang="en-US" sz="4000" dirty="0" smtClean="0">
                <a:ea typeface="ＭＳ Ｐゴシック" charset="0"/>
                <a:cs typeface="ＭＳ Ｐゴシック" charset="0"/>
              </a:rPr>
              <a:t>)</a:t>
            </a:r>
            <a:endParaRPr lang="en-US" sz="4000" dirty="0">
              <a:ea typeface="ＭＳ Ｐゴシック" charset="0"/>
              <a:cs typeface="ＭＳ Ｐゴシック" charset="0"/>
            </a:endParaRPr>
          </a:p>
        </p:txBody>
      </p:sp>
      <p:graphicFrame>
        <p:nvGraphicFramePr>
          <p:cNvPr id="23554" name="Object 2"/>
          <p:cNvGraphicFramePr>
            <a:graphicFrameLocks noChangeAspect="1"/>
          </p:cNvGraphicFramePr>
          <p:nvPr/>
        </p:nvGraphicFramePr>
        <p:xfrm>
          <a:off x="92075" y="2152650"/>
          <a:ext cx="8696325" cy="4760913"/>
        </p:xfrm>
        <a:graphic>
          <a:graphicData uri="http://schemas.openxmlformats.org/presentationml/2006/ole">
            <mc:AlternateContent xmlns:mc="http://schemas.openxmlformats.org/markup-compatibility/2006">
              <mc:Choice xmlns:v="urn:schemas-microsoft-com:vml" Requires="v">
                <p:oleObj spid="_x0000_s1031" name="Document" r:id="rId4" imgW="12088889" imgH="6615873" progId="Word.Document.8">
                  <p:embed/>
                </p:oleObj>
              </mc:Choice>
              <mc:Fallback>
                <p:oleObj name="Document" r:id="rId4" imgW="12088889" imgH="6615873"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2152650"/>
                        <a:ext cx="8696325" cy="4760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555" name="Rectangle 4"/>
          <p:cNvSpPr>
            <a:spLocks noChangeArrowheads="1"/>
          </p:cNvSpPr>
          <p:nvPr/>
        </p:nvSpPr>
        <p:spPr bwMode="auto">
          <a:xfrm>
            <a:off x="139700" y="3962400"/>
            <a:ext cx="4114800" cy="279400"/>
          </a:xfrm>
          <a:prstGeom prst="rect">
            <a:avLst/>
          </a:prstGeom>
          <a:noFill/>
          <a:ln w="38100">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ea typeface="ＭＳ Ｐゴシック" charset="0"/>
              <a:cs typeface="ＭＳ Ｐゴシック" charset="0"/>
            </a:endParaRPr>
          </a:p>
        </p:txBody>
      </p:sp>
      <p:sp>
        <p:nvSpPr>
          <p:cNvPr id="23556" name="Line 5"/>
          <p:cNvSpPr>
            <a:spLocks noChangeShapeType="1"/>
          </p:cNvSpPr>
          <p:nvPr/>
        </p:nvSpPr>
        <p:spPr bwMode="auto">
          <a:xfrm flipV="1">
            <a:off x="4279900" y="3695700"/>
            <a:ext cx="431800" cy="444500"/>
          </a:xfrm>
          <a:prstGeom prst="line">
            <a:avLst/>
          </a:prstGeom>
          <a:noFill/>
          <a:ln w="38100">
            <a:solidFill>
              <a:schemeClr val="folHlink"/>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3557" name="Rectangle 8"/>
          <p:cNvSpPr>
            <a:spLocks noChangeArrowheads="1"/>
          </p:cNvSpPr>
          <p:nvPr/>
        </p:nvSpPr>
        <p:spPr bwMode="auto">
          <a:xfrm>
            <a:off x="152400" y="1320800"/>
            <a:ext cx="4114800" cy="1206500"/>
          </a:xfrm>
          <a:prstGeom prst="rect">
            <a:avLst/>
          </a:prstGeom>
          <a:solidFill>
            <a:schemeClr val="accent2">
              <a:lumMod val="20000"/>
              <a:lumOff val="80000"/>
            </a:schemeClr>
          </a:solidFill>
          <a:ln w="12700">
            <a:solidFill>
              <a:schemeClr val="accent2">
                <a:lumMod val="75000"/>
              </a:schemeClr>
            </a:solidFill>
            <a:miter lim="800000"/>
            <a:headEnd/>
            <a:tailEnd/>
          </a:ln>
        </p:spPr>
        <p:txBody>
          <a:bodyPr/>
          <a:lstStyle/>
          <a:p>
            <a:pPr marL="342900" indent="-342900" eaLnBrk="1" hangingPunct="1">
              <a:lnSpc>
                <a:spcPct val="90000"/>
              </a:lnSpc>
              <a:spcBef>
                <a:spcPct val="20000"/>
              </a:spcBef>
            </a:pPr>
            <a:r>
              <a:rPr lang="en-US" sz="1600" dirty="0">
                <a:solidFill>
                  <a:schemeClr val="tx2"/>
                </a:solidFill>
                <a:ea typeface="ＭＳ Ｐゴシック" charset="0"/>
                <a:cs typeface="ＭＳ Ｐゴシック" charset="0"/>
              </a:rPr>
              <a:t>Ex: NY Times article from REUTERS </a:t>
            </a:r>
          </a:p>
          <a:p>
            <a:pPr marL="342900" indent="-342900" eaLnBrk="1" hangingPunct="1">
              <a:lnSpc>
                <a:spcPct val="90000"/>
              </a:lnSpc>
              <a:spcBef>
                <a:spcPct val="20000"/>
              </a:spcBef>
            </a:pPr>
            <a:r>
              <a:rPr lang="en-US" sz="1600" dirty="0">
                <a:solidFill>
                  <a:schemeClr val="tx2"/>
                </a:solidFill>
                <a:ea typeface="ＭＳ Ｐゴシック" charset="0"/>
                <a:cs typeface="ＭＳ Ｐゴシック" charset="0"/>
              </a:rPr>
              <a:t>reporting </a:t>
            </a:r>
            <a:r>
              <a:rPr lang="ja-JP" altLang="en-US" sz="1600" dirty="0">
                <a:solidFill>
                  <a:schemeClr val="tx2"/>
                </a:solidFill>
                <a:ea typeface="ＭＳ Ｐゴシック" charset="0"/>
                <a:cs typeface="ＭＳ Ｐゴシック" charset="0"/>
              </a:rPr>
              <a:t>“</a:t>
            </a:r>
            <a:r>
              <a:rPr lang="en-US" altLang="ja-JP" sz="1600" dirty="0">
                <a:solidFill>
                  <a:schemeClr val="tx2"/>
                </a:solidFill>
                <a:ea typeface="ＭＳ Ｐゴシック" charset="0"/>
                <a:cs typeface="ＭＳ Ｐゴシック" charset="0"/>
              </a:rPr>
              <a:t>At a press conference last </a:t>
            </a:r>
          </a:p>
          <a:p>
            <a:pPr marL="342900" indent="-342900" eaLnBrk="1" hangingPunct="1">
              <a:lnSpc>
                <a:spcPct val="90000"/>
              </a:lnSpc>
              <a:spcBef>
                <a:spcPct val="20000"/>
              </a:spcBef>
            </a:pPr>
            <a:r>
              <a:rPr lang="en-US" sz="1600" dirty="0">
                <a:solidFill>
                  <a:schemeClr val="tx2"/>
                </a:solidFill>
                <a:ea typeface="ＭＳ Ｐゴシック" charset="0"/>
                <a:cs typeface="ＭＳ Ｐゴシック" charset="0"/>
              </a:rPr>
              <a:t>Monday, Buckingham Palace was </a:t>
            </a:r>
          </a:p>
          <a:p>
            <a:pPr marL="342900" indent="-342900" eaLnBrk="1" hangingPunct="1">
              <a:lnSpc>
                <a:spcPct val="90000"/>
              </a:lnSpc>
              <a:spcBef>
                <a:spcPct val="20000"/>
              </a:spcBef>
            </a:pPr>
            <a:r>
              <a:rPr lang="en-US" sz="1600" dirty="0">
                <a:solidFill>
                  <a:schemeClr val="tx2"/>
                </a:solidFill>
                <a:ea typeface="ＭＳ Ｐゴシック" charset="0"/>
                <a:cs typeface="ＭＳ Ｐゴシック" charset="0"/>
              </a:rPr>
              <a:t>adamant that Prince Larry did not </a:t>
            </a:r>
            <a:r>
              <a:rPr lang="en-US" sz="1600" dirty="0" smtClean="0">
                <a:solidFill>
                  <a:schemeClr val="tx2"/>
                </a:solidFill>
                <a:ea typeface="ＭＳ Ｐゴシック" charset="0"/>
                <a:cs typeface="ＭＳ Ｐゴシック" charset="0"/>
              </a:rPr>
              <a:t>inhale.</a:t>
            </a:r>
            <a:r>
              <a:rPr lang="ja-JP" altLang="en-US" sz="1600" dirty="0" smtClean="0">
                <a:solidFill>
                  <a:schemeClr val="tx2"/>
                </a:solidFill>
                <a:ea typeface="ＭＳ Ｐゴシック" charset="0"/>
                <a:cs typeface="ＭＳ Ｐゴシック" charset="0"/>
              </a:rPr>
              <a:t>“</a:t>
            </a:r>
            <a:endParaRPr lang="en-US" sz="1600" dirty="0">
              <a:solidFill>
                <a:schemeClr val="tx2"/>
              </a:solidFill>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fld id="{9F2F5E10-5301-4EE6-90D2-A6C4A3F62BED}" type="slidenum">
              <a:rPr lang="en-US" smtClean="0"/>
              <a:t>51</a:t>
            </a:fld>
            <a:endParaRPr lang="en-US"/>
          </a:p>
        </p:txBody>
      </p:sp>
    </p:spTree>
    <p:extLst>
      <p:ext uri="{BB962C8B-B14F-4D97-AF65-F5344CB8AC3E}">
        <p14:creationId xmlns:p14="http://schemas.microsoft.com/office/powerpoint/2010/main" val="24226888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76097" y="348506"/>
            <a:ext cx="8655652" cy="1143000"/>
          </a:xfrm>
        </p:spPr>
        <p:txBody>
          <a:bodyPr/>
          <a:lstStyle/>
          <a:p>
            <a:r>
              <a:rPr lang="en-US" dirty="0" smtClean="0">
                <a:ea typeface="ＭＳ Ｐゴシック" charset="0"/>
                <a:cs typeface="ＭＳ Ｐゴシック" charset="0"/>
              </a:rPr>
              <a:t>Defining </a:t>
            </a:r>
            <a:r>
              <a:rPr lang="en-US" dirty="0">
                <a:solidFill>
                  <a:srgbClr val="FF0000"/>
                </a:solidFill>
                <a:ea typeface="ＭＳ Ｐゴシック" charset="0"/>
                <a:cs typeface="ＭＳ Ｐゴシック" charset="0"/>
              </a:rPr>
              <a:t>Provenance</a:t>
            </a:r>
          </a:p>
        </p:txBody>
      </p:sp>
      <p:sp>
        <p:nvSpPr>
          <p:cNvPr id="25603" name="TextBox 3"/>
          <p:cNvSpPr txBox="1">
            <a:spLocks noChangeArrowheads="1"/>
          </p:cNvSpPr>
          <p:nvPr/>
        </p:nvSpPr>
        <p:spPr bwMode="auto">
          <a:xfrm>
            <a:off x="838200" y="17399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rgbClr val="00279F"/>
                </a:solidFill>
                <a:latin typeface="Book Antiqua" charset="0"/>
                <a:ea typeface="ヒラギノ角ゴ Pro W3" charset="0"/>
                <a:cs typeface="ヒラギノ角ゴ Pro W3" charset="0"/>
              </a:defRPr>
            </a:lvl1pPr>
            <a:lvl2pPr marL="742950" indent="-285750">
              <a:defRPr sz="2400" b="1">
                <a:solidFill>
                  <a:srgbClr val="00279F"/>
                </a:solidFill>
                <a:latin typeface="Book Antiqua" charset="0"/>
                <a:ea typeface="ヒラギノ角ゴ Pro W3" charset="0"/>
                <a:cs typeface="ヒラギノ角ゴ Pro W3" charset="0"/>
              </a:defRPr>
            </a:lvl2pPr>
            <a:lvl3pPr marL="1143000" indent="-228600">
              <a:defRPr sz="2400" b="1">
                <a:solidFill>
                  <a:srgbClr val="00279F"/>
                </a:solidFill>
                <a:latin typeface="Book Antiqua" charset="0"/>
                <a:ea typeface="ヒラギノ角ゴ Pro W3" charset="0"/>
                <a:cs typeface="ヒラギノ角ゴ Pro W3" charset="0"/>
              </a:defRPr>
            </a:lvl3pPr>
            <a:lvl4pPr marL="1600200" indent="-228600">
              <a:defRPr sz="2400" b="1">
                <a:solidFill>
                  <a:srgbClr val="00279F"/>
                </a:solidFill>
                <a:latin typeface="Book Antiqua" charset="0"/>
                <a:ea typeface="ヒラギノ角ゴ Pro W3" charset="0"/>
                <a:cs typeface="ヒラギノ角ゴ Pro W3" charset="0"/>
              </a:defRPr>
            </a:lvl4pPr>
            <a:lvl5pPr marL="2057400" indent="-228600">
              <a:defRPr sz="2400" b="1">
                <a:solidFill>
                  <a:srgbClr val="00279F"/>
                </a:solidFill>
                <a:latin typeface="Book Antiqua"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9pPr>
          </a:lstStyle>
          <a:p>
            <a:endParaRPr lang="en-US"/>
          </a:p>
        </p:txBody>
      </p:sp>
      <p:sp>
        <p:nvSpPr>
          <p:cNvPr id="25604" name="Rounded Rectangle 4"/>
          <p:cNvSpPr>
            <a:spLocks noChangeArrowheads="1"/>
          </p:cNvSpPr>
          <p:nvPr/>
        </p:nvSpPr>
        <p:spPr bwMode="auto">
          <a:xfrm>
            <a:off x="381200" y="2840955"/>
            <a:ext cx="8398003" cy="3352950"/>
          </a:xfrm>
          <a:prstGeom prst="roundRect">
            <a:avLst>
              <a:gd name="adj" fmla="val 9819"/>
            </a:avLst>
          </a:prstGeom>
          <a:solidFill>
            <a:srgbClr val="CBE6FF"/>
          </a:solidFill>
          <a:ln w="12700">
            <a:solidFill>
              <a:schemeClr val="tx1"/>
            </a:solidFill>
            <a:round/>
            <a:headEnd/>
            <a:tailEnd/>
          </a:ln>
        </p:spPr>
        <p:txBody>
          <a:bodyPr/>
          <a:lstStyle/>
          <a:p>
            <a:r>
              <a:rPr lang="en-US" sz="2800" b="0" dirty="0">
                <a:solidFill>
                  <a:srgbClr val="0000FF"/>
                </a:solidFill>
              </a:rPr>
              <a:t>Provenance of a resource is </a:t>
            </a:r>
            <a:r>
              <a:rPr lang="en-US" sz="2800" dirty="0">
                <a:solidFill>
                  <a:srgbClr val="0000FF"/>
                </a:solidFill>
              </a:rPr>
              <a:t>a </a:t>
            </a:r>
            <a:r>
              <a:rPr lang="en-US" sz="2800" u="sng" dirty="0">
                <a:solidFill>
                  <a:srgbClr val="0000FF"/>
                </a:solidFill>
              </a:rPr>
              <a:t>record</a:t>
            </a:r>
            <a:r>
              <a:rPr lang="en-US" sz="2800" dirty="0">
                <a:solidFill>
                  <a:srgbClr val="0000FF"/>
                </a:solidFill>
              </a:rPr>
              <a:t> that describes entities and processes involved in producing and delivering or otherwise influencing that resource</a:t>
            </a:r>
            <a:r>
              <a:rPr lang="en-US" sz="2800" b="0" dirty="0" smtClean="0">
                <a:solidFill>
                  <a:srgbClr val="0000FF"/>
                </a:solidFill>
              </a:rPr>
              <a:t>.</a:t>
            </a:r>
          </a:p>
          <a:p>
            <a:r>
              <a:rPr lang="en-US" sz="1100" b="0" dirty="0" smtClean="0">
                <a:solidFill>
                  <a:srgbClr val="0000FF"/>
                </a:solidFill>
              </a:rPr>
              <a:t> </a:t>
            </a:r>
            <a:endParaRPr lang="en-US" sz="1100" b="0" dirty="0">
              <a:solidFill>
                <a:srgbClr val="0000FF"/>
              </a:solidFill>
            </a:endParaRPr>
          </a:p>
          <a:p>
            <a:endParaRPr lang="en-US" sz="1000" b="0" dirty="0">
              <a:solidFill>
                <a:srgbClr val="0000FF"/>
              </a:solidFill>
            </a:endParaRPr>
          </a:p>
          <a:p>
            <a:r>
              <a:rPr lang="en-US" sz="2800" b="0" dirty="0">
                <a:solidFill>
                  <a:srgbClr val="0000FF"/>
                </a:solidFill>
              </a:rPr>
              <a:t>Provenance provides a critical foundation for assessing authenticity, enabling trust, and allowing reproducibility. </a:t>
            </a:r>
          </a:p>
        </p:txBody>
      </p:sp>
      <p:sp>
        <p:nvSpPr>
          <p:cNvPr id="25606" name="Rectangle 1031"/>
          <p:cNvSpPr>
            <a:spLocks noChangeArrowheads="1"/>
          </p:cNvSpPr>
          <p:nvPr/>
        </p:nvSpPr>
        <p:spPr bwMode="auto">
          <a:xfrm>
            <a:off x="4282969" y="0"/>
            <a:ext cx="4834754"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p>
            <a:r>
              <a:rPr lang="en-US" sz="1200" dirty="0">
                <a:solidFill>
                  <a:schemeClr val="bg2"/>
                </a:solidFill>
              </a:rPr>
              <a:t>http://www.w3.org/2005/Incubator/</a:t>
            </a:r>
            <a:r>
              <a:rPr lang="en-US" sz="1200" dirty="0" err="1">
                <a:solidFill>
                  <a:schemeClr val="bg2"/>
                </a:solidFill>
              </a:rPr>
              <a:t>prov</a:t>
            </a:r>
            <a:r>
              <a:rPr lang="en-US" sz="1200" dirty="0">
                <a:solidFill>
                  <a:schemeClr val="bg2"/>
                </a:solidFill>
              </a:rPr>
              <a:t>/wiki/</a:t>
            </a:r>
            <a:r>
              <a:rPr lang="en-US" sz="1200" dirty="0" err="1">
                <a:solidFill>
                  <a:schemeClr val="bg2"/>
                </a:solidFill>
              </a:rPr>
              <a:t>What_Is_Provenance</a:t>
            </a:r>
            <a:endParaRPr lang="en-US" sz="1200" dirty="0">
              <a:solidFill>
                <a:schemeClr val="bg2"/>
              </a:solidFill>
            </a:endParaRPr>
          </a:p>
        </p:txBody>
      </p:sp>
      <p:sp>
        <p:nvSpPr>
          <p:cNvPr id="2" name="Slide Number Placeholder 1"/>
          <p:cNvSpPr>
            <a:spLocks noGrp="1"/>
          </p:cNvSpPr>
          <p:nvPr>
            <p:ph type="sldNum" sz="quarter" idx="12"/>
          </p:nvPr>
        </p:nvSpPr>
        <p:spPr/>
        <p:txBody>
          <a:bodyPr/>
          <a:lstStyle/>
          <a:p>
            <a:fld id="{9F2F5E10-5301-4EE6-90D2-A6C4A3F62BED}" type="slidenum">
              <a:rPr lang="en-US" smtClean="0"/>
              <a:t>52</a:t>
            </a:fld>
            <a:endParaRPr lang="en-US"/>
          </a:p>
        </p:txBody>
      </p:sp>
    </p:spTree>
    <p:extLst>
      <p:ext uri="{BB962C8B-B14F-4D97-AF65-F5344CB8AC3E}">
        <p14:creationId xmlns:p14="http://schemas.microsoft.com/office/powerpoint/2010/main" val="10510760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Data </a:t>
            </a:r>
            <a:br>
              <a:rPr lang="en-US" dirty="0" smtClean="0"/>
            </a:br>
            <a:r>
              <a:rPr lang="en-US" dirty="0" smtClean="0"/>
              <a:t>Provenance</a:t>
            </a:r>
            <a:endParaRPr lang="en-US" dirty="0"/>
          </a:p>
        </p:txBody>
      </p:sp>
      <p:sp>
        <p:nvSpPr>
          <p:cNvPr id="9" name="Text Placeholder 8"/>
          <p:cNvSpPr>
            <a:spLocks noGrp="1"/>
          </p:cNvSpPr>
          <p:nvPr>
            <p:ph type="body" idx="1"/>
          </p:nvPr>
        </p:nvSpPr>
        <p:spPr>
          <a:xfrm>
            <a:off x="1676399" y="4114800"/>
            <a:ext cx="5181601" cy="995082"/>
          </a:xfrm>
        </p:spPr>
        <p:txBody>
          <a:bodyPr>
            <a:normAutofit/>
          </a:bodyPr>
          <a:lstStyle/>
          <a:p>
            <a:endParaRPr lang="en-US" sz="2400" dirty="0"/>
          </a:p>
        </p:txBody>
      </p:sp>
      <p:sp>
        <p:nvSpPr>
          <p:cNvPr id="4" name="Slide Number Placeholder 3"/>
          <p:cNvSpPr>
            <a:spLocks noGrp="1"/>
          </p:cNvSpPr>
          <p:nvPr>
            <p:ph type="sldNum" sz="quarter" idx="12"/>
          </p:nvPr>
        </p:nvSpPr>
        <p:spPr/>
        <p:txBody>
          <a:bodyPr/>
          <a:lstStyle/>
          <a:p>
            <a:fld id="{9F2F5E10-5301-4EE6-90D2-A6C4A3F62BED}" type="slidenum">
              <a:rPr lang="en-US" smtClean="0"/>
              <a:t>53</a:t>
            </a:fld>
            <a:endParaRPr lang="en-US"/>
          </a:p>
        </p:txBody>
      </p:sp>
    </p:spTree>
    <p:extLst>
      <p:ext uri="{BB962C8B-B14F-4D97-AF65-F5344CB8AC3E}">
        <p14:creationId xmlns:p14="http://schemas.microsoft.com/office/powerpoint/2010/main" val="14297793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solidFill>
                  <a:schemeClr val="bg1">
                    <a:lumMod val="95000"/>
                  </a:schemeClr>
                </a:solidFill>
              </a:rPr>
              <a:t>Data Provenance</a:t>
            </a:r>
          </a:p>
        </p:txBody>
      </p:sp>
      <p:sp>
        <p:nvSpPr>
          <p:cNvPr id="5" name="Content Placeholder 4"/>
          <p:cNvSpPr>
            <a:spLocks noGrp="1"/>
          </p:cNvSpPr>
          <p:nvPr>
            <p:ph idx="1"/>
          </p:nvPr>
        </p:nvSpPr>
        <p:spPr>
          <a:xfrm>
            <a:off x="457200" y="2267643"/>
            <a:ext cx="8432800" cy="4387157"/>
          </a:xfrm>
        </p:spPr>
        <p:txBody>
          <a:bodyPr>
            <a:normAutofit/>
          </a:bodyPr>
          <a:lstStyle/>
          <a:p>
            <a:r>
              <a:rPr lang="en-US" dirty="0">
                <a:solidFill>
                  <a:srgbClr val="FF0000"/>
                </a:solidFill>
              </a:rPr>
              <a:t>Data provenance </a:t>
            </a:r>
            <a:r>
              <a:rPr lang="en-US" dirty="0"/>
              <a:t>consists of one or more records that describe the entities and processes involved in:</a:t>
            </a:r>
          </a:p>
          <a:p>
            <a:pPr lvl="1"/>
            <a:r>
              <a:rPr lang="en-US" dirty="0"/>
              <a:t>Creating the data</a:t>
            </a:r>
          </a:p>
          <a:p>
            <a:pPr lvl="2"/>
            <a:r>
              <a:rPr lang="en-US" dirty="0"/>
              <a:t>How the data was generated </a:t>
            </a:r>
          </a:p>
          <a:p>
            <a:pPr lvl="1"/>
            <a:r>
              <a:rPr lang="en-US" dirty="0"/>
              <a:t>Delivering the data</a:t>
            </a:r>
          </a:p>
          <a:p>
            <a:pPr lvl="2"/>
            <a:r>
              <a:rPr lang="en-US" dirty="0"/>
              <a:t>What sources stored it and delivered it to a consumer</a:t>
            </a:r>
          </a:p>
          <a:p>
            <a:r>
              <a:rPr lang="en-US" dirty="0"/>
              <a:t>Provenance is key to understand what the data represents and how to use it properly</a:t>
            </a:r>
          </a:p>
          <a:p>
            <a:r>
              <a:rPr lang="en-US" dirty="0"/>
              <a:t>Provenance can be stored as metadata</a:t>
            </a:r>
          </a:p>
          <a:p>
            <a:pPr lvl="1"/>
            <a:r>
              <a:rPr lang="en-US" dirty="0"/>
              <a:t>But not all metadata is provenance (e.g. the size of a dataset)</a:t>
            </a:r>
          </a:p>
        </p:txBody>
      </p:sp>
      <p:sp>
        <p:nvSpPr>
          <p:cNvPr id="6" name="Slide Number Placeholder 5"/>
          <p:cNvSpPr>
            <a:spLocks noGrp="1"/>
          </p:cNvSpPr>
          <p:nvPr>
            <p:ph type="sldNum" sz="quarter" idx="12"/>
          </p:nvPr>
        </p:nvSpPr>
        <p:spPr/>
        <p:txBody>
          <a:bodyPr/>
          <a:lstStyle/>
          <a:p>
            <a:fld id="{9F2F5E10-5301-4EE6-90D2-A6C4A3F62BED}" type="slidenum">
              <a:rPr lang="en-US" smtClean="0"/>
              <a:t>54</a:t>
            </a:fld>
            <a:endParaRPr lang="en-US"/>
          </a:p>
        </p:txBody>
      </p:sp>
    </p:spTree>
    <p:extLst>
      <p:ext uri="{BB962C8B-B14F-4D97-AF65-F5344CB8AC3E}">
        <p14:creationId xmlns:p14="http://schemas.microsoft.com/office/powerpoint/2010/main" val="23486188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Provenance of Data Collection</a:t>
            </a:r>
          </a:p>
        </p:txBody>
      </p:sp>
      <p:sp>
        <p:nvSpPr>
          <p:cNvPr id="5" name="Content Placeholder 4"/>
          <p:cNvSpPr>
            <a:spLocks noGrp="1"/>
          </p:cNvSpPr>
          <p:nvPr>
            <p:ph sz="half" idx="1"/>
          </p:nvPr>
        </p:nvSpPr>
        <p:spPr>
          <a:xfrm>
            <a:off x="254000" y="2171700"/>
            <a:ext cx="4368800" cy="4597400"/>
          </a:xfrm>
          <a:solidFill>
            <a:srgbClr val="FFFFFF"/>
          </a:solidFill>
          <a:ln>
            <a:solidFill>
              <a:schemeClr val="bg2">
                <a:lumMod val="50000"/>
              </a:schemeClr>
            </a:solidFill>
          </a:ln>
        </p:spPr>
        <p:txBody>
          <a:bodyPr>
            <a:noAutofit/>
          </a:bodyPr>
          <a:lstStyle/>
          <a:p>
            <a:pPr>
              <a:lnSpc>
                <a:spcPct val="90000"/>
              </a:lnSpc>
            </a:pPr>
            <a:r>
              <a:rPr lang="en-US" sz="2400" dirty="0"/>
              <a:t>Create data</a:t>
            </a:r>
          </a:p>
          <a:p>
            <a:pPr lvl="1">
              <a:lnSpc>
                <a:spcPct val="90000"/>
              </a:lnSpc>
            </a:pPr>
            <a:r>
              <a:rPr lang="en-US" sz="2400" dirty="0"/>
              <a:t>Instruments and sensors</a:t>
            </a:r>
          </a:p>
          <a:p>
            <a:pPr lvl="2">
              <a:lnSpc>
                <a:spcPct val="90000"/>
              </a:lnSpc>
            </a:pPr>
            <a:r>
              <a:rPr lang="en-US" sz="2400" dirty="0"/>
              <a:t>Device type</a:t>
            </a:r>
          </a:p>
          <a:p>
            <a:pPr lvl="2">
              <a:lnSpc>
                <a:spcPct val="90000"/>
              </a:lnSpc>
            </a:pPr>
            <a:r>
              <a:rPr lang="en-US" sz="2400" dirty="0"/>
              <a:t>Device settings</a:t>
            </a:r>
          </a:p>
          <a:p>
            <a:pPr lvl="1">
              <a:lnSpc>
                <a:spcPct val="90000"/>
              </a:lnSpc>
            </a:pPr>
            <a:r>
              <a:rPr lang="en-US" sz="2400" dirty="0"/>
              <a:t>Surveys</a:t>
            </a:r>
          </a:p>
          <a:p>
            <a:pPr lvl="2">
              <a:lnSpc>
                <a:spcPct val="90000"/>
              </a:lnSpc>
            </a:pPr>
            <a:r>
              <a:rPr lang="en-US" sz="2400" dirty="0"/>
              <a:t>Design</a:t>
            </a:r>
          </a:p>
          <a:p>
            <a:pPr lvl="1">
              <a:lnSpc>
                <a:spcPct val="90000"/>
              </a:lnSpc>
            </a:pPr>
            <a:r>
              <a:rPr lang="en-US" sz="2400" dirty="0"/>
              <a:t>System instrumentation</a:t>
            </a:r>
          </a:p>
          <a:p>
            <a:pPr lvl="2">
              <a:lnSpc>
                <a:spcPct val="90000"/>
              </a:lnSpc>
            </a:pPr>
            <a:r>
              <a:rPr lang="en-US" sz="2400" dirty="0"/>
              <a:t>Automatic recording of user or system </a:t>
            </a:r>
            <a:r>
              <a:rPr lang="en-US" sz="2400" dirty="0" smtClean="0"/>
              <a:t>actions</a:t>
            </a:r>
          </a:p>
          <a:p>
            <a:pPr>
              <a:lnSpc>
                <a:spcPct val="90000"/>
              </a:lnSpc>
            </a:pPr>
            <a:r>
              <a:rPr lang="en-US" sz="2400" dirty="0" smtClean="0"/>
              <a:t>Find data</a:t>
            </a:r>
          </a:p>
          <a:p>
            <a:pPr lvl="1">
              <a:lnSpc>
                <a:spcPct val="90000"/>
              </a:lnSpc>
            </a:pPr>
            <a:r>
              <a:rPr lang="en-US" sz="2400" dirty="0" smtClean="0"/>
              <a:t>Source</a:t>
            </a:r>
            <a:endParaRPr lang="en-US" sz="2400" dirty="0"/>
          </a:p>
        </p:txBody>
      </p:sp>
      <p:sp>
        <p:nvSpPr>
          <p:cNvPr id="6" name="Content Placeholder 5"/>
          <p:cNvSpPr>
            <a:spLocks noGrp="1"/>
          </p:cNvSpPr>
          <p:nvPr>
            <p:ph sz="half" idx="2"/>
          </p:nvPr>
        </p:nvSpPr>
        <p:spPr>
          <a:xfrm>
            <a:off x="4876652" y="2171700"/>
            <a:ext cx="3975247" cy="4597400"/>
          </a:xfrm>
          <a:solidFill>
            <a:srgbClr val="FFFFFF"/>
          </a:solidFill>
          <a:ln>
            <a:solidFill>
              <a:schemeClr val="bg2">
                <a:lumMod val="50000"/>
              </a:schemeClr>
            </a:solidFill>
          </a:ln>
        </p:spPr>
        <p:txBody>
          <a:bodyPr>
            <a:normAutofit/>
          </a:bodyPr>
          <a:lstStyle/>
          <a:p>
            <a:r>
              <a:rPr lang="en-US" sz="2400" dirty="0"/>
              <a:t>Collection process</a:t>
            </a:r>
          </a:p>
          <a:p>
            <a:pPr lvl="1"/>
            <a:r>
              <a:rPr lang="en-US" sz="2400" dirty="0"/>
              <a:t>Frequency</a:t>
            </a:r>
          </a:p>
          <a:p>
            <a:pPr lvl="1"/>
            <a:r>
              <a:rPr lang="en-US" sz="2400" dirty="0"/>
              <a:t>Granularity</a:t>
            </a:r>
          </a:p>
          <a:p>
            <a:r>
              <a:rPr lang="en-US" sz="2400" dirty="0"/>
              <a:t>Recording process</a:t>
            </a:r>
          </a:p>
          <a:p>
            <a:pPr lvl="1"/>
            <a:r>
              <a:rPr lang="en-US" sz="2400" dirty="0"/>
              <a:t>Criteria for what to preserve</a:t>
            </a:r>
          </a:p>
          <a:p>
            <a:pPr lvl="1"/>
            <a:r>
              <a:rPr lang="en-US" sz="2400" dirty="0"/>
              <a:t>Process for what to preserve</a:t>
            </a:r>
          </a:p>
        </p:txBody>
      </p:sp>
      <p:sp>
        <p:nvSpPr>
          <p:cNvPr id="7" name="Slide Number Placeholder 6"/>
          <p:cNvSpPr>
            <a:spLocks noGrp="1"/>
          </p:cNvSpPr>
          <p:nvPr>
            <p:ph type="sldNum" sz="quarter" idx="12"/>
          </p:nvPr>
        </p:nvSpPr>
        <p:spPr/>
        <p:txBody>
          <a:bodyPr/>
          <a:lstStyle/>
          <a:p>
            <a:fld id="{9F2F5E10-5301-4EE6-90D2-A6C4A3F62BED}" type="slidenum">
              <a:rPr lang="en-US" smtClean="0"/>
              <a:t>55</a:t>
            </a:fld>
            <a:endParaRPr lang="en-US"/>
          </a:p>
        </p:txBody>
      </p:sp>
    </p:spTree>
    <p:extLst>
      <p:ext uri="{BB962C8B-B14F-4D97-AF65-F5344CB8AC3E}">
        <p14:creationId xmlns:p14="http://schemas.microsoft.com/office/powerpoint/2010/main" val="14960433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Representing Provenance</a:t>
            </a:r>
            <a:endParaRPr lang="en-US" dirty="0"/>
          </a:p>
        </p:txBody>
      </p:sp>
      <p:sp>
        <p:nvSpPr>
          <p:cNvPr id="9" name="Text Placeholder 8"/>
          <p:cNvSpPr>
            <a:spLocks noGrp="1"/>
          </p:cNvSpPr>
          <p:nvPr>
            <p:ph type="body" idx="1"/>
          </p:nvPr>
        </p:nvSpPr>
        <p:spPr>
          <a:xfrm>
            <a:off x="1676399" y="4114800"/>
            <a:ext cx="5181601" cy="995082"/>
          </a:xfrm>
        </p:spPr>
        <p:txBody>
          <a:bodyPr>
            <a:normAutofit/>
          </a:bodyPr>
          <a:lstStyle/>
          <a:p>
            <a:endParaRPr lang="en-US" sz="2400" dirty="0"/>
          </a:p>
        </p:txBody>
      </p:sp>
      <p:sp>
        <p:nvSpPr>
          <p:cNvPr id="4" name="Slide Number Placeholder 3"/>
          <p:cNvSpPr>
            <a:spLocks noGrp="1"/>
          </p:cNvSpPr>
          <p:nvPr>
            <p:ph type="sldNum" sz="quarter" idx="12"/>
          </p:nvPr>
        </p:nvSpPr>
        <p:spPr/>
        <p:txBody>
          <a:bodyPr/>
          <a:lstStyle/>
          <a:p>
            <a:fld id="{9F2F5E10-5301-4EE6-90D2-A6C4A3F62BED}" type="slidenum">
              <a:rPr lang="en-US" smtClean="0"/>
              <a:t>56</a:t>
            </a:fld>
            <a:endParaRPr lang="en-US"/>
          </a:p>
        </p:txBody>
      </p:sp>
    </p:spTree>
    <p:extLst>
      <p:ext uri="{BB962C8B-B14F-4D97-AF65-F5344CB8AC3E}">
        <p14:creationId xmlns:p14="http://schemas.microsoft.com/office/powerpoint/2010/main" val="40394984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2584" y="111760"/>
            <a:ext cx="4330295" cy="4175759"/>
          </a:xfrm>
        </p:spPr>
        <p:txBody>
          <a:bodyPr/>
          <a:lstStyle/>
          <a:p>
            <a:r>
              <a:rPr lang="en-US" dirty="0"/>
              <a:t>A Classic Provenance Representation: </a:t>
            </a:r>
            <a:r>
              <a:rPr lang="en-US" dirty="0" smtClean="0"/>
              <a:t/>
            </a:r>
            <a:br>
              <a:rPr lang="en-US" dirty="0" smtClean="0"/>
            </a:br>
            <a:r>
              <a:rPr lang="en-US" dirty="0"/>
              <a:t/>
            </a:r>
            <a:br>
              <a:rPr lang="en-US" dirty="0"/>
            </a:br>
            <a:r>
              <a:rPr lang="en-US" dirty="0" smtClean="0">
                <a:solidFill>
                  <a:srgbClr val="FF0000"/>
                </a:solidFill>
              </a:rPr>
              <a:t>The </a:t>
            </a:r>
            <a:r>
              <a:rPr lang="en-US" dirty="0">
                <a:solidFill>
                  <a:srgbClr val="FF0000"/>
                </a:solidFill>
              </a:rPr>
              <a:t>Dublin </a:t>
            </a:r>
            <a:r>
              <a:rPr lang="en-US" dirty="0" smtClean="0">
                <a:solidFill>
                  <a:srgbClr val="FF0000"/>
                </a:solidFill>
              </a:rPr>
              <a:t>Core</a:t>
            </a:r>
            <a:endParaRPr lang="en-US" dirty="0">
              <a:solidFill>
                <a:srgbClr val="FF0000"/>
              </a:solidFill>
            </a:endParaRPr>
          </a:p>
        </p:txBody>
      </p:sp>
      <p:sp>
        <p:nvSpPr>
          <p:cNvPr id="9" name="TextBox 8"/>
          <p:cNvSpPr txBox="1"/>
          <p:nvPr/>
        </p:nvSpPr>
        <p:spPr>
          <a:xfrm>
            <a:off x="10675" y="6584190"/>
            <a:ext cx="3757794" cy="200055"/>
          </a:xfrm>
          <a:prstGeom prst="rect">
            <a:avLst/>
          </a:prstGeom>
          <a:noFill/>
        </p:spPr>
        <p:txBody>
          <a:bodyPr wrap="square" rtlCol="0">
            <a:spAutoFit/>
          </a:bodyPr>
          <a:lstStyle/>
          <a:p>
            <a:r>
              <a:rPr lang="en-US" sz="700" dirty="0">
                <a:solidFill>
                  <a:schemeClr val="bg1">
                    <a:lumMod val="50000"/>
                  </a:schemeClr>
                </a:solidFill>
              </a:rPr>
              <a:t>http://</a:t>
            </a:r>
            <a:r>
              <a:rPr lang="en-US" sz="700" dirty="0" err="1">
                <a:solidFill>
                  <a:schemeClr val="bg1">
                    <a:lumMod val="50000"/>
                  </a:schemeClr>
                </a:solidFill>
              </a:rPr>
              <a:t>dublincore.org</a:t>
            </a:r>
            <a:r>
              <a:rPr lang="en-US" sz="700" dirty="0">
                <a:solidFill>
                  <a:schemeClr val="bg1">
                    <a:lumMod val="50000"/>
                  </a:schemeClr>
                </a:solidFill>
              </a:rPr>
              <a:t>/documents/</a:t>
            </a:r>
            <a:r>
              <a:rPr lang="en-US" sz="700" dirty="0" err="1">
                <a:solidFill>
                  <a:schemeClr val="bg1">
                    <a:lumMod val="50000"/>
                  </a:schemeClr>
                </a:solidFill>
              </a:rPr>
              <a:t>dcq</a:t>
            </a:r>
            <a:r>
              <a:rPr lang="en-US" sz="700" dirty="0">
                <a:solidFill>
                  <a:schemeClr val="bg1">
                    <a:lumMod val="50000"/>
                  </a:schemeClr>
                </a:solidFill>
              </a:rPr>
              <a:t>-</a:t>
            </a:r>
            <a:r>
              <a:rPr lang="en-US" sz="700" dirty="0" err="1">
                <a:solidFill>
                  <a:schemeClr val="bg1">
                    <a:lumMod val="50000"/>
                  </a:schemeClr>
                </a:solidFill>
              </a:rPr>
              <a:t>rdf</a:t>
            </a:r>
            <a:r>
              <a:rPr lang="en-US" sz="700" dirty="0">
                <a:solidFill>
                  <a:schemeClr val="bg1">
                    <a:lumMod val="50000"/>
                  </a:schemeClr>
                </a:solidFill>
              </a:rPr>
              <a:t>-xml/</a:t>
            </a:r>
          </a:p>
        </p:txBody>
      </p:sp>
      <p:pic>
        <p:nvPicPr>
          <p:cNvPr id="5" name="Picture Placeholder 4" descr="DublinCore.jpg"/>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228600" y="1143000"/>
            <a:ext cx="4267200" cy="4267200"/>
          </a:xfrm>
        </p:spPr>
      </p:pic>
      <p:sp>
        <p:nvSpPr>
          <p:cNvPr id="7" name="Text Placeholder 6"/>
          <p:cNvSpPr>
            <a:spLocks noGrp="1"/>
          </p:cNvSpPr>
          <p:nvPr>
            <p:ph type="body" sz="half" idx="2"/>
          </p:nvPr>
        </p:nvSpPr>
        <p:spPr>
          <a:xfrm>
            <a:off x="4742584" y="5191760"/>
            <a:ext cx="4202119" cy="1103887"/>
          </a:xfrm>
        </p:spPr>
        <p:txBody>
          <a:bodyPr>
            <a:normAutofit fontScale="92500"/>
          </a:bodyPr>
          <a:lstStyle/>
          <a:p>
            <a:r>
              <a:rPr lang="en-US" dirty="0" smtClean="0"/>
              <a:t>From library sciences</a:t>
            </a:r>
          </a:p>
          <a:p>
            <a:endParaRPr lang="en-US" sz="1300" dirty="0"/>
          </a:p>
          <a:p>
            <a:r>
              <a:rPr lang="en-US" sz="1600" dirty="0"/>
              <a:t>http://</a:t>
            </a:r>
            <a:r>
              <a:rPr lang="en-US" sz="1600" dirty="0" err="1"/>
              <a:t>dublincore.org</a:t>
            </a:r>
            <a:r>
              <a:rPr lang="en-US" sz="1600" dirty="0"/>
              <a:t>/documents/</a:t>
            </a:r>
            <a:r>
              <a:rPr lang="en-US" sz="1600" dirty="0" err="1"/>
              <a:t>dcmi</a:t>
            </a:r>
            <a:r>
              <a:rPr lang="en-US" sz="1600" dirty="0"/>
              <a:t>-terms/</a:t>
            </a:r>
          </a:p>
          <a:p>
            <a:endParaRPr lang="en-US" dirty="0"/>
          </a:p>
        </p:txBody>
      </p:sp>
      <p:sp>
        <p:nvSpPr>
          <p:cNvPr id="2" name="Slide Number Placeholder 1"/>
          <p:cNvSpPr>
            <a:spLocks noGrp="1"/>
          </p:cNvSpPr>
          <p:nvPr>
            <p:ph type="sldNum" sz="quarter" idx="12"/>
          </p:nvPr>
        </p:nvSpPr>
        <p:spPr/>
        <p:txBody>
          <a:bodyPr/>
          <a:lstStyle/>
          <a:p>
            <a:fld id="{9F2F5E10-5301-4EE6-90D2-A6C4A3F62BED}" type="slidenum">
              <a:rPr lang="en-US" smtClean="0"/>
              <a:t>57</a:t>
            </a:fld>
            <a:endParaRPr lang="en-US"/>
          </a:p>
        </p:txBody>
      </p:sp>
    </p:spTree>
    <p:extLst>
      <p:ext uri="{BB962C8B-B14F-4D97-AF65-F5344CB8AC3E}">
        <p14:creationId xmlns:p14="http://schemas.microsoft.com/office/powerpoint/2010/main" val="11640406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0" y="85319"/>
            <a:ext cx="9144000" cy="1143000"/>
          </a:xfrm>
        </p:spPr>
        <p:txBody>
          <a:bodyPr/>
          <a:lstStyle/>
          <a:p>
            <a:r>
              <a:rPr lang="en-US" sz="3600" dirty="0" smtClean="0">
                <a:ea typeface="ＭＳ Ｐゴシック" charset="0"/>
                <a:cs typeface="ＭＳ Ｐゴシック" charset="0"/>
              </a:rPr>
              <a:t>A Widely-Used Provenance Representation:</a:t>
            </a:r>
            <a:br>
              <a:rPr lang="en-US" sz="3600" dirty="0" smtClean="0">
                <a:ea typeface="ＭＳ Ｐゴシック" charset="0"/>
                <a:cs typeface="ＭＳ Ｐゴシック" charset="0"/>
              </a:rPr>
            </a:br>
            <a:r>
              <a:rPr lang="en-US" sz="3600" dirty="0" smtClean="0">
                <a:ea typeface="ＭＳ Ｐゴシック" charset="0"/>
                <a:cs typeface="ＭＳ Ｐゴシック" charset="0"/>
              </a:rPr>
              <a:t>The W3C  </a:t>
            </a:r>
            <a:r>
              <a:rPr lang="en-US" sz="3600" dirty="0" smtClean="0">
                <a:solidFill>
                  <a:srgbClr val="FF6600"/>
                </a:solidFill>
                <a:ea typeface="ＭＳ Ｐゴシック" charset="0"/>
                <a:cs typeface="ＭＳ Ｐゴシック" charset="0"/>
              </a:rPr>
              <a:t>PROV </a:t>
            </a:r>
            <a:r>
              <a:rPr lang="en-US" sz="3600" dirty="0" smtClean="0">
                <a:ea typeface="ＭＳ Ｐゴシック" charset="0"/>
                <a:cs typeface="ＭＳ Ｐゴシック" charset="0"/>
              </a:rPr>
              <a:t>Standard</a:t>
            </a:r>
            <a:endParaRPr lang="en-US" sz="3600" dirty="0">
              <a:solidFill>
                <a:srgbClr val="FF6600"/>
              </a:solidFill>
              <a:ea typeface="ＭＳ Ｐゴシック" charset="0"/>
              <a:cs typeface="ＭＳ Ｐゴシック" charset="0"/>
            </a:endParaRPr>
          </a:p>
        </p:txBody>
      </p:sp>
      <p:sp>
        <p:nvSpPr>
          <p:cNvPr id="28675" name="Rectangle 5"/>
          <p:cNvSpPr>
            <a:spLocks noChangeArrowheads="1"/>
          </p:cNvSpPr>
          <p:nvPr/>
        </p:nvSpPr>
        <p:spPr bwMode="auto">
          <a:xfrm>
            <a:off x="0" y="6552902"/>
            <a:ext cx="406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1400" dirty="0">
                <a:solidFill>
                  <a:schemeClr val="bg1">
                    <a:lumMod val="50000"/>
                  </a:schemeClr>
                </a:solidFill>
              </a:rPr>
              <a:t>http://www.w3.org/TR/</a:t>
            </a:r>
            <a:r>
              <a:rPr lang="en-US" sz="1400" dirty="0" err="1">
                <a:solidFill>
                  <a:schemeClr val="bg1">
                    <a:lumMod val="50000"/>
                  </a:schemeClr>
                </a:solidFill>
              </a:rPr>
              <a:t>prov</a:t>
            </a:r>
            <a:r>
              <a:rPr lang="en-US" sz="1400" dirty="0">
                <a:solidFill>
                  <a:schemeClr val="bg1">
                    <a:lumMod val="50000"/>
                  </a:schemeClr>
                </a:solidFill>
              </a:rPr>
              <a:t>-primer/</a:t>
            </a:r>
          </a:p>
        </p:txBody>
      </p:sp>
      <p:pic>
        <p:nvPicPr>
          <p:cNvPr id="2" name="Picture 1"/>
          <p:cNvPicPr>
            <a:picLocks noChangeAspect="1"/>
          </p:cNvPicPr>
          <p:nvPr/>
        </p:nvPicPr>
        <p:blipFill>
          <a:blip r:embed="rId2"/>
          <a:stretch>
            <a:fillRect/>
          </a:stretch>
        </p:blipFill>
        <p:spPr>
          <a:xfrm>
            <a:off x="2005867" y="1805685"/>
            <a:ext cx="7112000" cy="4394200"/>
          </a:xfrm>
          <a:prstGeom prst="rect">
            <a:avLst/>
          </a:prstGeom>
          <a:solidFill>
            <a:srgbClr val="FFFFFF"/>
          </a:solidFill>
        </p:spPr>
      </p:pic>
      <p:pic>
        <p:nvPicPr>
          <p:cNvPr id="3" name="Picture 2"/>
          <p:cNvPicPr>
            <a:picLocks noChangeAspect="1"/>
          </p:cNvPicPr>
          <p:nvPr/>
        </p:nvPicPr>
        <p:blipFill>
          <a:blip r:embed="rId3"/>
          <a:stretch>
            <a:fillRect/>
          </a:stretch>
        </p:blipFill>
        <p:spPr>
          <a:xfrm rot="5400000" flipH="1" flipV="1">
            <a:off x="1401868" y="4262725"/>
            <a:ext cx="736600" cy="800100"/>
          </a:xfrm>
          <a:prstGeom prst="rect">
            <a:avLst/>
          </a:prstGeom>
        </p:spPr>
      </p:pic>
      <p:sp>
        <p:nvSpPr>
          <p:cNvPr id="4" name="TextBox 3"/>
          <p:cNvSpPr txBox="1"/>
          <p:nvPr/>
        </p:nvSpPr>
        <p:spPr>
          <a:xfrm>
            <a:off x="-15484" y="3948923"/>
            <a:ext cx="2249334" cy="400110"/>
          </a:xfrm>
          <a:prstGeom prst="rect">
            <a:avLst/>
          </a:prstGeom>
          <a:noFill/>
        </p:spPr>
        <p:txBody>
          <a:bodyPr wrap="none" rtlCol="0">
            <a:spAutoFit/>
          </a:bodyPr>
          <a:lstStyle/>
          <a:p>
            <a:r>
              <a:rPr lang="en-US" sz="2000">
                <a:latin typeface="Century"/>
                <a:cs typeface="Century"/>
              </a:rPr>
              <a:t>actedOnBehalfOf</a:t>
            </a:r>
          </a:p>
        </p:txBody>
      </p:sp>
      <p:sp>
        <p:nvSpPr>
          <p:cNvPr id="5" name="Slide Number Placeholder 4"/>
          <p:cNvSpPr>
            <a:spLocks noGrp="1"/>
          </p:cNvSpPr>
          <p:nvPr>
            <p:ph type="sldNum" sz="quarter" idx="12"/>
          </p:nvPr>
        </p:nvSpPr>
        <p:spPr/>
        <p:txBody>
          <a:bodyPr/>
          <a:lstStyle/>
          <a:p>
            <a:fld id="{9F2F5E10-5301-4EE6-90D2-A6C4A3F62BED}" type="slidenum">
              <a:rPr lang="en-US" smtClean="0"/>
              <a:t>58</a:t>
            </a:fld>
            <a:endParaRPr lang="en-US"/>
          </a:p>
        </p:txBody>
      </p:sp>
    </p:spTree>
    <p:extLst>
      <p:ext uri="{BB962C8B-B14F-4D97-AF65-F5344CB8AC3E}">
        <p14:creationId xmlns:p14="http://schemas.microsoft.com/office/powerpoint/2010/main" val="325881421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42584" y="111760"/>
            <a:ext cx="4330295" cy="4175759"/>
          </a:xfrm>
        </p:spPr>
        <p:txBody>
          <a:bodyPr/>
          <a:lstStyle/>
          <a:p>
            <a:r>
              <a:rPr lang="en-US" dirty="0"/>
              <a:t>A Classic Provenance Representation: </a:t>
            </a:r>
            <a:r>
              <a:rPr lang="en-US" dirty="0" smtClean="0"/>
              <a:t/>
            </a:r>
            <a:br>
              <a:rPr lang="en-US" dirty="0" smtClean="0"/>
            </a:br>
            <a:r>
              <a:rPr lang="en-US" dirty="0"/>
              <a:t/>
            </a:r>
            <a:br>
              <a:rPr lang="en-US" dirty="0"/>
            </a:br>
            <a:r>
              <a:rPr lang="en-US" dirty="0" smtClean="0">
                <a:solidFill>
                  <a:srgbClr val="FF0000"/>
                </a:solidFill>
              </a:rPr>
              <a:t>The </a:t>
            </a:r>
            <a:r>
              <a:rPr lang="en-US" dirty="0">
                <a:solidFill>
                  <a:srgbClr val="FF0000"/>
                </a:solidFill>
              </a:rPr>
              <a:t>Dublin </a:t>
            </a:r>
            <a:r>
              <a:rPr lang="en-US" dirty="0" smtClean="0">
                <a:solidFill>
                  <a:srgbClr val="FF0000"/>
                </a:solidFill>
              </a:rPr>
              <a:t>Core</a:t>
            </a:r>
            <a:endParaRPr lang="en-US" dirty="0">
              <a:solidFill>
                <a:srgbClr val="FF0000"/>
              </a:solidFill>
            </a:endParaRPr>
          </a:p>
        </p:txBody>
      </p:sp>
      <p:sp>
        <p:nvSpPr>
          <p:cNvPr id="9" name="TextBox 8"/>
          <p:cNvSpPr txBox="1"/>
          <p:nvPr/>
        </p:nvSpPr>
        <p:spPr>
          <a:xfrm>
            <a:off x="10675" y="6584190"/>
            <a:ext cx="3757794" cy="200055"/>
          </a:xfrm>
          <a:prstGeom prst="rect">
            <a:avLst/>
          </a:prstGeom>
          <a:noFill/>
        </p:spPr>
        <p:txBody>
          <a:bodyPr wrap="square" rtlCol="0">
            <a:spAutoFit/>
          </a:bodyPr>
          <a:lstStyle/>
          <a:p>
            <a:r>
              <a:rPr lang="en-US" sz="700" dirty="0">
                <a:solidFill>
                  <a:schemeClr val="bg1">
                    <a:lumMod val="50000"/>
                  </a:schemeClr>
                </a:solidFill>
              </a:rPr>
              <a:t>http://</a:t>
            </a:r>
            <a:r>
              <a:rPr lang="en-US" sz="700" dirty="0" err="1">
                <a:solidFill>
                  <a:schemeClr val="bg1">
                    <a:lumMod val="50000"/>
                  </a:schemeClr>
                </a:solidFill>
              </a:rPr>
              <a:t>dublincore.org</a:t>
            </a:r>
            <a:r>
              <a:rPr lang="en-US" sz="700" dirty="0">
                <a:solidFill>
                  <a:schemeClr val="bg1">
                    <a:lumMod val="50000"/>
                  </a:schemeClr>
                </a:solidFill>
              </a:rPr>
              <a:t>/documents/</a:t>
            </a:r>
            <a:r>
              <a:rPr lang="en-US" sz="700" dirty="0" err="1">
                <a:solidFill>
                  <a:schemeClr val="bg1">
                    <a:lumMod val="50000"/>
                  </a:schemeClr>
                </a:solidFill>
              </a:rPr>
              <a:t>dcq</a:t>
            </a:r>
            <a:r>
              <a:rPr lang="en-US" sz="700" dirty="0">
                <a:solidFill>
                  <a:schemeClr val="bg1">
                    <a:lumMod val="50000"/>
                  </a:schemeClr>
                </a:solidFill>
              </a:rPr>
              <a:t>-</a:t>
            </a:r>
            <a:r>
              <a:rPr lang="en-US" sz="700" dirty="0" err="1">
                <a:solidFill>
                  <a:schemeClr val="bg1">
                    <a:lumMod val="50000"/>
                  </a:schemeClr>
                </a:solidFill>
              </a:rPr>
              <a:t>rdf</a:t>
            </a:r>
            <a:r>
              <a:rPr lang="en-US" sz="700" dirty="0">
                <a:solidFill>
                  <a:schemeClr val="bg1">
                    <a:lumMod val="50000"/>
                  </a:schemeClr>
                </a:solidFill>
              </a:rPr>
              <a:t>-xml/</a:t>
            </a:r>
          </a:p>
        </p:txBody>
      </p:sp>
      <p:pic>
        <p:nvPicPr>
          <p:cNvPr id="5" name="Picture Placeholder 4" descr="DublinCore.jpg"/>
          <p:cNvPicPr>
            <a:picLocks noGrp="1" noChangeAspect="1"/>
          </p:cNvPicPr>
          <p:nvPr>
            <p:ph type="pic" sz="quarter" idx="13"/>
          </p:nvPr>
        </p:nvPicPr>
        <p:blipFill rotWithShape="1">
          <a:blip r:embed="rId2" cstate="print">
            <a:extLst>
              <a:ext uri="{28A0092B-C50C-407E-A947-70E740481C1C}">
                <a14:useLocalDpi xmlns:a14="http://schemas.microsoft.com/office/drawing/2010/main"/>
              </a:ext>
            </a:extLst>
          </a:blip>
          <a:srcRect/>
          <a:stretch/>
        </p:blipFill>
        <p:spPr>
          <a:xfrm>
            <a:off x="228600" y="1143000"/>
            <a:ext cx="4267200" cy="4267200"/>
          </a:xfrm>
        </p:spPr>
      </p:pic>
      <p:sp>
        <p:nvSpPr>
          <p:cNvPr id="7" name="Text Placeholder 6"/>
          <p:cNvSpPr>
            <a:spLocks noGrp="1"/>
          </p:cNvSpPr>
          <p:nvPr>
            <p:ph type="body" sz="half" idx="2"/>
          </p:nvPr>
        </p:nvSpPr>
        <p:spPr>
          <a:xfrm>
            <a:off x="4742584" y="5191760"/>
            <a:ext cx="4202119" cy="1103887"/>
          </a:xfrm>
        </p:spPr>
        <p:txBody>
          <a:bodyPr>
            <a:normAutofit fontScale="92500"/>
          </a:bodyPr>
          <a:lstStyle/>
          <a:p>
            <a:r>
              <a:rPr lang="en-US" dirty="0" smtClean="0"/>
              <a:t>From library sciences</a:t>
            </a:r>
          </a:p>
          <a:p>
            <a:endParaRPr lang="en-US" sz="1300" dirty="0"/>
          </a:p>
          <a:p>
            <a:r>
              <a:rPr lang="en-US" sz="1600" dirty="0"/>
              <a:t>http://</a:t>
            </a:r>
            <a:r>
              <a:rPr lang="en-US" sz="1600" dirty="0" err="1"/>
              <a:t>dublincore.org</a:t>
            </a:r>
            <a:r>
              <a:rPr lang="en-US" sz="1600" dirty="0"/>
              <a:t>/documents/</a:t>
            </a:r>
            <a:r>
              <a:rPr lang="en-US" sz="1600" dirty="0" err="1"/>
              <a:t>dcmi</a:t>
            </a:r>
            <a:r>
              <a:rPr lang="en-US" sz="1600" dirty="0"/>
              <a:t>-terms/</a:t>
            </a:r>
          </a:p>
          <a:p>
            <a:endParaRPr lang="en-US" dirty="0"/>
          </a:p>
        </p:txBody>
      </p:sp>
      <p:sp>
        <p:nvSpPr>
          <p:cNvPr id="2" name="Slide Number Placeholder 1"/>
          <p:cNvSpPr>
            <a:spLocks noGrp="1"/>
          </p:cNvSpPr>
          <p:nvPr>
            <p:ph type="sldNum" sz="quarter" idx="12"/>
          </p:nvPr>
        </p:nvSpPr>
        <p:spPr/>
        <p:txBody>
          <a:bodyPr/>
          <a:lstStyle/>
          <a:p>
            <a:fld id="{9F2F5E10-5301-4EE6-90D2-A6C4A3F62BED}" type="slidenum">
              <a:rPr lang="en-US" smtClean="0"/>
              <a:t>59</a:t>
            </a:fld>
            <a:endParaRPr lang="en-US"/>
          </a:p>
        </p:txBody>
      </p:sp>
    </p:spTree>
    <p:extLst>
      <p:ext uri="{BB962C8B-B14F-4D97-AF65-F5344CB8AC3E}">
        <p14:creationId xmlns:p14="http://schemas.microsoft.com/office/powerpoint/2010/main" val="32957314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012"/>
            <a:ext cx="9144000" cy="1143000"/>
          </a:xfrm>
        </p:spPr>
        <p:txBody>
          <a:bodyPr/>
          <a:lstStyle/>
          <a:p>
            <a:r>
              <a:rPr lang="en-US" sz="4000" dirty="0" smtClean="0"/>
              <a:t>Programs as Black Boxes: </a:t>
            </a:r>
            <a:r>
              <a:rPr lang="en-US" sz="3200" dirty="0" smtClean="0"/>
              <a:t>Functions with Inputs, Outputs, and Parameters</a:t>
            </a:r>
            <a:endParaRPr lang="en-US" sz="3600" dirty="0"/>
          </a:p>
        </p:txBody>
      </p:sp>
      <p:pic>
        <p:nvPicPr>
          <p:cNvPr id="3"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2606558" y="1625903"/>
            <a:ext cx="4302242" cy="5054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9F2F5E10-5301-4EE6-90D2-A6C4A3F62BED}" type="slidenum">
              <a:rPr lang="en-US" smtClean="0"/>
              <a:t>6</a:t>
            </a:fld>
            <a:endParaRPr lang="en-US"/>
          </a:p>
        </p:txBody>
      </p:sp>
    </p:spTree>
    <p:extLst>
      <p:ext uri="{BB962C8B-B14F-4D97-AF65-F5344CB8AC3E}">
        <p14:creationId xmlns:p14="http://schemas.microsoft.com/office/powerpoint/2010/main" val="2213850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0" y="85319"/>
            <a:ext cx="9144000" cy="1143000"/>
          </a:xfrm>
        </p:spPr>
        <p:txBody>
          <a:bodyPr/>
          <a:lstStyle/>
          <a:p>
            <a:r>
              <a:rPr lang="en-US" sz="3600" dirty="0" smtClean="0">
                <a:ea typeface="ＭＳ Ｐゴシック" charset="0"/>
                <a:cs typeface="ＭＳ Ｐゴシック" charset="0"/>
              </a:rPr>
              <a:t>A Widely-Used Provenance Representation:</a:t>
            </a:r>
            <a:br>
              <a:rPr lang="en-US" sz="3600" dirty="0" smtClean="0">
                <a:ea typeface="ＭＳ Ｐゴシック" charset="0"/>
                <a:cs typeface="ＭＳ Ｐゴシック" charset="0"/>
              </a:rPr>
            </a:br>
            <a:r>
              <a:rPr lang="en-US" sz="3600" dirty="0" smtClean="0">
                <a:solidFill>
                  <a:srgbClr val="FF0000"/>
                </a:solidFill>
                <a:ea typeface="ＭＳ Ｐゴシック" charset="0"/>
                <a:cs typeface="ＭＳ Ｐゴシック" charset="0"/>
              </a:rPr>
              <a:t>PROV</a:t>
            </a:r>
            <a:endParaRPr lang="en-US" sz="3600" dirty="0">
              <a:solidFill>
                <a:srgbClr val="FF0000"/>
              </a:solidFill>
              <a:ea typeface="ＭＳ Ｐゴシック" charset="0"/>
              <a:cs typeface="ＭＳ Ｐゴシック" charset="0"/>
            </a:endParaRPr>
          </a:p>
        </p:txBody>
      </p:sp>
      <p:sp>
        <p:nvSpPr>
          <p:cNvPr id="28675" name="Rectangle 5"/>
          <p:cNvSpPr>
            <a:spLocks noChangeArrowheads="1"/>
          </p:cNvSpPr>
          <p:nvPr/>
        </p:nvSpPr>
        <p:spPr bwMode="auto">
          <a:xfrm>
            <a:off x="0" y="6552902"/>
            <a:ext cx="406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1400" dirty="0">
                <a:solidFill>
                  <a:schemeClr val="bg1">
                    <a:lumMod val="50000"/>
                  </a:schemeClr>
                </a:solidFill>
              </a:rPr>
              <a:t>http://www.w3.org/TR/</a:t>
            </a:r>
            <a:r>
              <a:rPr lang="en-US" sz="1400" dirty="0" err="1">
                <a:solidFill>
                  <a:schemeClr val="bg1">
                    <a:lumMod val="50000"/>
                  </a:schemeClr>
                </a:solidFill>
              </a:rPr>
              <a:t>prov</a:t>
            </a:r>
            <a:r>
              <a:rPr lang="en-US" sz="1400" dirty="0">
                <a:solidFill>
                  <a:schemeClr val="bg1">
                    <a:lumMod val="50000"/>
                  </a:schemeClr>
                </a:solidFill>
              </a:rPr>
              <a:t>-primer/</a:t>
            </a:r>
          </a:p>
        </p:txBody>
      </p:sp>
      <p:pic>
        <p:nvPicPr>
          <p:cNvPr id="2" name="Picture 1"/>
          <p:cNvPicPr>
            <a:picLocks noChangeAspect="1"/>
          </p:cNvPicPr>
          <p:nvPr/>
        </p:nvPicPr>
        <p:blipFill>
          <a:blip r:embed="rId2"/>
          <a:stretch>
            <a:fillRect/>
          </a:stretch>
        </p:blipFill>
        <p:spPr>
          <a:xfrm>
            <a:off x="2005867" y="1805685"/>
            <a:ext cx="7112000" cy="4394200"/>
          </a:xfrm>
          <a:prstGeom prst="rect">
            <a:avLst/>
          </a:prstGeom>
          <a:solidFill>
            <a:srgbClr val="FFFFFF"/>
          </a:solidFill>
        </p:spPr>
      </p:pic>
      <p:pic>
        <p:nvPicPr>
          <p:cNvPr id="3" name="Picture 2"/>
          <p:cNvPicPr>
            <a:picLocks noChangeAspect="1"/>
          </p:cNvPicPr>
          <p:nvPr/>
        </p:nvPicPr>
        <p:blipFill>
          <a:blip r:embed="rId3"/>
          <a:stretch>
            <a:fillRect/>
          </a:stretch>
        </p:blipFill>
        <p:spPr>
          <a:xfrm rot="5400000" flipH="1" flipV="1">
            <a:off x="1401868" y="4262725"/>
            <a:ext cx="736600" cy="800100"/>
          </a:xfrm>
          <a:prstGeom prst="rect">
            <a:avLst/>
          </a:prstGeom>
        </p:spPr>
      </p:pic>
      <p:sp>
        <p:nvSpPr>
          <p:cNvPr id="4" name="TextBox 3"/>
          <p:cNvSpPr txBox="1"/>
          <p:nvPr/>
        </p:nvSpPr>
        <p:spPr>
          <a:xfrm>
            <a:off x="-15484" y="3948923"/>
            <a:ext cx="2249334" cy="400110"/>
          </a:xfrm>
          <a:prstGeom prst="rect">
            <a:avLst/>
          </a:prstGeom>
          <a:noFill/>
        </p:spPr>
        <p:txBody>
          <a:bodyPr wrap="none" rtlCol="0">
            <a:spAutoFit/>
          </a:bodyPr>
          <a:lstStyle/>
          <a:p>
            <a:r>
              <a:rPr lang="en-US" sz="2000">
                <a:latin typeface="Century"/>
                <a:cs typeface="Century"/>
              </a:rPr>
              <a:t>actedOnBehalfOf</a:t>
            </a:r>
          </a:p>
        </p:txBody>
      </p:sp>
      <p:sp>
        <p:nvSpPr>
          <p:cNvPr id="5" name="Slide Number Placeholder 4"/>
          <p:cNvSpPr>
            <a:spLocks noGrp="1"/>
          </p:cNvSpPr>
          <p:nvPr>
            <p:ph type="sldNum" sz="quarter" idx="12"/>
          </p:nvPr>
        </p:nvSpPr>
        <p:spPr/>
        <p:txBody>
          <a:bodyPr/>
          <a:lstStyle/>
          <a:p>
            <a:fld id="{9F2F5E10-5301-4EE6-90D2-A6C4A3F62BED}" type="slidenum">
              <a:rPr lang="en-US" smtClean="0"/>
              <a:t>60</a:t>
            </a:fld>
            <a:endParaRPr lang="en-US"/>
          </a:p>
        </p:txBody>
      </p:sp>
    </p:spTree>
    <p:extLst>
      <p:ext uri="{BB962C8B-B14F-4D97-AF65-F5344CB8AC3E}">
        <p14:creationId xmlns:p14="http://schemas.microsoft.com/office/powerpoint/2010/main" val="18702327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Provenance Scenario Overview</a:t>
            </a:r>
          </a:p>
        </p:txBody>
      </p:sp>
      <p:sp>
        <p:nvSpPr>
          <p:cNvPr id="4" name="Content Placeholder 3"/>
          <p:cNvSpPr>
            <a:spLocks noGrp="1"/>
          </p:cNvSpPr>
          <p:nvPr>
            <p:ph idx="1"/>
          </p:nvPr>
        </p:nvSpPr>
        <p:spPr>
          <a:xfrm>
            <a:off x="362844" y="1995526"/>
            <a:ext cx="8475006" cy="4412362"/>
          </a:xfrm>
          <a:solidFill>
            <a:schemeClr val="bg1"/>
          </a:solidFill>
          <a:ln w="19050" cmpd="sng">
            <a:solidFill>
              <a:srgbClr val="74A510"/>
            </a:solidFill>
          </a:ln>
        </p:spPr>
        <p:txBody>
          <a:bodyPr>
            <a:noAutofit/>
          </a:bodyPr>
          <a:lstStyle/>
          <a:p>
            <a:r>
              <a:rPr lang="en-US" sz="2800" i="1"/>
              <a:t>A blogger looking over an online newspaper article spots what she thinks to be an error in a chart that the article includes.  The chart was produced by a chart generator company from a government agency dataset.  </a:t>
            </a:r>
          </a:p>
          <a:p>
            <a:r>
              <a:rPr lang="en-US" sz="2800" i="1"/>
              <a:t>The blogger explores the provenance records for the article, which combine provenance provided by the newspaper, the chart generator company, and the government agency. </a:t>
            </a:r>
          </a:p>
          <a:p>
            <a:r>
              <a:rPr lang="en-US" sz="2800" i="1"/>
              <a:t>The provenance provided by each source uses a different prefix: </a:t>
            </a:r>
            <a:r>
              <a:rPr lang="en-US" sz="2800" b="1" i="1"/>
              <a:t>exn</a:t>
            </a:r>
            <a:r>
              <a:rPr lang="en-US" sz="2800" i="1"/>
              <a:t>, </a:t>
            </a:r>
            <a:r>
              <a:rPr lang="en-US" sz="2800" b="1" i="1"/>
              <a:t>exc</a:t>
            </a:r>
            <a:r>
              <a:rPr lang="en-US" sz="2800" i="1"/>
              <a:t>, and </a:t>
            </a:r>
            <a:r>
              <a:rPr lang="en-US" sz="2800" b="1" i="1"/>
              <a:t>exg</a:t>
            </a:r>
            <a:r>
              <a:rPr lang="en-US" sz="2800" i="1"/>
              <a:t> respectively.</a:t>
            </a:r>
          </a:p>
        </p:txBody>
      </p:sp>
      <p:sp>
        <p:nvSpPr>
          <p:cNvPr id="5" name="Rectangle 5"/>
          <p:cNvSpPr>
            <a:spLocks noChangeArrowheads="1"/>
          </p:cNvSpPr>
          <p:nvPr/>
        </p:nvSpPr>
        <p:spPr bwMode="auto">
          <a:xfrm>
            <a:off x="0" y="6552902"/>
            <a:ext cx="406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1400" dirty="0">
                <a:solidFill>
                  <a:schemeClr val="bg1">
                    <a:lumMod val="50000"/>
                  </a:schemeClr>
                </a:solidFill>
              </a:rPr>
              <a:t>http://www.w3.org/TR/</a:t>
            </a:r>
            <a:r>
              <a:rPr lang="en-US" sz="1400" dirty="0" err="1">
                <a:solidFill>
                  <a:schemeClr val="bg1">
                    <a:lumMod val="50000"/>
                  </a:schemeClr>
                </a:solidFill>
              </a:rPr>
              <a:t>prov</a:t>
            </a:r>
            <a:r>
              <a:rPr lang="en-US" sz="1400" dirty="0">
                <a:solidFill>
                  <a:schemeClr val="bg1">
                    <a:lumMod val="50000"/>
                  </a:schemeClr>
                </a:solidFill>
              </a:rPr>
              <a:t>-primer/</a:t>
            </a:r>
          </a:p>
        </p:txBody>
      </p:sp>
      <p:sp>
        <p:nvSpPr>
          <p:cNvPr id="6" name="Slide Number Placeholder 5"/>
          <p:cNvSpPr>
            <a:spLocks noGrp="1"/>
          </p:cNvSpPr>
          <p:nvPr>
            <p:ph type="sldNum" sz="quarter" idx="12"/>
          </p:nvPr>
        </p:nvSpPr>
        <p:spPr/>
        <p:txBody>
          <a:bodyPr/>
          <a:lstStyle/>
          <a:p>
            <a:fld id="{9F2F5E10-5301-4EE6-90D2-A6C4A3F62BED}" type="slidenum">
              <a:rPr lang="en-US" smtClean="0"/>
              <a:t>61</a:t>
            </a:fld>
            <a:endParaRPr lang="en-US"/>
          </a:p>
        </p:txBody>
      </p:sp>
    </p:spTree>
    <p:extLst>
      <p:ext uri="{BB962C8B-B14F-4D97-AF65-F5344CB8AC3E}">
        <p14:creationId xmlns:p14="http://schemas.microsoft.com/office/powerpoint/2010/main" val="28625463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88141"/>
          </a:xfrm>
        </p:spPr>
        <p:txBody>
          <a:bodyPr/>
          <a:lstStyle/>
          <a:p>
            <a:r>
              <a:rPr lang="en-US"/>
              <a:t>PROV Scenario (I):</a:t>
            </a:r>
            <a:br>
              <a:rPr lang="en-US"/>
            </a:br>
            <a:r>
              <a:rPr lang="en-US">
                <a:solidFill>
                  <a:srgbClr val="FF0000"/>
                </a:solidFill>
              </a:rPr>
              <a:t>Entities</a:t>
            </a:r>
          </a:p>
        </p:txBody>
      </p:sp>
      <p:sp>
        <p:nvSpPr>
          <p:cNvPr id="3" name="Content Placeholder 2"/>
          <p:cNvSpPr>
            <a:spLocks noGrp="1"/>
          </p:cNvSpPr>
          <p:nvPr>
            <p:ph idx="1"/>
          </p:nvPr>
        </p:nvSpPr>
        <p:spPr>
          <a:xfrm>
            <a:off x="350762" y="1681238"/>
            <a:ext cx="8336037" cy="3994348"/>
          </a:xfrm>
          <a:solidFill>
            <a:schemeClr val="bg1"/>
          </a:solidFill>
        </p:spPr>
        <p:txBody>
          <a:bodyPr>
            <a:noAutofit/>
          </a:bodyPr>
          <a:lstStyle/>
          <a:p>
            <a:pPr marL="0" indent="0">
              <a:buNone/>
            </a:pPr>
            <a:r>
              <a:rPr lang="en-US" sz="2000"/>
              <a:t>Entities are physical, digital, conceptual, or other kinds of things. Provenance records describe the provenance of entities, and an entity’s provenance may refer to many other entities.</a:t>
            </a:r>
          </a:p>
          <a:p>
            <a:r>
              <a:rPr lang="en-US" sz="2000" i="1">
                <a:solidFill>
                  <a:schemeClr val="bg1">
                    <a:lumMod val="50000"/>
                  </a:schemeClr>
                </a:solidFill>
              </a:rPr>
              <a:t>An online newspaper publishes an </a:t>
            </a:r>
            <a:r>
              <a:rPr lang="en-US" sz="2000" i="1">
                <a:solidFill>
                  <a:srgbClr val="0000FF"/>
                </a:solidFill>
              </a:rPr>
              <a:t>article</a:t>
            </a:r>
            <a:r>
              <a:rPr lang="en-US" sz="2000" i="1">
                <a:solidFill>
                  <a:schemeClr val="bg1">
                    <a:lumMod val="50000"/>
                  </a:schemeClr>
                </a:solidFill>
              </a:rPr>
              <a:t> with a chart about crime statistics based on data provided by a government portal. </a:t>
            </a:r>
          </a:p>
          <a:p>
            <a:r>
              <a:rPr lang="en-US" sz="2000" i="1">
                <a:solidFill>
                  <a:schemeClr val="bg1">
                    <a:lumMod val="50000"/>
                  </a:schemeClr>
                </a:solidFill>
              </a:rPr>
              <a:t>The article includes a </a:t>
            </a:r>
            <a:r>
              <a:rPr lang="en-US" sz="2000" i="1">
                <a:solidFill>
                  <a:srgbClr val="0000FF"/>
                </a:solidFill>
              </a:rPr>
              <a:t>chart</a:t>
            </a:r>
            <a:r>
              <a:rPr lang="en-US" sz="2000" i="1">
                <a:solidFill>
                  <a:schemeClr val="bg1">
                    <a:lumMod val="50000"/>
                  </a:schemeClr>
                </a:solidFill>
              </a:rPr>
              <a:t> based on the data, with data values composed (aggregated) by geographical </a:t>
            </a:r>
            <a:r>
              <a:rPr lang="en-US" sz="2000" i="1">
                <a:solidFill>
                  <a:srgbClr val="0000FF"/>
                </a:solidFill>
              </a:rPr>
              <a:t>regions</a:t>
            </a:r>
            <a:r>
              <a:rPr lang="en-US" sz="2000" i="1">
                <a:solidFill>
                  <a:schemeClr val="bg1">
                    <a:lumMod val="50000"/>
                  </a:schemeClr>
                </a:solidFill>
              </a:rPr>
              <a:t>.</a:t>
            </a:r>
          </a:p>
        </p:txBody>
      </p:sp>
      <p:pic>
        <p:nvPicPr>
          <p:cNvPr id="4" name="Picture 3"/>
          <p:cNvPicPr>
            <a:picLocks noChangeAspect="1"/>
          </p:cNvPicPr>
          <p:nvPr/>
        </p:nvPicPr>
        <p:blipFill>
          <a:blip r:embed="rId2"/>
          <a:stretch>
            <a:fillRect/>
          </a:stretch>
        </p:blipFill>
        <p:spPr>
          <a:xfrm>
            <a:off x="80828" y="5259620"/>
            <a:ext cx="9024295" cy="462643"/>
          </a:xfrm>
          <a:prstGeom prst="rect">
            <a:avLst/>
          </a:prstGeom>
        </p:spPr>
      </p:pic>
      <p:sp>
        <p:nvSpPr>
          <p:cNvPr id="5" name="Rectangle 5"/>
          <p:cNvSpPr>
            <a:spLocks noChangeArrowheads="1"/>
          </p:cNvSpPr>
          <p:nvPr/>
        </p:nvSpPr>
        <p:spPr bwMode="auto">
          <a:xfrm>
            <a:off x="0" y="6552902"/>
            <a:ext cx="406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1400" dirty="0">
                <a:solidFill>
                  <a:schemeClr val="bg1">
                    <a:lumMod val="50000"/>
                  </a:schemeClr>
                </a:solidFill>
              </a:rPr>
              <a:t>http://www.w3.org/TR/</a:t>
            </a:r>
            <a:r>
              <a:rPr lang="en-US" sz="1400" dirty="0" err="1">
                <a:solidFill>
                  <a:schemeClr val="bg1">
                    <a:lumMod val="50000"/>
                  </a:schemeClr>
                </a:solidFill>
              </a:rPr>
              <a:t>prov</a:t>
            </a:r>
            <a:r>
              <a:rPr lang="en-US" sz="1400" dirty="0">
                <a:solidFill>
                  <a:schemeClr val="bg1">
                    <a:lumMod val="50000"/>
                  </a:schemeClr>
                </a:solidFill>
              </a:rPr>
              <a:t>-primer/</a:t>
            </a:r>
          </a:p>
        </p:txBody>
      </p:sp>
      <p:sp>
        <p:nvSpPr>
          <p:cNvPr id="6" name="Slide Number Placeholder 5"/>
          <p:cNvSpPr>
            <a:spLocks noGrp="1"/>
          </p:cNvSpPr>
          <p:nvPr>
            <p:ph type="sldNum" sz="quarter" idx="12"/>
          </p:nvPr>
        </p:nvSpPr>
        <p:spPr/>
        <p:txBody>
          <a:bodyPr/>
          <a:lstStyle/>
          <a:p>
            <a:fld id="{9F2F5E10-5301-4EE6-90D2-A6C4A3F62BED}" type="slidenum">
              <a:rPr lang="en-US" smtClean="0"/>
              <a:t>62</a:t>
            </a:fld>
            <a:endParaRPr lang="en-US"/>
          </a:p>
        </p:txBody>
      </p:sp>
    </p:spTree>
    <p:extLst>
      <p:ext uri="{BB962C8B-B14F-4D97-AF65-F5344CB8AC3E}">
        <p14:creationId xmlns:p14="http://schemas.microsoft.com/office/powerpoint/2010/main" val="38700601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 Scenario (II):</a:t>
            </a:r>
            <a:br>
              <a:rPr lang="en-US"/>
            </a:br>
            <a:r>
              <a:rPr lang="en-US">
                <a:solidFill>
                  <a:srgbClr val="FF0000"/>
                </a:solidFill>
              </a:rPr>
              <a:t>Activities</a:t>
            </a:r>
          </a:p>
        </p:txBody>
      </p:sp>
      <p:sp>
        <p:nvSpPr>
          <p:cNvPr id="3" name="Content Placeholder 2"/>
          <p:cNvSpPr>
            <a:spLocks noGrp="1"/>
          </p:cNvSpPr>
          <p:nvPr>
            <p:ph idx="1"/>
          </p:nvPr>
        </p:nvSpPr>
        <p:spPr>
          <a:xfrm>
            <a:off x="350762" y="1681238"/>
            <a:ext cx="8336037" cy="3087291"/>
          </a:xfrm>
          <a:solidFill>
            <a:schemeClr val="bg1"/>
          </a:solidFill>
        </p:spPr>
        <p:txBody>
          <a:bodyPr>
            <a:noAutofit/>
          </a:bodyPr>
          <a:lstStyle/>
          <a:p>
            <a:pPr marL="0" indent="0">
              <a:buNone/>
            </a:pPr>
            <a:r>
              <a:rPr lang="en-US" sz="2000"/>
              <a:t>Activities are how entities come into existence and how their attributes change to become new entities, often making use of previously existing entities to achieve this.</a:t>
            </a:r>
          </a:p>
          <a:p>
            <a:r>
              <a:rPr lang="en-US" sz="2000" i="1"/>
              <a:t>There was an activity done by the chart agency (exc:compile1) denoting the compilation of the chart from the data set.  </a:t>
            </a:r>
          </a:p>
          <a:p>
            <a:r>
              <a:rPr lang="en-US" sz="2000" i="1"/>
              <a:t>This activity includes more specific steps involved in this compilation, which are first composing the data by region (exc:compose1) and then generating the chart graphic (exc:illustrate1).</a:t>
            </a:r>
          </a:p>
        </p:txBody>
      </p:sp>
      <p:pic>
        <p:nvPicPr>
          <p:cNvPr id="5" name="Picture 4"/>
          <p:cNvPicPr>
            <a:picLocks noChangeAspect="1"/>
          </p:cNvPicPr>
          <p:nvPr/>
        </p:nvPicPr>
        <p:blipFill>
          <a:blip r:embed="rId2"/>
          <a:stretch>
            <a:fillRect/>
          </a:stretch>
        </p:blipFill>
        <p:spPr>
          <a:xfrm>
            <a:off x="1777999" y="5365517"/>
            <a:ext cx="5565913" cy="533400"/>
          </a:xfrm>
          <a:prstGeom prst="rect">
            <a:avLst/>
          </a:prstGeom>
        </p:spPr>
      </p:pic>
      <p:sp>
        <p:nvSpPr>
          <p:cNvPr id="6" name="Rectangle 5"/>
          <p:cNvSpPr>
            <a:spLocks noChangeArrowheads="1"/>
          </p:cNvSpPr>
          <p:nvPr/>
        </p:nvSpPr>
        <p:spPr bwMode="auto">
          <a:xfrm>
            <a:off x="0" y="6552902"/>
            <a:ext cx="406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1400" dirty="0">
                <a:solidFill>
                  <a:schemeClr val="bg1">
                    <a:lumMod val="50000"/>
                  </a:schemeClr>
                </a:solidFill>
              </a:rPr>
              <a:t>http://www.w3.org/TR/</a:t>
            </a:r>
            <a:r>
              <a:rPr lang="en-US" sz="1400" dirty="0" err="1">
                <a:solidFill>
                  <a:schemeClr val="bg1">
                    <a:lumMod val="50000"/>
                  </a:schemeClr>
                </a:solidFill>
              </a:rPr>
              <a:t>prov</a:t>
            </a:r>
            <a:r>
              <a:rPr lang="en-US" sz="1400" dirty="0">
                <a:solidFill>
                  <a:schemeClr val="bg1">
                    <a:lumMod val="50000"/>
                  </a:schemeClr>
                </a:solidFill>
              </a:rPr>
              <a:t>-primer/</a:t>
            </a:r>
          </a:p>
        </p:txBody>
      </p:sp>
      <p:sp>
        <p:nvSpPr>
          <p:cNvPr id="7" name="Slide Number Placeholder 6"/>
          <p:cNvSpPr>
            <a:spLocks noGrp="1"/>
          </p:cNvSpPr>
          <p:nvPr>
            <p:ph type="sldNum" sz="quarter" idx="12"/>
          </p:nvPr>
        </p:nvSpPr>
        <p:spPr/>
        <p:txBody>
          <a:bodyPr/>
          <a:lstStyle/>
          <a:p>
            <a:fld id="{9F2F5E10-5301-4EE6-90D2-A6C4A3F62BED}" type="slidenum">
              <a:rPr lang="en-US" smtClean="0"/>
              <a:t>63</a:t>
            </a:fld>
            <a:endParaRPr lang="en-US"/>
          </a:p>
        </p:txBody>
      </p:sp>
    </p:spTree>
    <p:extLst>
      <p:ext uri="{BB962C8B-B14F-4D97-AF65-F5344CB8AC3E}">
        <p14:creationId xmlns:p14="http://schemas.microsoft.com/office/powerpoint/2010/main" val="18760306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 Scenario (III):</a:t>
            </a:r>
            <a:br>
              <a:rPr lang="en-US"/>
            </a:br>
            <a:r>
              <a:rPr lang="en-US">
                <a:solidFill>
                  <a:srgbClr val="FF0000"/>
                </a:solidFill>
              </a:rPr>
              <a:t>Use</a:t>
            </a:r>
            <a:r>
              <a:rPr lang="en-US"/>
              <a:t> and </a:t>
            </a:r>
            <a:r>
              <a:rPr lang="en-US">
                <a:solidFill>
                  <a:srgbClr val="FF0000"/>
                </a:solidFill>
              </a:rPr>
              <a:t>Generation</a:t>
            </a:r>
          </a:p>
        </p:txBody>
      </p:sp>
      <p:sp>
        <p:nvSpPr>
          <p:cNvPr id="3" name="Content Placeholder 2"/>
          <p:cNvSpPr>
            <a:spLocks noGrp="1"/>
          </p:cNvSpPr>
          <p:nvPr>
            <p:ph idx="1"/>
          </p:nvPr>
        </p:nvSpPr>
        <p:spPr>
          <a:xfrm>
            <a:off x="350762" y="1681238"/>
            <a:ext cx="8336037" cy="2298095"/>
          </a:xfrm>
          <a:solidFill>
            <a:schemeClr val="bg1"/>
          </a:solidFill>
        </p:spPr>
        <p:txBody>
          <a:bodyPr>
            <a:noAutofit/>
          </a:bodyPr>
          <a:lstStyle/>
          <a:p>
            <a:pPr marL="0" indent="0">
              <a:buNone/>
            </a:pPr>
            <a:r>
              <a:rPr lang="en-US" sz="2000"/>
              <a:t>Activities generate new entities. Activities make use of entities.</a:t>
            </a:r>
          </a:p>
          <a:p>
            <a:r>
              <a:rPr lang="en-US" sz="2000" i="1"/>
              <a:t>The composition activity (exc:compose1) used the original data set, the list of regions.  The composed data was generated by this activity.  </a:t>
            </a:r>
          </a:p>
          <a:p>
            <a:r>
              <a:rPr lang="en-US" sz="2000" i="1"/>
              <a:t>Similarly, the chart graphic creation activity (exc:illustrate1) used the composed data, and the chart was generated by this activity.</a:t>
            </a:r>
          </a:p>
        </p:txBody>
      </p:sp>
      <p:pic>
        <p:nvPicPr>
          <p:cNvPr id="4" name="Picture 3"/>
          <p:cNvPicPr>
            <a:picLocks noChangeAspect="1"/>
          </p:cNvPicPr>
          <p:nvPr/>
        </p:nvPicPr>
        <p:blipFill>
          <a:blip r:embed="rId2"/>
          <a:stretch>
            <a:fillRect/>
          </a:stretch>
        </p:blipFill>
        <p:spPr>
          <a:xfrm>
            <a:off x="0" y="4187371"/>
            <a:ext cx="9144000" cy="1159786"/>
          </a:xfrm>
          <a:prstGeom prst="rect">
            <a:avLst/>
          </a:prstGeom>
        </p:spPr>
      </p:pic>
      <p:sp>
        <p:nvSpPr>
          <p:cNvPr id="5" name="Rectangle 5"/>
          <p:cNvSpPr>
            <a:spLocks noChangeArrowheads="1"/>
          </p:cNvSpPr>
          <p:nvPr/>
        </p:nvSpPr>
        <p:spPr bwMode="auto">
          <a:xfrm>
            <a:off x="0" y="6552902"/>
            <a:ext cx="406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1400" dirty="0">
                <a:solidFill>
                  <a:schemeClr val="bg1">
                    <a:lumMod val="50000"/>
                  </a:schemeClr>
                </a:solidFill>
              </a:rPr>
              <a:t>http://www.w3.org/TR/</a:t>
            </a:r>
            <a:r>
              <a:rPr lang="en-US" sz="1400" dirty="0" err="1">
                <a:solidFill>
                  <a:schemeClr val="bg1">
                    <a:lumMod val="50000"/>
                  </a:schemeClr>
                </a:solidFill>
              </a:rPr>
              <a:t>prov</a:t>
            </a:r>
            <a:r>
              <a:rPr lang="en-US" sz="1400" dirty="0">
                <a:solidFill>
                  <a:schemeClr val="bg1">
                    <a:lumMod val="50000"/>
                  </a:schemeClr>
                </a:solidFill>
              </a:rPr>
              <a:t>-primer/</a:t>
            </a:r>
          </a:p>
        </p:txBody>
      </p:sp>
      <p:sp>
        <p:nvSpPr>
          <p:cNvPr id="6" name="Slide Number Placeholder 5"/>
          <p:cNvSpPr>
            <a:spLocks noGrp="1"/>
          </p:cNvSpPr>
          <p:nvPr>
            <p:ph type="sldNum" sz="quarter" idx="12"/>
          </p:nvPr>
        </p:nvSpPr>
        <p:spPr/>
        <p:txBody>
          <a:bodyPr/>
          <a:lstStyle/>
          <a:p>
            <a:fld id="{9F2F5E10-5301-4EE6-90D2-A6C4A3F62BED}" type="slidenum">
              <a:rPr lang="en-US" smtClean="0"/>
              <a:t>64</a:t>
            </a:fld>
            <a:endParaRPr lang="en-US"/>
          </a:p>
        </p:txBody>
      </p:sp>
    </p:spTree>
    <p:extLst>
      <p:ext uri="{BB962C8B-B14F-4D97-AF65-F5344CB8AC3E}">
        <p14:creationId xmlns:p14="http://schemas.microsoft.com/office/powerpoint/2010/main" val="27356483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813"/>
            <a:ext cx="8229600" cy="1143000"/>
          </a:xfrm>
        </p:spPr>
        <p:txBody>
          <a:bodyPr/>
          <a:lstStyle/>
          <a:p>
            <a:r>
              <a:rPr lang="en-US"/>
              <a:t>PROV Scenario (IV):</a:t>
            </a:r>
            <a:br>
              <a:rPr lang="en-US"/>
            </a:br>
            <a:r>
              <a:rPr lang="en-US">
                <a:solidFill>
                  <a:srgbClr val="FF0000"/>
                </a:solidFill>
              </a:rPr>
              <a:t>Agents</a:t>
            </a:r>
          </a:p>
        </p:txBody>
      </p:sp>
      <p:sp>
        <p:nvSpPr>
          <p:cNvPr id="3" name="Content Placeholder 2"/>
          <p:cNvSpPr>
            <a:spLocks noGrp="1"/>
          </p:cNvSpPr>
          <p:nvPr>
            <p:ph idx="1"/>
          </p:nvPr>
        </p:nvSpPr>
        <p:spPr>
          <a:xfrm>
            <a:off x="129590" y="1473911"/>
            <a:ext cx="9006314" cy="1814286"/>
          </a:xfrm>
          <a:solidFill>
            <a:schemeClr val="bg1"/>
          </a:solidFill>
        </p:spPr>
        <p:txBody>
          <a:bodyPr>
            <a:noAutofit/>
          </a:bodyPr>
          <a:lstStyle/>
          <a:p>
            <a:pPr marL="0" indent="0">
              <a:buNone/>
            </a:pPr>
            <a:r>
              <a:rPr lang="en-US" sz="2000"/>
              <a:t>An agent takes a role in an activity such that the agent can be assigned some degree of responsibility for the activity taking place. An agent can be a person, a piece of software, an organization, etc.</a:t>
            </a:r>
          </a:p>
          <a:p>
            <a:r>
              <a:rPr lang="en-US" sz="2000" i="1"/>
              <a:t>Betty sees that Derek was involved composing the data and creating the chart.</a:t>
            </a:r>
          </a:p>
          <a:p>
            <a:r>
              <a:rPr lang="en-US" sz="2000" i="1"/>
              <a:t>Derek is a person who works for an organization called ChartGen (Chart Generators).</a:t>
            </a:r>
          </a:p>
        </p:txBody>
      </p:sp>
      <p:pic>
        <p:nvPicPr>
          <p:cNvPr id="4" name="Picture 3"/>
          <p:cNvPicPr>
            <a:picLocks noChangeAspect="1"/>
          </p:cNvPicPr>
          <p:nvPr/>
        </p:nvPicPr>
        <p:blipFill>
          <a:blip r:embed="rId2"/>
          <a:stretch>
            <a:fillRect/>
          </a:stretch>
        </p:blipFill>
        <p:spPr>
          <a:xfrm>
            <a:off x="0" y="3914962"/>
            <a:ext cx="9144000" cy="2666026"/>
          </a:xfrm>
          <a:prstGeom prst="rect">
            <a:avLst/>
          </a:prstGeom>
        </p:spPr>
      </p:pic>
      <p:sp>
        <p:nvSpPr>
          <p:cNvPr id="5" name="Rectangle 4"/>
          <p:cNvSpPr/>
          <p:nvPr/>
        </p:nvSpPr>
        <p:spPr>
          <a:xfrm>
            <a:off x="0" y="5047164"/>
            <a:ext cx="1850571" cy="155628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5"/>
          <p:cNvSpPr>
            <a:spLocks noChangeArrowheads="1"/>
          </p:cNvSpPr>
          <p:nvPr/>
        </p:nvSpPr>
        <p:spPr bwMode="auto">
          <a:xfrm>
            <a:off x="0" y="6591776"/>
            <a:ext cx="406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1400" dirty="0">
                <a:solidFill>
                  <a:schemeClr val="bg1">
                    <a:lumMod val="50000"/>
                  </a:schemeClr>
                </a:solidFill>
              </a:rPr>
              <a:t>http://www.w3.org/TR/</a:t>
            </a:r>
            <a:r>
              <a:rPr lang="en-US" sz="1400" dirty="0" err="1">
                <a:solidFill>
                  <a:schemeClr val="bg1">
                    <a:lumMod val="50000"/>
                  </a:schemeClr>
                </a:solidFill>
              </a:rPr>
              <a:t>prov</a:t>
            </a:r>
            <a:r>
              <a:rPr lang="en-US" sz="1400" dirty="0">
                <a:solidFill>
                  <a:schemeClr val="bg1">
                    <a:lumMod val="50000"/>
                  </a:schemeClr>
                </a:solidFill>
              </a:rPr>
              <a:t>-primer/</a:t>
            </a:r>
          </a:p>
        </p:txBody>
      </p:sp>
      <p:sp>
        <p:nvSpPr>
          <p:cNvPr id="7" name="Slide Number Placeholder 6"/>
          <p:cNvSpPr>
            <a:spLocks noGrp="1"/>
          </p:cNvSpPr>
          <p:nvPr>
            <p:ph type="sldNum" sz="quarter" idx="12"/>
          </p:nvPr>
        </p:nvSpPr>
        <p:spPr/>
        <p:txBody>
          <a:bodyPr/>
          <a:lstStyle/>
          <a:p>
            <a:fld id="{9F2F5E10-5301-4EE6-90D2-A6C4A3F62BED}" type="slidenum">
              <a:rPr lang="en-US" smtClean="0"/>
              <a:t>65</a:t>
            </a:fld>
            <a:endParaRPr lang="en-US"/>
          </a:p>
        </p:txBody>
      </p:sp>
    </p:spTree>
    <p:extLst>
      <p:ext uri="{BB962C8B-B14F-4D97-AF65-F5344CB8AC3E}">
        <p14:creationId xmlns:p14="http://schemas.microsoft.com/office/powerpoint/2010/main" val="3098478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048"/>
            <a:ext cx="8229600" cy="1355093"/>
          </a:xfrm>
        </p:spPr>
        <p:txBody>
          <a:bodyPr/>
          <a:lstStyle/>
          <a:p>
            <a:r>
              <a:rPr lang="en-US"/>
              <a:t>PROV Scenario (V):</a:t>
            </a:r>
            <a:br>
              <a:rPr lang="en-US"/>
            </a:br>
            <a:r>
              <a:rPr lang="en-US">
                <a:solidFill>
                  <a:srgbClr val="FF0000"/>
                </a:solidFill>
              </a:rPr>
              <a:t>Revision</a:t>
            </a:r>
            <a:r>
              <a:rPr lang="en-US"/>
              <a:t> and </a:t>
            </a:r>
            <a:r>
              <a:rPr lang="en-US">
                <a:solidFill>
                  <a:srgbClr val="FF0000"/>
                </a:solidFill>
              </a:rPr>
              <a:t>Derivation</a:t>
            </a:r>
          </a:p>
        </p:txBody>
      </p:sp>
      <p:sp>
        <p:nvSpPr>
          <p:cNvPr id="3" name="Content Placeholder 2"/>
          <p:cNvSpPr>
            <a:spLocks noGrp="1"/>
          </p:cNvSpPr>
          <p:nvPr>
            <p:ph idx="1"/>
          </p:nvPr>
        </p:nvSpPr>
        <p:spPr>
          <a:xfrm>
            <a:off x="350762" y="1681238"/>
            <a:ext cx="8336037" cy="2745619"/>
          </a:xfrm>
          <a:solidFill>
            <a:schemeClr val="bg1"/>
          </a:solidFill>
        </p:spPr>
        <p:txBody>
          <a:bodyPr>
            <a:noAutofit/>
          </a:bodyPr>
          <a:lstStyle/>
          <a:p>
            <a:pPr marL="0" indent="0">
              <a:buNone/>
            </a:pPr>
            <a:r>
              <a:rPr lang="en-US" sz="2000"/>
              <a:t>An entity’s characteristics can derived from another one’s characteristics.  An entity is revised when its charactistics change over time.</a:t>
            </a:r>
          </a:p>
          <a:p>
            <a:r>
              <a:rPr lang="en-US" sz="2000" i="1"/>
              <a:t>Betty looks at the dataset exg:dataset1, and sees that it is missing data from one of the zipcodes in the area. She contacts the government agency.</a:t>
            </a:r>
          </a:p>
          <a:p>
            <a:r>
              <a:rPr lang="en-US" sz="2000" i="1"/>
              <a:t>The government agency creates a new version of the dataset. The provenance of this new dataset, exg:dataset2, states that it is a revision of the old data set, exg:dataset1.</a:t>
            </a:r>
          </a:p>
          <a:p>
            <a:r>
              <a:rPr lang="en-US" sz="2000" i="1"/>
              <a:t>Derek notices that there is a new dataset available and creates a new chart exc:chart2 based on the revised data, using another compilation activity. </a:t>
            </a:r>
          </a:p>
        </p:txBody>
      </p:sp>
      <p:pic>
        <p:nvPicPr>
          <p:cNvPr id="4" name="Picture 3"/>
          <p:cNvPicPr>
            <a:picLocks noChangeAspect="1"/>
          </p:cNvPicPr>
          <p:nvPr/>
        </p:nvPicPr>
        <p:blipFill>
          <a:blip r:embed="rId2"/>
          <a:stretch>
            <a:fillRect/>
          </a:stretch>
        </p:blipFill>
        <p:spPr>
          <a:xfrm>
            <a:off x="48380" y="5632874"/>
            <a:ext cx="9026897" cy="522515"/>
          </a:xfrm>
          <a:prstGeom prst="rect">
            <a:avLst/>
          </a:prstGeom>
        </p:spPr>
      </p:pic>
      <p:sp>
        <p:nvSpPr>
          <p:cNvPr id="5" name="Rectangle 5"/>
          <p:cNvSpPr>
            <a:spLocks noChangeArrowheads="1"/>
          </p:cNvSpPr>
          <p:nvPr/>
        </p:nvSpPr>
        <p:spPr bwMode="auto">
          <a:xfrm>
            <a:off x="0" y="6552902"/>
            <a:ext cx="406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1400" dirty="0">
                <a:solidFill>
                  <a:schemeClr val="bg1">
                    <a:lumMod val="50000"/>
                  </a:schemeClr>
                </a:solidFill>
              </a:rPr>
              <a:t>http://www.w3.org/TR/</a:t>
            </a:r>
            <a:r>
              <a:rPr lang="en-US" sz="1400" dirty="0" err="1">
                <a:solidFill>
                  <a:schemeClr val="bg1">
                    <a:lumMod val="50000"/>
                  </a:schemeClr>
                </a:solidFill>
              </a:rPr>
              <a:t>prov</a:t>
            </a:r>
            <a:r>
              <a:rPr lang="en-US" sz="1400" dirty="0">
                <a:solidFill>
                  <a:schemeClr val="bg1">
                    <a:lumMod val="50000"/>
                  </a:schemeClr>
                </a:solidFill>
              </a:rPr>
              <a:t>-primer/</a:t>
            </a:r>
          </a:p>
        </p:txBody>
      </p:sp>
      <p:sp>
        <p:nvSpPr>
          <p:cNvPr id="6" name="Slide Number Placeholder 5"/>
          <p:cNvSpPr>
            <a:spLocks noGrp="1"/>
          </p:cNvSpPr>
          <p:nvPr>
            <p:ph type="sldNum" sz="quarter" idx="12"/>
          </p:nvPr>
        </p:nvSpPr>
        <p:spPr/>
        <p:txBody>
          <a:bodyPr/>
          <a:lstStyle/>
          <a:p>
            <a:fld id="{9F2F5E10-5301-4EE6-90D2-A6C4A3F62BED}" type="slidenum">
              <a:rPr lang="en-US" smtClean="0"/>
              <a:t>66</a:t>
            </a:fld>
            <a:endParaRPr lang="en-US"/>
          </a:p>
        </p:txBody>
      </p:sp>
    </p:spTree>
    <p:extLst>
      <p:ext uri="{BB962C8B-B14F-4D97-AF65-F5344CB8AC3E}">
        <p14:creationId xmlns:p14="http://schemas.microsoft.com/office/powerpoint/2010/main" val="4166479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Derivation as a Direct Link Between Entities</a:t>
            </a:r>
          </a:p>
        </p:txBody>
      </p:sp>
      <p:sp>
        <p:nvSpPr>
          <p:cNvPr id="4" name="Slide Number Placeholder 3"/>
          <p:cNvSpPr>
            <a:spLocks noGrp="1"/>
          </p:cNvSpPr>
          <p:nvPr>
            <p:ph type="sldNum" sz="quarter" idx="12"/>
          </p:nvPr>
        </p:nvSpPr>
        <p:spPr/>
        <p:txBody>
          <a:bodyPr/>
          <a:lstStyle/>
          <a:p>
            <a:fld id="{9F2F5E10-5301-4EE6-90D2-A6C4A3F62BED}" type="slidenum">
              <a:rPr lang="en-US" smtClean="0"/>
              <a:t>67</a:t>
            </a:fld>
            <a:endParaRPr lang="en-US"/>
          </a:p>
        </p:txBody>
      </p:sp>
      <p:pic>
        <p:nvPicPr>
          <p:cNvPr id="6" name="Picture 5"/>
          <p:cNvPicPr>
            <a:picLocks noChangeAspect="1"/>
          </p:cNvPicPr>
          <p:nvPr/>
        </p:nvPicPr>
        <p:blipFill>
          <a:blip r:embed="rId2"/>
          <a:stretch>
            <a:fillRect/>
          </a:stretch>
        </p:blipFill>
        <p:spPr>
          <a:xfrm>
            <a:off x="0" y="3914962"/>
            <a:ext cx="9144000" cy="2666026"/>
          </a:xfrm>
          <a:prstGeom prst="rect">
            <a:avLst/>
          </a:prstGeom>
        </p:spPr>
      </p:pic>
      <p:sp>
        <p:nvSpPr>
          <p:cNvPr id="16" name="Freeform 15"/>
          <p:cNvSpPr/>
          <p:nvPr/>
        </p:nvSpPr>
        <p:spPr>
          <a:xfrm>
            <a:off x="1256995" y="3213881"/>
            <a:ext cx="7428217" cy="1101119"/>
          </a:xfrm>
          <a:custGeom>
            <a:avLst/>
            <a:gdLst>
              <a:gd name="connsiteX0" fmla="*/ 0 w 7645648"/>
              <a:gd name="connsiteY0" fmla="*/ 816044 h 1101119"/>
              <a:gd name="connsiteX1" fmla="*/ 1775346 w 7645648"/>
              <a:gd name="connsiteY1" fmla="*/ 155188 h 1101119"/>
              <a:gd name="connsiteX2" fmla="*/ 5909179 w 7645648"/>
              <a:gd name="connsiteY2" fmla="*/ 77440 h 1101119"/>
              <a:gd name="connsiteX3" fmla="*/ 7645648 w 7645648"/>
              <a:gd name="connsiteY3" fmla="*/ 1101119 h 1101119"/>
              <a:gd name="connsiteX4" fmla="*/ 7645648 w 7645648"/>
              <a:gd name="connsiteY4" fmla="*/ 1101119 h 1101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5648" h="1101119">
                <a:moveTo>
                  <a:pt x="0" y="816044"/>
                </a:moveTo>
                <a:cubicBezTo>
                  <a:pt x="395241" y="547166"/>
                  <a:pt x="790483" y="278289"/>
                  <a:pt x="1775346" y="155188"/>
                </a:cubicBezTo>
                <a:cubicBezTo>
                  <a:pt x="2760209" y="32087"/>
                  <a:pt x="4930795" y="-80215"/>
                  <a:pt x="5909179" y="77440"/>
                </a:cubicBezTo>
                <a:cubicBezTo>
                  <a:pt x="6887563" y="235095"/>
                  <a:pt x="7645648" y="1101119"/>
                  <a:pt x="7645648" y="1101119"/>
                </a:cubicBezTo>
                <a:lnTo>
                  <a:pt x="7645648" y="1101119"/>
                </a:lnTo>
              </a:path>
            </a:pathLst>
          </a:cu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TextBox 16"/>
          <p:cNvSpPr txBox="1"/>
          <p:nvPr/>
        </p:nvSpPr>
        <p:spPr>
          <a:xfrm>
            <a:off x="4163510" y="2778073"/>
            <a:ext cx="2223686" cy="400110"/>
          </a:xfrm>
          <a:prstGeom prst="rect">
            <a:avLst/>
          </a:prstGeom>
          <a:noFill/>
        </p:spPr>
        <p:txBody>
          <a:bodyPr wrap="none" rtlCol="0">
            <a:spAutoFit/>
          </a:bodyPr>
          <a:lstStyle/>
          <a:p>
            <a:r>
              <a:rPr lang="en-US" sz="2000">
                <a:latin typeface="Century"/>
                <a:cs typeface="Century"/>
              </a:rPr>
              <a:t>wasDerivedFrom</a:t>
            </a:r>
          </a:p>
        </p:txBody>
      </p:sp>
    </p:spTree>
    <p:extLst>
      <p:ext uri="{BB962C8B-B14F-4D97-AF65-F5344CB8AC3E}">
        <p14:creationId xmlns:p14="http://schemas.microsoft.com/office/powerpoint/2010/main" val="2266053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857"/>
            <a:ext cx="8229600" cy="1379284"/>
          </a:xfrm>
        </p:spPr>
        <p:txBody>
          <a:bodyPr/>
          <a:lstStyle/>
          <a:p>
            <a:r>
              <a:rPr lang="en-US"/>
              <a:t>PROV Scenario (VI):</a:t>
            </a:r>
            <a:br>
              <a:rPr lang="en-US"/>
            </a:br>
            <a:r>
              <a:rPr lang="en-US">
                <a:solidFill>
                  <a:srgbClr val="FF0000"/>
                </a:solidFill>
              </a:rPr>
              <a:t>Plans</a:t>
            </a:r>
          </a:p>
        </p:txBody>
      </p:sp>
      <p:sp>
        <p:nvSpPr>
          <p:cNvPr id="3" name="Content Placeholder 2"/>
          <p:cNvSpPr>
            <a:spLocks noGrp="1"/>
          </p:cNvSpPr>
          <p:nvPr>
            <p:ph idx="1"/>
          </p:nvPr>
        </p:nvSpPr>
        <p:spPr>
          <a:xfrm>
            <a:off x="350762" y="1681239"/>
            <a:ext cx="8336037" cy="1687830"/>
          </a:xfrm>
          <a:solidFill>
            <a:schemeClr val="bg1"/>
          </a:solidFill>
        </p:spPr>
        <p:txBody>
          <a:bodyPr>
            <a:noAutofit/>
          </a:bodyPr>
          <a:lstStyle/>
          <a:p>
            <a:pPr marL="0" indent="0">
              <a:buNone/>
            </a:pPr>
            <a:r>
              <a:rPr lang="en-US" sz="2000"/>
              <a:t>An agent executing an activity may follow a pre-defined procedure, such as a recipe, a tutorial, an instruction set, or a workflow.</a:t>
            </a:r>
          </a:p>
          <a:p>
            <a:r>
              <a:rPr lang="en-US" sz="2000" i="1"/>
              <a:t>The correction was done by Edith (exg:edith) following clearly defined correction instructions (exg:instructions).</a:t>
            </a:r>
          </a:p>
        </p:txBody>
      </p:sp>
      <p:pic>
        <p:nvPicPr>
          <p:cNvPr id="4" name="Picture 3"/>
          <p:cNvPicPr>
            <a:picLocks noChangeAspect="1"/>
          </p:cNvPicPr>
          <p:nvPr/>
        </p:nvPicPr>
        <p:blipFill>
          <a:blip r:embed="rId2"/>
          <a:stretch>
            <a:fillRect/>
          </a:stretch>
        </p:blipFill>
        <p:spPr>
          <a:xfrm>
            <a:off x="457199" y="3861138"/>
            <a:ext cx="8123255" cy="1998134"/>
          </a:xfrm>
          <a:prstGeom prst="rect">
            <a:avLst/>
          </a:prstGeom>
        </p:spPr>
      </p:pic>
      <p:sp>
        <p:nvSpPr>
          <p:cNvPr id="5" name="Rectangle 5"/>
          <p:cNvSpPr>
            <a:spLocks noChangeArrowheads="1"/>
          </p:cNvSpPr>
          <p:nvPr/>
        </p:nvSpPr>
        <p:spPr bwMode="auto">
          <a:xfrm>
            <a:off x="0" y="6552902"/>
            <a:ext cx="406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p>
            <a:r>
              <a:rPr lang="en-US" sz="1400" dirty="0">
                <a:solidFill>
                  <a:schemeClr val="bg1">
                    <a:lumMod val="50000"/>
                  </a:schemeClr>
                </a:solidFill>
              </a:rPr>
              <a:t>http://www.w3.org/TR/</a:t>
            </a:r>
            <a:r>
              <a:rPr lang="en-US" sz="1400" dirty="0" err="1">
                <a:solidFill>
                  <a:schemeClr val="bg1">
                    <a:lumMod val="50000"/>
                  </a:schemeClr>
                </a:solidFill>
              </a:rPr>
              <a:t>prov</a:t>
            </a:r>
            <a:r>
              <a:rPr lang="en-US" sz="1400" dirty="0">
                <a:solidFill>
                  <a:schemeClr val="bg1">
                    <a:lumMod val="50000"/>
                  </a:schemeClr>
                </a:solidFill>
              </a:rPr>
              <a:t>-primer/</a:t>
            </a:r>
          </a:p>
        </p:txBody>
      </p:sp>
      <p:sp>
        <p:nvSpPr>
          <p:cNvPr id="6" name="Slide Number Placeholder 5"/>
          <p:cNvSpPr>
            <a:spLocks noGrp="1"/>
          </p:cNvSpPr>
          <p:nvPr>
            <p:ph type="sldNum" sz="quarter" idx="12"/>
          </p:nvPr>
        </p:nvSpPr>
        <p:spPr/>
        <p:txBody>
          <a:bodyPr/>
          <a:lstStyle/>
          <a:p>
            <a:fld id="{9F2F5E10-5301-4EE6-90D2-A6C4A3F62BED}" type="slidenum">
              <a:rPr lang="en-US" smtClean="0"/>
              <a:t>68</a:t>
            </a:fld>
            <a:endParaRPr lang="en-US"/>
          </a:p>
        </p:txBody>
      </p:sp>
    </p:spTree>
    <p:extLst>
      <p:ext uri="{BB962C8B-B14F-4D97-AF65-F5344CB8AC3E}">
        <p14:creationId xmlns:p14="http://schemas.microsoft.com/office/powerpoint/2010/main" val="3760379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0" y="0"/>
            <a:ext cx="9144000" cy="1036637"/>
          </a:xfrm>
        </p:spPr>
        <p:txBody>
          <a:bodyPr/>
          <a:lstStyle/>
          <a:p>
            <a:r>
              <a:rPr lang="en-US" dirty="0" smtClean="0">
                <a:ea typeface="ＭＳ Ｐゴシック" charset="0"/>
                <a:cs typeface="ＭＳ Ｐゴシック" charset="0"/>
              </a:rPr>
              <a:t>Workflow Provenance In PROV</a:t>
            </a:r>
            <a:endParaRPr lang="en-US" dirty="0">
              <a:ea typeface="ＭＳ Ｐゴシック" charset="0"/>
              <a:cs typeface="ＭＳ Ｐゴシック" charset="0"/>
            </a:endParaRPr>
          </a:p>
        </p:txBody>
      </p:sp>
      <p:pic>
        <p:nvPicPr>
          <p:cNvPr id="70658" name="Picture 2"/>
          <p:cNvPicPr>
            <a:picLocks noGrp="1" noChangeAspect="1"/>
          </p:cNvPicPr>
          <p:nvPr>
            <p:ph sz="half" idx="1"/>
          </p:nvPr>
        </p:nvPicPr>
        <p:blipFill>
          <a:blip r:embed="rId2" cstate="print">
            <a:extLst>
              <a:ext uri="{28A0092B-C50C-407E-A947-70E740481C1C}">
                <a14:useLocalDpi xmlns:a14="http://schemas.microsoft.com/office/drawing/2010/main"/>
              </a:ext>
            </a:extLst>
          </a:blip>
          <a:srcRect t="414" b="414"/>
          <a:stretch>
            <a:fillRect/>
          </a:stretch>
        </p:blipFill>
        <p:spPr>
          <a:xfrm>
            <a:off x="152400" y="2032000"/>
            <a:ext cx="3709300" cy="4652963"/>
          </a:xfrm>
          <a:solidFill>
            <a:srgbClr val="FFFFFF"/>
          </a:solidFill>
          <a:ln>
            <a:solidFill>
              <a:schemeClr val="accent3">
                <a:lumMod val="50000"/>
              </a:schemeClr>
            </a:solidFill>
          </a:ln>
        </p:spPr>
      </p:pic>
      <p:pic>
        <p:nvPicPr>
          <p:cNvPr id="70659"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00118" y="2049463"/>
            <a:ext cx="3574377" cy="4635500"/>
          </a:xfrm>
          <a:prstGeom prst="rect">
            <a:avLst/>
          </a:prstGeom>
          <a:solidFill>
            <a:srgbClr val="FFFFFF"/>
          </a:solidFill>
          <a:ln>
            <a:solidFill>
              <a:schemeClr val="accent3">
                <a:lumMod val="50000"/>
              </a:schemeClr>
            </a:solidFill>
          </a:ln>
        </p:spPr>
      </p:pic>
      <p:sp>
        <p:nvSpPr>
          <p:cNvPr id="70660" name="Left Arrow 9"/>
          <p:cNvSpPr>
            <a:spLocks noChangeArrowheads="1"/>
          </p:cNvSpPr>
          <p:nvPr/>
        </p:nvSpPr>
        <p:spPr bwMode="auto">
          <a:xfrm flipH="1">
            <a:off x="4120872" y="3900346"/>
            <a:ext cx="975381" cy="430354"/>
          </a:xfrm>
          <a:prstGeom prst="leftArrow">
            <a:avLst>
              <a:gd name="adj1" fmla="val 50000"/>
              <a:gd name="adj2" fmla="val 50000"/>
            </a:avLst>
          </a:prstGeom>
          <a:solidFill>
            <a:srgbClr val="C0504D"/>
          </a:solidFill>
          <a:ln>
            <a:noFill/>
          </a:ln>
          <a:extLst>
            <a:ext uri="{91240B29-F687-4f45-9708-019B960494DF}">
              <a14:hiddenLine xmlns:a14="http://schemas.microsoft.com/office/drawing/2010/main" xmlns="" w="12700">
                <a:solidFill>
                  <a:srgbClr val="000000"/>
                </a:solidFill>
                <a:round/>
                <a:headEnd/>
                <a:tailEnd/>
              </a14:hiddenLine>
            </a:ext>
          </a:extLst>
        </p:spPr>
        <p:txBody>
          <a:bodyPr/>
          <a:lstStyle/>
          <a:p>
            <a:endParaRPr lang="en-US"/>
          </a:p>
        </p:txBody>
      </p:sp>
      <p:sp>
        <p:nvSpPr>
          <p:cNvPr id="3" name="Slide Number Placeholder 2"/>
          <p:cNvSpPr>
            <a:spLocks noGrp="1"/>
          </p:cNvSpPr>
          <p:nvPr>
            <p:ph type="sldNum" sz="quarter" idx="12"/>
          </p:nvPr>
        </p:nvSpPr>
        <p:spPr/>
        <p:txBody>
          <a:bodyPr/>
          <a:lstStyle/>
          <a:p>
            <a:fld id="{9F2F5E10-5301-4EE6-90D2-A6C4A3F62BED}" type="slidenum">
              <a:rPr lang="en-US" smtClean="0"/>
              <a:t>69</a:t>
            </a:fld>
            <a:endParaRPr lang="en-US"/>
          </a:p>
        </p:txBody>
      </p:sp>
    </p:spTree>
    <p:extLst>
      <p:ext uri="{BB962C8B-B14F-4D97-AF65-F5344CB8AC3E}">
        <p14:creationId xmlns:p14="http://schemas.microsoft.com/office/powerpoint/2010/main" val="3284938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Composing Functions</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7</a:t>
            </a:fld>
            <a:endParaRPr lang="en-US"/>
          </a:p>
        </p:txBody>
      </p:sp>
      <p:sp>
        <p:nvSpPr>
          <p:cNvPr id="5" name="Rectangle 7"/>
          <p:cNvSpPr>
            <a:spLocks noChangeArrowheads="1"/>
          </p:cNvSpPr>
          <p:nvPr/>
        </p:nvSpPr>
        <p:spPr bwMode="auto">
          <a:xfrm>
            <a:off x="5932717" y="3374483"/>
            <a:ext cx="1039812" cy="446087"/>
          </a:xfrm>
          <a:prstGeom prst="rect">
            <a:avLst/>
          </a:prstGeom>
          <a:solidFill>
            <a:srgbClr val="FFCC66"/>
          </a:solidFill>
          <a:ln w="38100">
            <a:solidFill>
              <a:srgbClr val="000000"/>
            </a:solidFill>
            <a:round/>
            <a:headEnd/>
            <a:tailEnd/>
          </a:ln>
        </p:spPr>
        <p:txBody>
          <a:bodyPr/>
          <a:lstStyle/>
          <a:p>
            <a:r>
              <a:rPr lang="en-US" sz="1800">
                <a:solidFill>
                  <a:srgbClr val="000000"/>
                </a:solidFill>
              </a:rPr>
              <a:t>CompA</a:t>
            </a:r>
          </a:p>
        </p:txBody>
      </p:sp>
      <p:sp>
        <p:nvSpPr>
          <p:cNvPr id="6" name="Oval 8"/>
          <p:cNvSpPr>
            <a:spLocks noChangeArrowheads="1"/>
          </p:cNvSpPr>
          <p:nvPr/>
        </p:nvSpPr>
        <p:spPr bwMode="auto">
          <a:xfrm>
            <a:off x="5845623" y="4358980"/>
            <a:ext cx="638175" cy="284162"/>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sp>
        <p:nvSpPr>
          <p:cNvPr id="7" name="Rectangle 9"/>
          <p:cNvSpPr>
            <a:spLocks noChangeArrowheads="1"/>
          </p:cNvSpPr>
          <p:nvPr/>
        </p:nvSpPr>
        <p:spPr bwMode="auto">
          <a:xfrm>
            <a:off x="5578396" y="5003505"/>
            <a:ext cx="1038225" cy="446087"/>
          </a:xfrm>
          <a:prstGeom prst="rect">
            <a:avLst/>
          </a:prstGeom>
          <a:solidFill>
            <a:srgbClr val="FFCC66"/>
          </a:solidFill>
          <a:ln w="38100">
            <a:solidFill>
              <a:srgbClr val="000000"/>
            </a:solidFill>
            <a:round/>
            <a:headEnd/>
            <a:tailEnd/>
          </a:ln>
        </p:spPr>
        <p:txBody>
          <a:bodyPr/>
          <a:lstStyle/>
          <a:p>
            <a:r>
              <a:rPr lang="en-US" sz="1800">
                <a:solidFill>
                  <a:srgbClr val="000000"/>
                </a:solidFill>
              </a:rPr>
              <a:t>CompB</a:t>
            </a:r>
          </a:p>
        </p:txBody>
      </p:sp>
      <p:sp>
        <p:nvSpPr>
          <p:cNvPr id="8" name="Oval 10"/>
          <p:cNvSpPr>
            <a:spLocks noChangeArrowheads="1"/>
          </p:cNvSpPr>
          <p:nvPr/>
        </p:nvSpPr>
        <p:spPr bwMode="auto">
          <a:xfrm>
            <a:off x="5775777" y="5762330"/>
            <a:ext cx="638175" cy="282575"/>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cxnSp>
        <p:nvCxnSpPr>
          <p:cNvPr id="9" name="Straight Arrow Connector 12"/>
          <p:cNvCxnSpPr>
            <a:cxnSpLocks noChangeShapeType="1"/>
            <a:stCxn id="6" idx="4"/>
            <a:endCxn id="7" idx="0"/>
          </p:cNvCxnSpPr>
          <p:nvPr/>
        </p:nvCxnSpPr>
        <p:spPr bwMode="auto">
          <a:xfrm flipH="1">
            <a:off x="6097509" y="4643142"/>
            <a:ext cx="67202" cy="360363"/>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10" name="Straight Arrow Connector 14"/>
          <p:cNvCxnSpPr>
            <a:cxnSpLocks noChangeShapeType="1"/>
          </p:cNvCxnSpPr>
          <p:nvPr/>
        </p:nvCxnSpPr>
        <p:spPr bwMode="auto">
          <a:xfrm rot="16200000" flipH="1">
            <a:off x="5890077" y="5557542"/>
            <a:ext cx="361950" cy="6667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1" name="Oval 15"/>
          <p:cNvSpPr>
            <a:spLocks noChangeArrowheads="1"/>
          </p:cNvSpPr>
          <p:nvPr/>
        </p:nvSpPr>
        <p:spPr bwMode="auto">
          <a:xfrm>
            <a:off x="6120042" y="2745833"/>
            <a:ext cx="639762" cy="284162"/>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cxnSp>
        <p:nvCxnSpPr>
          <p:cNvPr id="12" name="Straight Arrow Connector 16"/>
          <p:cNvCxnSpPr>
            <a:cxnSpLocks noChangeShapeType="1"/>
            <a:stCxn id="11" idx="4"/>
          </p:cNvCxnSpPr>
          <p:nvPr/>
        </p:nvCxnSpPr>
        <p:spPr bwMode="auto">
          <a:xfrm rot="16200000" flipH="1">
            <a:off x="6293079" y="3176045"/>
            <a:ext cx="360363" cy="68263"/>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3" name="Oval 17"/>
          <p:cNvSpPr>
            <a:spLocks noChangeArrowheads="1"/>
          </p:cNvSpPr>
          <p:nvPr/>
        </p:nvSpPr>
        <p:spPr bwMode="auto">
          <a:xfrm>
            <a:off x="5867629" y="4265070"/>
            <a:ext cx="639763" cy="282575"/>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cxnSp>
        <p:nvCxnSpPr>
          <p:cNvPr id="14" name="Straight Arrow Connector 18"/>
          <p:cNvCxnSpPr>
            <a:cxnSpLocks noChangeShapeType="1"/>
            <a:stCxn id="5" idx="2"/>
          </p:cNvCxnSpPr>
          <p:nvPr/>
        </p:nvCxnSpPr>
        <p:spPr bwMode="auto">
          <a:xfrm rot="5400000">
            <a:off x="6089085" y="3930902"/>
            <a:ext cx="474663" cy="2540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5" name="Rectangle 19"/>
          <p:cNvSpPr>
            <a:spLocks noChangeArrowheads="1"/>
          </p:cNvSpPr>
          <p:nvPr/>
        </p:nvSpPr>
        <p:spPr bwMode="auto">
          <a:xfrm>
            <a:off x="7028314" y="5097713"/>
            <a:ext cx="1038225" cy="446088"/>
          </a:xfrm>
          <a:prstGeom prst="rect">
            <a:avLst/>
          </a:prstGeom>
          <a:solidFill>
            <a:srgbClr val="FFCC66"/>
          </a:solidFill>
          <a:ln w="38100">
            <a:solidFill>
              <a:srgbClr val="000000"/>
            </a:solidFill>
            <a:round/>
            <a:headEnd/>
            <a:tailEnd/>
          </a:ln>
        </p:spPr>
        <p:txBody>
          <a:bodyPr/>
          <a:lstStyle/>
          <a:p>
            <a:r>
              <a:rPr lang="en-US" sz="1800" dirty="0" err="1" smtClean="0">
                <a:solidFill>
                  <a:srgbClr val="000000"/>
                </a:solidFill>
              </a:rPr>
              <a:t>CompB</a:t>
            </a:r>
            <a:endParaRPr lang="en-US" sz="1800" dirty="0">
              <a:solidFill>
                <a:srgbClr val="000000"/>
              </a:solidFill>
            </a:endParaRPr>
          </a:p>
        </p:txBody>
      </p:sp>
      <p:sp>
        <p:nvSpPr>
          <p:cNvPr id="16" name="Oval 20"/>
          <p:cNvSpPr>
            <a:spLocks noChangeArrowheads="1"/>
          </p:cNvSpPr>
          <p:nvPr/>
        </p:nvSpPr>
        <p:spPr bwMode="auto">
          <a:xfrm>
            <a:off x="7010855" y="4469063"/>
            <a:ext cx="639763" cy="284163"/>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cxnSp>
        <p:nvCxnSpPr>
          <p:cNvPr id="17" name="Straight Arrow Connector 21"/>
          <p:cNvCxnSpPr>
            <a:cxnSpLocks noChangeShapeType="1"/>
            <a:stCxn id="16" idx="4"/>
          </p:cNvCxnSpPr>
          <p:nvPr/>
        </p:nvCxnSpPr>
        <p:spPr bwMode="auto">
          <a:xfrm rot="16200000" flipH="1">
            <a:off x="7185481" y="4899275"/>
            <a:ext cx="360362" cy="68263"/>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18" name="Oval 22"/>
          <p:cNvSpPr>
            <a:spLocks noChangeArrowheads="1"/>
          </p:cNvSpPr>
          <p:nvPr/>
        </p:nvSpPr>
        <p:spPr bwMode="auto">
          <a:xfrm>
            <a:off x="7326234" y="5891463"/>
            <a:ext cx="639763" cy="284163"/>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cxnSp>
        <p:nvCxnSpPr>
          <p:cNvPr id="19" name="Straight Arrow Connector 23"/>
          <p:cNvCxnSpPr>
            <a:cxnSpLocks noChangeShapeType="1"/>
          </p:cNvCxnSpPr>
          <p:nvPr/>
        </p:nvCxnSpPr>
        <p:spPr bwMode="auto">
          <a:xfrm rot="16200000" flipH="1">
            <a:off x="7443709" y="5707313"/>
            <a:ext cx="360363" cy="68263"/>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0" name="Oval 29"/>
          <p:cNvSpPr>
            <a:spLocks noChangeArrowheads="1"/>
          </p:cNvSpPr>
          <p:nvPr/>
        </p:nvSpPr>
        <p:spPr bwMode="auto">
          <a:xfrm>
            <a:off x="6982054" y="4320633"/>
            <a:ext cx="639763" cy="284162"/>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cxnSp>
        <p:nvCxnSpPr>
          <p:cNvPr id="21" name="Straight Arrow Connector 30"/>
          <p:cNvCxnSpPr>
            <a:cxnSpLocks noChangeShapeType="1"/>
            <a:stCxn id="5" idx="2"/>
          </p:cNvCxnSpPr>
          <p:nvPr/>
        </p:nvCxnSpPr>
        <p:spPr bwMode="auto">
          <a:xfrm rot="16200000" flipH="1">
            <a:off x="6618517" y="3655470"/>
            <a:ext cx="530225" cy="86042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5" name="Oval 8"/>
          <p:cNvSpPr>
            <a:spLocks noChangeArrowheads="1"/>
          </p:cNvSpPr>
          <p:nvPr/>
        </p:nvSpPr>
        <p:spPr bwMode="auto">
          <a:xfrm>
            <a:off x="2792625" y="3260183"/>
            <a:ext cx="638175" cy="284162"/>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sp>
        <p:nvSpPr>
          <p:cNvPr id="26" name="Rectangle 9"/>
          <p:cNvSpPr>
            <a:spLocks noChangeArrowheads="1"/>
          </p:cNvSpPr>
          <p:nvPr/>
        </p:nvSpPr>
        <p:spPr bwMode="auto">
          <a:xfrm>
            <a:off x="2660862" y="3904708"/>
            <a:ext cx="1038225" cy="446087"/>
          </a:xfrm>
          <a:prstGeom prst="rect">
            <a:avLst/>
          </a:prstGeom>
          <a:solidFill>
            <a:srgbClr val="FFCC66"/>
          </a:solidFill>
          <a:ln w="38100">
            <a:solidFill>
              <a:srgbClr val="000000"/>
            </a:solidFill>
            <a:round/>
            <a:headEnd/>
            <a:tailEnd/>
          </a:ln>
        </p:spPr>
        <p:txBody>
          <a:bodyPr/>
          <a:lstStyle/>
          <a:p>
            <a:r>
              <a:rPr lang="en-US" sz="1800">
                <a:solidFill>
                  <a:srgbClr val="000000"/>
                </a:solidFill>
              </a:rPr>
              <a:t>CompB</a:t>
            </a:r>
          </a:p>
        </p:txBody>
      </p:sp>
      <p:sp>
        <p:nvSpPr>
          <p:cNvPr id="27" name="Oval 10"/>
          <p:cNvSpPr>
            <a:spLocks noChangeArrowheads="1"/>
          </p:cNvSpPr>
          <p:nvPr/>
        </p:nvSpPr>
        <p:spPr bwMode="auto">
          <a:xfrm>
            <a:off x="2925975" y="4663533"/>
            <a:ext cx="638175" cy="282575"/>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cxnSp>
        <p:nvCxnSpPr>
          <p:cNvPr id="28" name="Straight Arrow Connector 12"/>
          <p:cNvCxnSpPr>
            <a:cxnSpLocks noChangeShapeType="1"/>
            <a:stCxn id="25" idx="4"/>
            <a:endCxn id="26" idx="0"/>
          </p:cNvCxnSpPr>
          <p:nvPr/>
        </p:nvCxnSpPr>
        <p:spPr bwMode="auto">
          <a:xfrm rot="16200000" flipH="1">
            <a:off x="2965662" y="3690395"/>
            <a:ext cx="360363" cy="68263"/>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9" name="Straight Arrow Connector 14"/>
          <p:cNvCxnSpPr>
            <a:cxnSpLocks noChangeShapeType="1"/>
          </p:cNvCxnSpPr>
          <p:nvPr/>
        </p:nvCxnSpPr>
        <p:spPr bwMode="auto">
          <a:xfrm rot="16200000" flipH="1">
            <a:off x="3040275" y="4458745"/>
            <a:ext cx="361950" cy="6667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0" name="Rectangle 7"/>
          <p:cNvSpPr>
            <a:spLocks noChangeArrowheads="1"/>
          </p:cNvSpPr>
          <p:nvPr/>
        </p:nvSpPr>
        <p:spPr bwMode="auto">
          <a:xfrm>
            <a:off x="554807" y="3794371"/>
            <a:ext cx="1039812" cy="446087"/>
          </a:xfrm>
          <a:prstGeom prst="rect">
            <a:avLst/>
          </a:prstGeom>
          <a:solidFill>
            <a:srgbClr val="FFCC66"/>
          </a:solidFill>
          <a:ln w="38100">
            <a:solidFill>
              <a:srgbClr val="000000"/>
            </a:solidFill>
            <a:round/>
            <a:headEnd/>
            <a:tailEnd/>
          </a:ln>
        </p:spPr>
        <p:txBody>
          <a:bodyPr/>
          <a:lstStyle/>
          <a:p>
            <a:r>
              <a:rPr lang="en-US" sz="1800">
                <a:solidFill>
                  <a:srgbClr val="000000"/>
                </a:solidFill>
              </a:rPr>
              <a:t>CompA</a:t>
            </a:r>
          </a:p>
        </p:txBody>
      </p:sp>
      <p:sp>
        <p:nvSpPr>
          <p:cNvPr id="31" name="Oval 15"/>
          <p:cNvSpPr>
            <a:spLocks noChangeArrowheads="1"/>
          </p:cNvSpPr>
          <p:nvPr/>
        </p:nvSpPr>
        <p:spPr bwMode="auto">
          <a:xfrm>
            <a:off x="742132" y="3165721"/>
            <a:ext cx="639762" cy="284162"/>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cxnSp>
        <p:nvCxnSpPr>
          <p:cNvPr id="32" name="Straight Arrow Connector 16"/>
          <p:cNvCxnSpPr>
            <a:cxnSpLocks noChangeShapeType="1"/>
            <a:stCxn id="31" idx="4"/>
          </p:cNvCxnSpPr>
          <p:nvPr/>
        </p:nvCxnSpPr>
        <p:spPr bwMode="auto">
          <a:xfrm rot="16200000" flipH="1">
            <a:off x="915169" y="3595933"/>
            <a:ext cx="360363" cy="68263"/>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3" name="Oval 17"/>
          <p:cNvSpPr>
            <a:spLocks noChangeArrowheads="1"/>
          </p:cNvSpPr>
          <p:nvPr/>
        </p:nvSpPr>
        <p:spPr bwMode="auto">
          <a:xfrm>
            <a:off x="489719" y="4684958"/>
            <a:ext cx="639763" cy="282575"/>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cxnSp>
        <p:nvCxnSpPr>
          <p:cNvPr id="34" name="Straight Arrow Connector 18"/>
          <p:cNvCxnSpPr>
            <a:cxnSpLocks noChangeShapeType="1"/>
            <a:stCxn id="30" idx="2"/>
          </p:cNvCxnSpPr>
          <p:nvPr/>
        </p:nvCxnSpPr>
        <p:spPr bwMode="auto">
          <a:xfrm rot="5400000">
            <a:off x="711175" y="4350790"/>
            <a:ext cx="474663" cy="25400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35" name="Oval 29"/>
          <p:cNvSpPr>
            <a:spLocks noChangeArrowheads="1"/>
          </p:cNvSpPr>
          <p:nvPr/>
        </p:nvSpPr>
        <p:spPr bwMode="auto">
          <a:xfrm>
            <a:off x="1604144" y="4740521"/>
            <a:ext cx="639763" cy="284162"/>
          </a:xfrm>
          <a:prstGeom prst="ellipse">
            <a:avLst/>
          </a:prstGeom>
          <a:solidFill>
            <a:srgbClr val="3366FF"/>
          </a:solidFill>
          <a:ln w="28575">
            <a:solidFill>
              <a:schemeClr val="tx1"/>
            </a:solidFill>
            <a:round/>
            <a:headEnd/>
            <a:tailEnd/>
          </a:ln>
        </p:spPr>
        <p:txBody>
          <a:bodyPr/>
          <a:lstStyle/>
          <a:p>
            <a:endParaRPr lang="en-US" sz="2000">
              <a:solidFill>
                <a:srgbClr val="000000"/>
              </a:solidFill>
            </a:endParaRPr>
          </a:p>
        </p:txBody>
      </p:sp>
      <p:cxnSp>
        <p:nvCxnSpPr>
          <p:cNvPr id="36" name="Straight Arrow Connector 30"/>
          <p:cNvCxnSpPr>
            <a:cxnSpLocks noChangeShapeType="1"/>
            <a:stCxn id="30" idx="2"/>
          </p:cNvCxnSpPr>
          <p:nvPr/>
        </p:nvCxnSpPr>
        <p:spPr bwMode="auto">
          <a:xfrm rot="16200000" flipH="1">
            <a:off x="1240607" y="4075358"/>
            <a:ext cx="530225" cy="860425"/>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556796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541"/>
            <a:ext cx="9144000" cy="1143000"/>
          </a:xfrm>
        </p:spPr>
        <p:txBody>
          <a:bodyPr/>
          <a:lstStyle/>
          <a:p>
            <a:r>
              <a:rPr lang="en-US" sz="5400" dirty="0" smtClean="0">
                <a:solidFill>
                  <a:srgbClr val="FFF580"/>
                </a:solidFill>
              </a:rPr>
              <a:t>CLASS EXERCISE:</a:t>
            </a:r>
            <a:br>
              <a:rPr lang="en-US" sz="5400" dirty="0" smtClean="0">
                <a:solidFill>
                  <a:srgbClr val="FFF580"/>
                </a:solidFill>
              </a:rPr>
            </a:br>
            <a:r>
              <a:rPr lang="en-US" sz="5400" dirty="0" smtClean="0">
                <a:solidFill>
                  <a:srgbClr val="FFF580"/>
                </a:solidFill>
              </a:rPr>
              <a:t>Representing Provenance</a:t>
            </a:r>
            <a:endParaRPr lang="en-US" sz="5400" dirty="0">
              <a:solidFill>
                <a:srgbClr val="FFF580"/>
              </a:solidFill>
            </a:endParaRPr>
          </a:p>
        </p:txBody>
      </p:sp>
      <p:sp>
        <p:nvSpPr>
          <p:cNvPr id="3" name="Content Placeholder 2"/>
          <p:cNvSpPr>
            <a:spLocks noGrp="1"/>
          </p:cNvSpPr>
          <p:nvPr>
            <p:ph sz="half" idx="1"/>
          </p:nvPr>
        </p:nvSpPr>
        <p:spPr>
          <a:xfrm>
            <a:off x="114300" y="1866900"/>
            <a:ext cx="5676900" cy="4625975"/>
          </a:xfrm>
          <a:solidFill>
            <a:srgbClr val="FFFFFF"/>
          </a:solidFill>
          <a:ln>
            <a:solidFill>
              <a:srgbClr val="94C600"/>
            </a:solidFill>
          </a:ln>
        </p:spPr>
        <p:txBody>
          <a:bodyPr>
            <a:noAutofit/>
          </a:bodyPr>
          <a:lstStyle/>
          <a:p>
            <a:pPr>
              <a:spcBef>
                <a:spcPts val="800"/>
              </a:spcBef>
            </a:pPr>
            <a:r>
              <a:rPr lang="en-US" sz="2400" dirty="0" smtClean="0"/>
              <a:t>Laura designs a survey about student financial support</a:t>
            </a:r>
          </a:p>
          <a:p>
            <a:pPr>
              <a:spcBef>
                <a:spcPts val="800"/>
              </a:spcBef>
            </a:pPr>
            <a:r>
              <a:rPr lang="en-US" sz="2400" dirty="0" smtClean="0"/>
              <a:t>Jack and Jill conduct the survey and collect data</a:t>
            </a:r>
          </a:p>
          <a:p>
            <a:pPr>
              <a:spcBef>
                <a:spcPts val="800"/>
              </a:spcBef>
            </a:pPr>
            <a:r>
              <a:rPr lang="en-US" sz="2400" dirty="0" smtClean="0"/>
              <a:t>A year later, Laura revises the survey</a:t>
            </a:r>
          </a:p>
          <a:p>
            <a:pPr>
              <a:spcBef>
                <a:spcPts val="800"/>
              </a:spcBef>
            </a:pPr>
            <a:r>
              <a:rPr lang="en-US" sz="2400" dirty="0" smtClean="0"/>
              <a:t>Peter and Paula conduct the survey and collect data</a:t>
            </a:r>
          </a:p>
          <a:p>
            <a:pPr>
              <a:spcBef>
                <a:spcPts val="800"/>
              </a:spcBef>
            </a:pPr>
            <a:r>
              <a:rPr lang="en-US" sz="2400" dirty="0" smtClean="0"/>
              <a:t>Zack compiles all the survey results, analyzes them with a statistics package, and publishes a paper with Laura and other co-authors</a:t>
            </a:r>
            <a:endParaRPr lang="en-US" sz="2400" dirty="0"/>
          </a:p>
        </p:txBody>
      </p:sp>
      <p:sp>
        <p:nvSpPr>
          <p:cNvPr id="4" name="Content Placeholder 3"/>
          <p:cNvSpPr>
            <a:spLocks noGrp="1"/>
          </p:cNvSpPr>
          <p:nvPr>
            <p:ph sz="half" idx="2"/>
          </p:nvPr>
        </p:nvSpPr>
        <p:spPr>
          <a:xfrm>
            <a:off x="6172200" y="1866900"/>
            <a:ext cx="2730500" cy="4625975"/>
          </a:xfrm>
          <a:solidFill>
            <a:srgbClr val="FFFFFF"/>
          </a:solidFill>
          <a:ln>
            <a:solidFill>
              <a:srgbClr val="94C600"/>
            </a:solidFill>
          </a:ln>
        </p:spPr>
        <p:txBody>
          <a:bodyPr>
            <a:normAutofit/>
          </a:bodyPr>
          <a:lstStyle/>
          <a:p>
            <a:pPr marL="514350" indent="-514350">
              <a:spcBef>
                <a:spcPts val="800"/>
              </a:spcBef>
              <a:buFont typeface="+mj-lt"/>
              <a:buAutoNum type="arabicPeriod"/>
            </a:pPr>
            <a:r>
              <a:rPr lang="en-US" sz="2800" dirty="0" smtClean="0">
                <a:solidFill>
                  <a:schemeClr val="bg2">
                    <a:lumMod val="50000"/>
                  </a:schemeClr>
                </a:solidFill>
              </a:rPr>
              <a:t>Entities</a:t>
            </a:r>
          </a:p>
          <a:p>
            <a:pPr marL="514350" indent="-514350">
              <a:spcBef>
                <a:spcPts val="800"/>
              </a:spcBef>
              <a:buFont typeface="+mj-lt"/>
              <a:buAutoNum type="arabicPeriod"/>
            </a:pPr>
            <a:r>
              <a:rPr lang="en-US" sz="2800" dirty="0" smtClean="0">
                <a:solidFill>
                  <a:schemeClr val="bg2">
                    <a:lumMod val="50000"/>
                  </a:schemeClr>
                </a:solidFill>
              </a:rPr>
              <a:t>Activities</a:t>
            </a:r>
          </a:p>
          <a:p>
            <a:pPr marL="514350" indent="-514350">
              <a:spcBef>
                <a:spcPts val="800"/>
              </a:spcBef>
              <a:buFont typeface="+mj-lt"/>
              <a:buAutoNum type="arabicPeriod"/>
            </a:pPr>
            <a:r>
              <a:rPr lang="en-US" sz="2800" dirty="0" smtClean="0">
                <a:solidFill>
                  <a:schemeClr val="bg2">
                    <a:lumMod val="50000"/>
                  </a:schemeClr>
                </a:solidFill>
              </a:rPr>
              <a:t>Use and generation</a:t>
            </a:r>
          </a:p>
          <a:p>
            <a:pPr marL="514350" indent="-514350">
              <a:spcBef>
                <a:spcPts val="800"/>
              </a:spcBef>
              <a:buFont typeface="+mj-lt"/>
              <a:buAutoNum type="arabicPeriod"/>
            </a:pPr>
            <a:r>
              <a:rPr lang="en-US" sz="2800" dirty="0" smtClean="0">
                <a:solidFill>
                  <a:schemeClr val="bg2">
                    <a:lumMod val="50000"/>
                  </a:schemeClr>
                </a:solidFill>
              </a:rPr>
              <a:t>Agents</a:t>
            </a:r>
          </a:p>
          <a:p>
            <a:pPr marL="514350" indent="-514350">
              <a:spcBef>
                <a:spcPts val="800"/>
              </a:spcBef>
              <a:buFont typeface="+mj-lt"/>
              <a:buAutoNum type="arabicPeriod"/>
            </a:pPr>
            <a:r>
              <a:rPr lang="en-US" sz="2800" dirty="0" smtClean="0">
                <a:solidFill>
                  <a:schemeClr val="bg2">
                    <a:lumMod val="50000"/>
                  </a:schemeClr>
                </a:solidFill>
              </a:rPr>
              <a:t>Revision and derivation</a:t>
            </a:r>
          </a:p>
          <a:p>
            <a:pPr marL="514350" indent="-514350">
              <a:spcBef>
                <a:spcPts val="800"/>
              </a:spcBef>
              <a:buFont typeface="+mj-lt"/>
              <a:buAutoNum type="arabicPeriod"/>
            </a:pPr>
            <a:r>
              <a:rPr lang="en-US" sz="2800" dirty="0" smtClean="0">
                <a:solidFill>
                  <a:schemeClr val="bg2">
                    <a:lumMod val="50000"/>
                  </a:schemeClr>
                </a:solidFill>
              </a:rPr>
              <a:t>Plans</a:t>
            </a:r>
            <a:endParaRPr lang="en-US" sz="2800" dirty="0">
              <a:solidFill>
                <a:schemeClr val="bg2">
                  <a:lumMod val="50000"/>
                </a:schemeClr>
              </a:solidFill>
            </a:endParaRPr>
          </a:p>
        </p:txBody>
      </p:sp>
      <p:sp>
        <p:nvSpPr>
          <p:cNvPr id="5" name="Slide Number Placeholder 4"/>
          <p:cNvSpPr>
            <a:spLocks noGrp="1"/>
          </p:cNvSpPr>
          <p:nvPr>
            <p:ph type="sldNum" sz="quarter" idx="12"/>
          </p:nvPr>
        </p:nvSpPr>
        <p:spPr/>
        <p:txBody>
          <a:bodyPr/>
          <a:lstStyle/>
          <a:p>
            <a:fld id="{9F2F5E10-5301-4EE6-90D2-A6C4A3F62BED}" type="slidenum">
              <a:rPr lang="en-US" smtClean="0"/>
              <a:t>70</a:t>
            </a:fld>
            <a:endParaRPr lang="en-US"/>
          </a:p>
        </p:txBody>
      </p:sp>
    </p:spTree>
    <p:extLst>
      <p:ext uri="{BB962C8B-B14F-4D97-AF65-F5344CB8AC3E}">
        <p14:creationId xmlns:p14="http://schemas.microsoft.com/office/powerpoint/2010/main" val="2731389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Provenance </a:t>
            </a:r>
            <a:br>
              <a:rPr lang="en-US" dirty="0" smtClean="0"/>
            </a:br>
            <a:r>
              <a:rPr lang="en-US" dirty="0" smtClean="0"/>
              <a:t>in Scientific Articles</a:t>
            </a:r>
            <a:endParaRPr lang="en-US" dirty="0"/>
          </a:p>
        </p:txBody>
      </p:sp>
      <p:sp>
        <p:nvSpPr>
          <p:cNvPr id="9" name="Text Placeholder 8"/>
          <p:cNvSpPr>
            <a:spLocks noGrp="1"/>
          </p:cNvSpPr>
          <p:nvPr>
            <p:ph type="body" idx="1"/>
          </p:nvPr>
        </p:nvSpPr>
        <p:spPr>
          <a:xfrm>
            <a:off x="1676399" y="4114800"/>
            <a:ext cx="5181601" cy="995082"/>
          </a:xfrm>
        </p:spPr>
        <p:txBody>
          <a:bodyPr>
            <a:normAutofit/>
          </a:bodyPr>
          <a:lstStyle/>
          <a:p>
            <a:endParaRPr lang="en-US" sz="2400" dirty="0"/>
          </a:p>
        </p:txBody>
      </p:sp>
      <p:sp>
        <p:nvSpPr>
          <p:cNvPr id="4" name="Slide Number Placeholder 3"/>
          <p:cNvSpPr>
            <a:spLocks noGrp="1"/>
          </p:cNvSpPr>
          <p:nvPr>
            <p:ph type="sldNum" sz="quarter" idx="12"/>
          </p:nvPr>
        </p:nvSpPr>
        <p:spPr/>
        <p:txBody>
          <a:bodyPr/>
          <a:lstStyle/>
          <a:p>
            <a:fld id="{9F2F5E10-5301-4EE6-90D2-A6C4A3F62BED}" type="slidenum">
              <a:rPr lang="en-US" smtClean="0"/>
              <a:t>71</a:t>
            </a:fld>
            <a:endParaRPr lang="en-US"/>
          </a:p>
        </p:txBody>
      </p:sp>
    </p:spTree>
    <p:extLst>
      <p:ext uri="{BB962C8B-B14F-4D97-AF65-F5344CB8AC3E}">
        <p14:creationId xmlns:p14="http://schemas.microsoft.com/office/powerpoint/2010/main" val="5406386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097" y="115470"/>
            <a:ext cx="8655652" cy="1408529"/>
          </a:xfrm>
        </p:spPr>
        <p:txBody>
          <a:bodyPr/>
          <a:lstStyle/>
          <a:p>
            <a:r>
              <a:rPr lang="en-US" dirty="0" smtClean="0">
                <a:ea typeface="ＭＳ Ｐゴシック" charset="0"/>
                <a:cs typeface="ＭＳ Ｐゴシック" charset="0"/>
              </a:rPr>
              <a:t>Methods Described in Text Are Incomplete</a:t>
            </a:r>
            <a:endParaRPr lang="en-US" dirty="0"/>
          </a:p>
        </p:txBody>
      </p:sp>
      <p:sp>
        <p:nvSpPr>
          <p:cNvPr id="5" name="Title 1"/>
          <p:cNvSpPr txBox="1">
            <a:spLocks/>
          </p:cNvSpPr>
          <p:nvPr/>
        </p:nvSpPr>
        <p:spPr>
          <a:xfrm>
            <a:off x="276097" y="115471"/>
            <a:ext cx="865565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endParaRPr lang="en-US" dirty="0">
              <a:latin typeface="Helvetica" charset="0"/>
              <a:ea typeface="ＭＳ Ｐゴシック" charset="0"/>
              <a:cs typeface="ＭＳ Ｐゴシック" charset="0"/>
            </a:endParaRPr>
          </a:p>
        </p:txBody>
      </p:sp>
      <p:sp>
        <p:nvSpPr>
          <p:cNvPr id="6" name="Content Placeholder 3"/>
          <p:cNvSpPr txBox="1">
            <a:spLocks/>
          </p:cNvSpPr>
          <p:nvPr/>
        </p:nvSpPr>
        <p:spPr>
          <a:xfrm>
            <a:off x="276096" y="2360781"/>
            <a:ext cx="8655653" cy="3879411"/>
          </a:xfrm>
          <a:prstGeom prst="rect">
            <a:avLst/>
          </a:prstGeom>
        </p:spPr>
        <p:txBody>
          <a:bodyPr/>
          <a:lstStyle>
            <a:lvl1pPr marL="342900" indent="-342900" algn="l" defTabSz="914400" rtl="0" eaLnBrk="1" latinLnBrk="0" hangingPunct="1">
              <a:spcBef>
                <a:spcPts val="2000"/>
              </a:spcBef>
              <a:buClr>
                <a:schemeClr val="accent3">
                  <a:lumMod val="75000"/>
                </a:schemeClr>
              </a:buClr>
              <a:buSzPct val="90000"/>
              <a:buFont typeface="Wingdings" charset="2"/>
              <a:buChar char=""/>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3">
                  <a:lumMod val="75000"/>
                </a:schemeClr>
              </a:buClr>
              <a:buSzPct val="90000"/>
              <a:buFont typeface="Wingdings" charset="2"/>
              <a:buChar char=""/>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3">
                  <a:lumMod val="75000"/>
                </a:schemeClr>
              </a:buClr>
              <a:buSzPct val="90000"/>
              <a:buFont typeface="Wingdings"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3">
                  <a:lumMod val="75000"/>
                </a:schemeClr>
              </a:buClr>
              <a:buSzPct val="90000"/>
              <a:buFont typeface="Wingdings"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3">
                  <a:lumMod val="75000"/>
                </a:schemeClr>
              </a:buClr>
              <a:buSzPct val="90000"/>
              <a:buFont typeface="Wingdings"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r>
              <a:rPr lang="en-US" dirty="0">
                <a:latin typeface="Book Antiqua" charset="0"/>
                <a:ea typeface="ＭＳ Ｐゴシック" charset="0"/>
                <a:cs typeface="ＭＳ Ｐゴシック" charset="0"/>
              </a:rPr>
              <a:t>Analysis of 18 quantitative papers published in Nature Genetics in the past two years found that reproducibility was not achievable even in principle in 10 cases, even when datasets are published [Ioannidis et al 09]</a:t>
            </a:r>
          </a:p>
          <a:p>
            <a:r>
              <a:rPr lang="ja-JP" altLang="en-US" dirty="0" smtClean="0">
                <a:latin typeface="Book Antiqua" charset="0"/>
                <a:ea typeface="ＭＳ Ｐゴシック" charset="0"/>
                <a:cs typeface="ＭＳ Ｐゴシック" charset="0"/>
              </a:rPr>
              <a:t>“</a:t>
            </a:r>
            <a:r>
              <a:rPr lang="en-US" altLang="ja-JP" dirty="0" smtClean="0">
                <a:latin typeface="Book Antiqua" charset="0"/>
                <a:ea typeface="ＭＳ Ｐゴシック" charset="0"/>
                <a:cs typeface="ＭＳ Ｐゴシック" charset="0"/>
              </a:rPr>
              <a:t>Data processing, however, is often not described well enough to allow for exact reproduction of the results, leading to exercises in </a:t>
            </a:r>
            <a:r>
              <a:rPr lang="ja-JP" altLang="en-US" dirty="0" smtClean="0">
                <a:latin typeface="Book Antiqua" charset="0"/>
                <a:ea typeface="ＭＳ Ｐゴシック" charset="0"/>
                <a:cs typeface="ＭＳ Ｐゴシック" charset="0"/>
              </a:rPr>
              <a:t>‘</a:t>
            </a:r>
            <a:r>
              <a:rPr lang="en-US" altLang="ja-JP" b="1" dirty="0" smtClean="0">
                <a:solidFill>
                  <a:srgbClr val="FF0000"/>
                </a:solidFill>
                <a:latin typeface="Book Antiqua" charset="0"/>
                <a:ea typeface="ＭＳ Ｐゴシック" charset="0"/>
                <a:cs typeface="ＭＳ Ｐゴシック" charset="0"/>
              </a:rPr>
              <a:t>forensic bioinformatics</a:t>
            </a:r>
            <a:r>
              <a:rPr lang="ja-JP" altLang="en-US" dirty="0" smtClean="0">
                <a:latin typeface="Book Antiqua" charset="0"/>
                <a:ea typeface="ＭＳ Ｐゴシック" charset="0"/>
                <a:cs typeface="ＭＳ Ｐゴシック" charset="0"/>
              </a:rPr>
              <a:t>’</a:t>
            </a:r>
            <a:r>
              <a:rPr lang="en-US" altLang="ja-JP" dirty="0" smtClean="0">
                <a:latin typeface="Book Antiqua" charset="0"/>
                <a:ea typeface="ＭＳ Ｐゴシック" charset="0"/>
                <a:cs typeface="ＭＳ Ｐゴシック" charset="0"/>
              </a:rPr>
              <a:t> where aspects of raw data and reported results are used to infer what methods must have been employed.</a:t>
            </a:r>
            <a:r>
              <a:rPr lang="ja-JP" altLang="en-US" dirty="0" smtClean="0">
                <a:latin typeface="Book Antiqua" charset="0"/>
                <a:ea typeface="ＭＳ Ｐゴシック" charset="0"/>
                <a:cs typeface="ＭＳ Ｐゴシック" charset="0"/>
              </a:rPr>
              <a:t>”</a:t>
            </a:r>
            <a:r>
              <a:rPr lang="en-US" altLang="ja-JP" dirty="0" smtClean="0">
                <a:latin typeface="Book Antiqua" charset="0"/>
                <a:ea typeface="ＭＳ Ｐゴシック" charset="0"/>
                <a:cs typeface="ＭＳ Ｐゴシック" charset="0"/>
              </a:rPr>
              <a:t> [</a:t>
            </a:r>
            <a:r>
              <a:rPr lang="en-US" altLang="ja-JP" dirty="0" err="1" smtClean="0">
                <a:latin typeface="Book Antiqua" charset="0"/>
                <a:ea typeface="ＭＳ Ｐゴシック" charset="0"/>
                <a:cs typeface="ＭＳ Ｐゴシック" charset="0"/>
              </a:rPr>
              <a:t>Baggerly</a:t>
            </a:r>
            <a:r>
              <a:rPr lang="en-US" altLang="ja-JP" dirty="0" smtClean="0">
                <a:latin typeface="Book Antiqua" charset="0"/>
                <a:ea typeface="ＭＳ Ｐゴシック" charset="0"/>
                <a:cs typeface="ＭＳ Ｐゴシック" charset="0"/>
              </a:rPr>
              <a:t> and </a:t>
            </a:r>
            <a:r>
              <a:rPr lang="en-US" altLang="ja-JP" dirty="0" err="1" smtClean="0">
                <a:latin typeface="Book Antiqua" charset="0"/>
                <a:ea typeface="ＭＳ Ｐゴシック" charset="0"/>
                <a:cs typeface="ＭＳ Ｐゴシック" charset="0"/>
              </a:rPr>
              <a:t>Coombes</a:t>
            </a:r>
            <a:r>
              <a:rPr lang="en-US" altLang="ja-JP" dirty="0" smtClean="0">
                <a:latin typeface="Book Antiqua" charset="0"/>
                <a:ea typeface="ＭＳ Ｐゴシック" charset="0"/>
                <a:cs typeface="ＭＳ Ｐゴシック" charset="0"/>
              </a:rPr>
              <a:t> 09]</a:t>
            </a:r>
          </a:p>
          <a:p>
            <a:endParaRPr lang="en-US" sz="2000" dirty="0" smtClean="0">
              <a:latin typeface="Book Antiqua" charset="0"/>
              <a:ea typeface="ＭＳ Ｐゴシック" charset="0"/>
              <a:cs typeface="ＭＳ Ｐゴシック" charset="0"/>
            </a:endParaRPr>
          </a:p>
          <a:p>
            <a:endParaRPr lang="en-US" dirty="0" smtClean="0">
              <a:latin typeface="Book Antiqua" charset="0"/>
              <a:ea typeface="ＭＳ Ｐゴシック" charset="0"/>
              <a:cs typeface="ＭＳ Ｐゴシック" charset="0"/>
            </a:endParaRPr>
          </a:p>
          <a:p>
            <a:pPr lvl="1"/>
            <a:endParaRPr lang="en-US" dirty="0" smtClean="0">
              <a:latin typeface="Book Antiqua" charset="0"/>
              <a:ea typeface="ＭＳ Ｐゴシック" charset="0"/>
            </a:endParaRPr>
          </a:p>
          <a:p>
            <a:pPr lvl="1"/>
            <a:endParaRPr lang="en-US" dirty="0">
              <a:latin typeface="Book Antiqua" charset="0"/>
              <a:ea typeface="ＭＳ Ｐゴシック" charset="0"/>
            </a:endParaRPr>
          </a:p>
        </p:txBody>
      </p:sp>
    </p:spTree>
    <p:extLst>
      <p:ext uri="{BB962C8B-B14F-4D97-AF65-F5344CB8AC3E}">
        <p14:creationId xmlns:p14="http://schemas.microsoft.com/office/powerpoint/2010/main" val="5970990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6097" y="115470"/>
            <a:ext cx="8655652" cy="1408529"/>
          </a:xfrm>
        </p:spPr>
        <p:txBody>
          <a:bodyPr/>
          <a:lstStyle/>
          <a:p>
            <a:r>
              <a:rPr lang="en-US" dirty="0" smtClean="0">
                <a:ea typeface="ＭＳ Ｐゴシック" charset="0"/>
                <a:cs typeface="ＭＳ Ｐゴシック" charset="0"/>
              </a:rPr>
              <a:t>Methods Described in Text Are Ambiguous</a:t>
            </a:r>
            <a:endParaRPr lang="en-US" dirty="0"/>
          </a:p>
        </p:txBody>
      </p:sp>
      <p:sp>
        <p:nvSpPr>
          <p:cNvPr id="5" name="Title 1"/>
          <p:cNvSpPr txBox="1">
            <a:spLocks/>
          </p:cNvSpPr>
          <p:nvPr/>
        </p:nvSpPr>
        <p:spPr>
          <a:xfrm>
            <a:off x="276097" y="115471"/>
            <a:ext cx="865565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endParaRPr lang="en-US" dirty="0">
              <a:latin typeface="Helvetica" charset="0"/>
              <a:ea typeface="ＭＳ Ｐゴシック" charset="0"/>
              <a:cs typeface="ＭＳ Ｐゴシック" charset="0"/>
            </a:endParaRPr>
          </a:p>
        </p:txBody>
      </p:sp>
      <p:sp>
        <p:nvSpPr>
          <p:cNvPr id="6" name="Content Placeholder 3"/>
          <p:cNvSpPr txBox="1">
            <a:spLocks/>
          </p:cNvSpPr>
          <p:nvPr/>
        </p:nvSpPr>
        <p:spPr>
          <a:xfrm>
            <a:off x="276096" y="2360781"/>
            <a:ext cx="8655653" cy="3879411"/>
          </a:xfrm>
          <a:prstGeom prst="rect">
            <a:avLst/>
          </a:prstGeom>
        </p:spPr>
        <p:txBody>
          <a:bodyPr/>
          <a:lstStyle>
            <a:lvl1pPr marL="342900" indent="-342900" algn="l" defTabSz="914400" rtl="0" eaLnBrk="1" latinLnBrk="0" hangingPunct="1">
              <a:spcBef>
                <a:spcPts val="2000"/>
              </a:spcBef>
              <a:buClr>
                <a:schemeClr val="accent3">
                  <a:lumMod val="75000"/>
                </a:schemeClr>
              </a:buClr>
              <a:buSzPct val="90000"/>
              <a:buFont typeface="Wingdings" charset="2"/>
              <a:buChar char=""/>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3">
                  <a:lumMod val="75000"/>
                </a:schemeClr>
              </a:buClr>
              <a:buSzPct val="90000"/>
              <a:buFont typeface="Wingdings" charset="2"/>
              <a:buChar char=""/>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3">
                  <a:lumMod val="75000"/>
                </a:schemeClr>
              </a:buClr>
              <a:buSzPct val="90000"/>
              <a:buFont typeface="Wingdings"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3">
                  <a:lumMod val="75000"/>
                </a:schemeClr>
              </a:buClr>
              <a:buSzPct val="90000"/>
              <a:buFont typeface="Wingdings"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3">
                  <a:lumMod val="75000"/>
                </a:schemeClr>
              </a:buClr>
              <a:buSzPct val="90000"/>
              <a:buFont typeface="Wingdings"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a:lstStyle>
          <a:p>
            <a:r>
              <a:rPr lang="en-US" sz="2400" dirty="0">
                <a:latin typeface="Book Antiqua" charset="0"/>
                <a:ea typeface="ＭＳ Ｐゴシック" charset="0"/>
                <a:cs typeface="ＭＳ Ｐゴシック" charset="0"/>
              </a:rPr>
              <a:t>“</a:t>
            </a:r>
            <a:r>
              <a:rPr lang="en-US" sz="2400" b="1" dirty="0">
                <a:solidFill>
                  <a:srgbClr val="EB0202"/>
                </a:solidFill>
                <a:latin typeface="Book Antiqua" charset="0"/>
                <a:ea typeface="ＭＳ Ｐゴシック" charset="0"/>
                <a:cs typeface="ＭＳ Ｐゴシック" charset="0"/>
              </a:rPr>
              <a:t>Ambiguity</a:t>
            </a:r>
            <a:r>
              <a:rPr lang="en-US" sz="2400" dirty="0">
                <a:latin typeface="Book Antiqua" charset="0"/>
                <a:ea typeface="ＭＳ Ｐゴシック" charset="0"/>
                <a:cs typeface="ＭＳ Ｐゴシック" charset="0"/>
              </a:rPr>
              <a:t> in program descriptions leads to the possibility, if not </a:t>
            </a:r>
            <a:r>
              <a:rPr lang="en-US" sz="2400" dirty="0" smtClean="0">
                <a:latin typeface="Book Antiqua" charset="0"/>
                <a:ea typeface="ＭＳ Ｐゴシック" charset="0"/>
                <a:cs typeface="ＭＳ Ｐゴシック" charset="0"/>
              </a:rPr>
              <a:t>the certainty</a:t>
            </a:r>
            <a:r>
              <a:rPr lang="en-US" sz="2400" dirty="0">
                <a:latin typeface="Book Antiqua" charset="0"/>
                <a:ea typeface="ＭＳ Ｐゴシック" charset="0"/>
                <a:cs typeface="ＭＳ Ｐゴシック" charset="0"/>
              </a:rPr>
              <a:t>, that a given natural language description can be </a:t>
            </a:r>
            <a:r>
              <a:rPr lang="en-US" sz="2400" dirty="0" smtClean="0">
                <a:latin typeface="Book Antiqua" charset="0"/>
                <a:ea typeface="ＭＳ Ｐゴシック" charset="0"/>
                <a:cs typeface="ＭＳ Ｐゴシック" charset="0"/>
              </a:rPr>
              <a:t>converted into </a:t>
            </a:r>
            <a:r>
              <a:rPr lang="en-US" sz="2400" dirty="0">
                <a:latin typeface="Book Antiqua" charset="0"/>
                <a:ea typeface="ＭＳ Ｐゴシック" charset="0"/>
                <a:cs typeface="ＭＳ Ｐゴシック" charset="0"/>
              </a:rPr>
              <a:t>computer code in various ways, each of which may lead to </a:t>
            </a:r>
            <a:r>
              <a:rPr lang="en-US" sz="2400" dirty="0" smtClean="0">
                <a:latin typeface="Book Antiqua" charset="0"/>
                <a:ea typeface="ＭＳ Ｐゴシック" charset="0"/>
                <a:cs typeface="ＭＳ Ｐゴシック" charset="0"/>
              </a:rPr>
              <a:t>different numerical outcomes.” [</a:t>
            </a:r>
            <a:r>
              <a:rPr lang="en-US" sz="2400" dirty="0" err="1" smtClean="0">
                <a:latin typeface="Book Antiqua" charset="0"/>
                <a:ea typeface="ＭＳ Ｐゴシック" charset="0"/>
                <a:cs typeface="ＭＳ Ｐゴシック" charset="0"/>
              </a:rPr>
              <a:t>Ince</a:t>
            </a:r>
            <a:r>
              <a:rPr lang="en-US" sz="2400" dirty="0" smtClean="0">
                <a:latin typeface="Book Antiqua" charset="0"/>
                <a:ea typeface="ＭＳ Ｐゴシック" charset="0"/>
                <a:cs typeface="ＭＳ Ｐゴシック" charset="0"/>
              </a:rPr>
              <a:t> et al 2012]</a:t>
            </a:r>
          </a:p>
          <a:p>
            <a:r>
              <a:rPr lang="en-US" sz="2400" dirty="0" smtClean="0">
                <a:latin typeface="Book Antiqua" charset="0"/>
                <a:ea typeface="ＭＳ Ｐゴシック" charset="0"/>
                <a:cs typeface="ＭＳ Ｐゴシック" charset="0"/>
              </a:rPr>
              <a:t>“Ambiguity </a:t>
            </a:r>
            <a:r>
              <a:rPr lang="en-US" sz="2400" dirty="0">
                <a:latin typeface="Book Antiqua" charset="0"/>
                <a:ea typeface="ＭＳ Ｐゴシック" charset="0"/>
                <a:cs typeface="ＭＳ Ｐゴシック" charset="0"/>
              </a:rPr>
              <a:t>can occur at the </a:t>
            </a:r>
            <a:r>
              <a:rPr lang="en-US" sz="2400" b="1" dirty="0">
                <a:solidFill>
                  <a:srgbClr val="EB0202"/>
                </a:solidFill>
                <a:latin typeface="Book Antiqua" charset="0"/>
                <a:ea typeface="ＭＳ Ｐゴシック" charset="0"/>
                <a:cs typeface="ＭＳ Ｐゴシック" charset="0"/>
              </a:rPr>
              <a:t>lexical, syntactic or semantic </a:t>
            </a:r>
            <a:r>
              <a:rPr lang="en-US" sz="2400" dirty="0" smtClean="0">
                <a:latin typeface="Book Antiqua" charset="0"/>
                <a:ea typeface="ＭＳ Ｐゴシック" charset="0"/>
                <a:cs typeface="ＭＳ Ｐゴシック" charset="0"/>
              </a:rPr>
              <a:t>level and is not </a:t>
            </a:r>
            <a:r>
              <a:rPr lang="en-US" sz="2400" dirty="0">
                <a:latin typeface="Book Antiqua" charset="0"/>
                <a:ea typeface="ＭＳ Ｐゴシック" charset="0"/>
                <a:cs typeface="ＭＳ Ｐゴシック" charset="0"/>
              </a:rPr>
              <a:t>necessarily the result of incompetence or bad practice. It is a </a:t>
            </a:r>
            <a:r>
              <a:rPr lang="en-US" sz="2400" dirty="0" smtClean="0">
                <a:latin typeface="Book Antiqua" charset="0"/>
                <a:ea typeface="ＭＳ Ｐゴシック" charset="0"/>
                <a:cs typeface="ＭＳ Ｐゴシック" charset="0"/>
              </a:rPr>
              <a:t>natural consequence </a:t>
            </a:r>
            <a:r>
              <a:rPr lang="en-US" sz="2400" dirty="0">
                <a:latin typeface="Book Antiqua" charset="0"/>
                <a:ea typeface="ＭＳ Ｐゴシック" charset="0"/>
                <a:cs typeface="ＭＳ Ｐゴシック" charset="0"/>
              </a:rPr>
              <a:t>of using natural </a:t>
            </a:r>
            <a:r>
              <a:rPr lang="en-US" sz="2400" dirty="0" smtClean="0">
                <a:latin typeface="Book Antiqua" charset="0"/>
                <a:ea typeface="ＭＳ Ｐゴシック" charset="0"/>
                <a:cs typeface="ＭＳ Ｐゴシック" charset="0"/>
              </a:rPr>
              <a:t>language and </a:t>
            </a:r>
            <a:r>
              <a:rPr lang="en-US" sz="2400" dirty="0">
                <a:latin typeface="Book Antiqua" charset="0"/>
                <a:ea typeface="ＭＳ Ｐゴシック" charset="0"/>
                <a:cs typeface="ＭＳ Ｐゴシック" charset="0"/>
              </a:rPr>
              <a:t>is unavoidable. </a:t>
            </a:r>
            <a:r>
              <a:rPr lang="en-US" sz="2400" dirty="0" smtClean="0">
                <a:latin typeface="Book Antiqua" charset="0"/>
                <a:ea typeface="ＭＳ Ｐゴシック" charset="0"/>
                <a:cs typeface="ＭＳ Ｐゴシック" charset="0"/>
              </a:rPr>
              <a:t>” </a:t>
            </a:r>
            <a:r>
              <a:rPr lang="en-US" sz="2400" dirty="0">
                <a:latin typeface="Book Antiqua" charset="0"/>
                <a:ea typeface="ＭＳ Ｐゴシック" charset="0"/>
                <a:cs typeface="ＭＳ Ｐゴシック" charset="0"/>
              </a:rPr>
              <a:t>[</a:t>
            </a:r>
            <a:r>
              <a:rPr lang="en-US" sz="2400" dirty="0" err="1">
                <a:latin typeface="Book Antiqua" charset="0"/>
                <a:ea typeface="ＭＳ Ｐゴシック" charset="0"/>
                <a:cs typeface="ＭＳ Ｐゴシック" charset="0"/>
              </a:rPr>
              <a:t>Ince</a:t>
            </a:r>
            <a:r>
              <a:rPr lang="en-US" sz="2400" dirty="0">
                <a:latin typeface="Book Antiqua" charset="0"/>
                <a:ea typeface="ＭＳ Ｐゴシック" charset="0"/>
                <a:cs typeface="ＭＳ Ｐゴシック" charset="0"/>
              </a:rPr>
              <a:t> et al 2012</a:t>
            </a:r>
            <a:r>
              <a:rPr lang="en-US" sz="2400" dirty="0" smtClean="0">
                <a:latin typeface="Book Antiqua" charset="0"/>
                <a:ea typeface="ＭＳ Ｐゴシック" charset="0"/>
                <a:cs typeface="ＭＳ Ｐゴシック" charset="0"/>
              </a:rPr>
              <a:t>]</a:t>
            </a:r>
          </a:p>
        </p:txBody>
      </p:sp>
    </p:spTree>
    <p:extLst>
      <p:ext uri="{BB962C8B-B14F-4D97-AF65-F5344CB8AC3E}">
        <p14:creationId xmlns:p14="http://schemas.microsoft.com/office/powerpoint/2010/main" val="33574740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276097" y="115470"/>
            <a:ext cx="8655652" cy="1821665"/>
          </a:xfrm>
        </p:spPr>
        <p:txBody>
          <a:bodyPr/>
          <a:lstStyle/>
          <a:p>
            <a:r>
              <a:rPr lang="en-US" dirty="0">
                <a:latin typeface="Helvetica" charset="0"/>
                <a:ea typeface="ＭＳ Ｐゴシック" charset="0"/>
                <a:cs typeface="ＭＳ Ｐゴシック" charset="0"/>
              </a:rPr>
              <a:t>What the </a:t>
            </a:r>
            <a:r>
              <a:rPr lang="en-US" dirty="0" smtClean="0">
                <a:latin typeface="Helvetica" charset="0"/>
                <a:ea typeface="ＭＳ Ｐゴシック" charset="0"/>
                <a:cs typeface="ＭＳ Ｐゴシック" charset="0"/>
              </a:rPr>
              <a:t>Paper Says Versus What </a:t>
            </a:r>
            <a:r>
              <a:rPr lang="en-US" dirty="0">
                <a:latin typeface="Helvetica" charset="0"/>
                <a:ea typeface="ＭＳ Ｐゴシック" charset="0"/>
                <a:cs typeface="ＭＳ Ｐゴシック" charset="0"/>
              </a:rPr>
              <a:t>the A</a:t>
            </a:r>
            <a:r>
              <a:rPr lang="en-US" dirty="0" smtClean="0">
                <a:latin typeface="Helvetica" charset="0"/>
                <a:ea typeface="ＭＳ Ｐゴシック" charset="0"/>
                <a:cs typeface="ＭＳ Ｐゴシック" charset="0"/>
              </a:rPr>
              <a:t>ctual Software Does</a:t>
            </a:r>
            <a:br>
              <a:rPr lang="en-US" dirty="0" smtClean="0">
                <a:latin typeface="Helvetica" charset="0"/>
                <a:ea typeface="ＭＳ Ｐゴシック" charset="0"/>
                <a:cs typeface="ＭＳ Ｐゴシック" charset="0"/>
              </a:rPr>
            </a:br>
            <a:r>
              <a:rPr lang="en-US" sz="3200" dirty="0" smtClean="0">
                <a:latin typeface="Helvetica" charset="0"/>
                <a:ea typeface="ＭＳ Ｐゴシック" charset="0"/>
                <a:cs typeface="ＭＳ Ｐゴシック" charset="0"/>
              </a:rPr>
              <a:t>(from [</a:t>
            </a:r>
            <a:r>
              <a:rPr lang="en-US" sz="3200" dirty="0" err="1" smtClean="0">
                <a:latin typeface="Helvetica" charset="0"/>
                <a:ea typeface="ＭＳ Ｐゴシック" charset="0"/>
                <a:cs typeface="ＭＳ Ｐゴシック" charset="0"/>
              </a:rPr>
              <a:t>Garijo</a:t>
            </a:r>
            <a:r>
              <a:rPr lang="en-US" sz="3200" dirty="0" smtClean="0">
                <a:latin typeface="Helvetica" charset="0"/>
                <a:ea typeface="ＭＳ Ｐゴシック" charset="0"/>
                <a:cs typeface="ＭＳ Ｐゴシック" charset="0"/>
              </a:rPr>
              <a:t> et al 2013])</a:t>
            </a:r>
            <a:endParaRPr lang="en-US" sz="3200" dirty="0">
              <a:latin typeface="Helvetica" charset="0"/>
              <a:ea typeface="ＭＳ Ｐゴシック" charset="0"/>
              <a:cs typeface="ＭＳ Ｐゴシック" charset="0"/>
            </a:endParaRPr>
          </a:p>
        </p:txBody>
      </p:sp>
      <p:pic>
        <p:nvPicPr>
          <p:cNvPr id="92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5397" y="2374652"/>
            <a:ext cx="5824537" cy="4165600"/>
          </a:xfrm>
          <a:prstGeom prst="rect">
            <a:avLst/>
          </a:prstGeom>
          <a:noFill/>
          <a:ln w="38100">
            <a:solidFill>
              <a:schemeClr val="bg2">
                <a:lumMod val="50000"/>
              </a:schemeClr>
            </a:solidFill>
            <a:miter lim="800000"/>
            <a:headEnd/>
            <a:tailEnd/>
          </a:ln>
          <a:extLst>
            <a:ext uri="{909E8E84-426E-40dd-AFC4-6F175D3DCCD1}">
              <a14:hiddenFill xmlns:a14="http://schemas.microsoft.com/office/drawing/2010/main" xmlns="">
                <a:solidFill>
                  <a:srgbClr val="FFFFFF"/>
                </a:solidFill>
              </a14:hiddenFill>
            </a:ext>
          </a:extLst>
        </p:spPr>
      </p:pic>
      <p:pic>
        <p:nvPicPr>
          <p:cNvPr id="921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726006"/>
            <a:ext cx="2616200" cy="116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612632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0" y="0"/>
            <a:ext cx="9144000" cy="677333"/>
          </a:xfrm>
        </p:spPr>
        <p:txBody>
          <a:bodyPr/>
          <a:lstStyle/>
          <a:p>
            <a:r>
              <a:rPr lang="en-US" sz="4000" dirty="0" smtClean="0">
                <a:latin typeface="Helvetica" charset="0"/>
                <a:ea typeface="ＭＳ Ｐゴシック" charset="0"/>
                <a:cs typeface="ＭＳ Ｐゴシック" charset="0"/>
              </a:rPr>
              <a:t>Provenance in Scientific Articles</a:t>
            </a:r>
            <a:endParaRPr lang="en-US" sz="4000" dirty="0">
              <a:latin typeface="Helvetica" charset="0"/>
              <a:ea typeface="ＭＳ Ｐゴシック" charset="0"/>
              <a:cs typeface="ＭＳ Ｐゴシック" charset="0"/>
            </a:endParaRPr>
          </a:p>
        </p:txBody>
      </p:sp>
      <p:sp>
        <p:nvSpPr>
          <p:cNvPr id="19458" name="Rectangle 4"/>
          <p:cNvSpPr>
            <a:spLocks noChangeArrowheads="1"/>
          </p:cNvSpPr>
          <p:nvPr/>
        </p:nvSpPr>
        <p:spPr bwMode="auto">
          <a:xfrm>
            <a:off x="386290" y="2292350"/>
            <a:ext cx="3541713" cy="1016000"/>
          </a:xfrm>
          <a:prstGeom prst="rect">
            <a:avLst/>
          </a:prstGeom>
          <a:solidFill>
            <a:srgbClr val="CBE6FF"/>
          </a:solidFill>
          <a:ln w="28575">
            <a:solidFill>
              <a:schemeClr val="tx2"/>
            </a:solidFill>
            <a:miter lim="800000"/>
            <a:headEnd/>
            <a:tailEnd/>
          </a:ln>
        </p:spPr>
        <p:txBody>
          <a:bodyPr wrap="none" anchor="ctr"/>
          <a:lstStyle/>
          <a:p>
            <a:pPr algn="ctr"/>
            <a:r>
              <a:rPr lang="en-US" sz="1800" dirty="0">
                <a:solidFill>
                  <a:schemeClr val="tx2"/>
                </a:solidFill>
              </a:rPr>
              <a:t>Text:</a:t>
            </a:r>
          </a:p>
          <a:p>
            <a:pPr algn="ctr"/>
            <a:r>
              <a:rPr lang="en-US" sz="1800" b="0" dirty="0">
                <a:solidFill>
                  <a:schemeClr val="tx2"/>
                </a:solidFill>
              </a:rPr>
              <a:t>Narrative of method,</a:t>
            </a:r>
          </a:p>
          <a:p>
            <a:pPr algn="ctr"/>
            <a:r>
              <a:rPr lang="en-US" sz="1800" b="0" dirty="0">
                <a:solidFill>
                  <a:schemeClr val="tx2"/>
                </a:solidFill>
              </a:rPr>
              <a:t>software packages used</a:t>
            </a:r>
          </a:p>
        </p:txBody>
      </p:sp>
      <p:sp>
        <p:nvSpPr>
          <p:cNvPr id="19459" name="Rectangle 5"/>
          <p:cNvSpPr>
            <a:spLocks noChangeArrowheads="1"/>
          </p:cNvSpPr>
          <p:nvPr/>
        </p:nvSpPr>
        <p:spPr bwMode="auto">
          <a:xfrm>
            <a:off x="438678" y="5526088"/>
            <a:ext cx="3556000" cy="979487"/>
          </a:xfrm>
          <a:prstGeom prst="rect">
            <a:avLst/>
          </a:prstGeom>
          <a:solidFill>
            <a:srgbClr val="CBE6FF"/>
          </a:solidFill>
          <a:ln w="28575">
            <a:solidFill>
              <a:schemeClr val="tx2"/>
            </a:solidFill>
            <a:miter lim="800000"/>
            <a:headEnd/>
            <a:tailEnd/>
          </a:ln>
        </p:spPr>
        <p:txBody>
          <a:bodyPr wrap="none" anchor="ctr"/>
          <a:lstStyle/>
          <a:p>
            <a:pPr algn="ctr"/>
            <a:r>
              <a:rPr lang="en-US" sz="1800">
                <a:solidFill>
                  <a:schemeClr val="tx2"/>
                </a:solidFill>
              </a:rPr>
              <a:t>Software/Workflow:</a:t>
            </a:r>
          </a:p>
          <a:p>
            <a:pPr algn="ctr"/>
            <a:r>
              <a:rPr lang="en-US" sz="1800" b="0">
                <a:solidFill>
                  <a:schemeClr val="tx2"/>
                </a:solidFill>
              </a:rPr>
              <a:t>scripted codes + manual steps + </a:t>
            </a:r>
          </a:p>
          <a:p>
            <a:pPr algn="ctr"/>
            <a:r>
              <a:rPr lang="en-US" sz="1800" b="0">
                <a:solidFill>
                  <a:schemeClr val="tx2"/>
                </a:solidFill>
              </a:rPr>
              <a:t>notes/emails </a:t>
            </a:r>
          </a:p>
        </p:txBody>
      </p:sp>
      <p:sp>
        <p:nvSpPr>
          <p:cNvPr id="26629" name="Rectangle 7"/>
          <p:cNvSpPr>
            <a:spLocks noChangeArrowheads="1"/>
          </p:cNvSpPr>
          <p:nvPr/>
        </p:nvSpPr>
        <p:spPr bwMode="auto">
          <a:xfrm>
            <a:off x="5305425" y="5334000"/>
            <a:ext cx="3503613" cy="998538"/>
          </a:xfrm>
          <a:prstGeom prst="rect">
            <a:avLst/>
          </a:prstGeom>
          <a:solidFill>
            <a:srgbClr val="CBE6FF"/>
          </a:solidFill>
          <a:ln w="28575">
            <a:solidFill>
              <a:schemeClr val="tx2"/>
            </a:solidFill>
            <a:miter lim="800000"/>
            <a:headEnd/>
            <a:tailEnd/>
          </a:ln>
        </p:spPr>
        <p:txBody>
          <a:bodyPr wrap="none" anchor="ctr"/>
          <a:lstStyle/>
          <a:p>
            <a:pPr algn="ctr">
              <a:defRPr/>
            </a:pPr>
            <a:r>
              <a:rPr lang="en-US" sz="1800" dirty="0">
                <a:solidFill>
                  <a:schemeClr val="tx2"/>
                </a:solidFill>
              </a:rPr>
              <a:t>Workflow: </a:t>
            </a:r>
          </a:p>
          <a:p>
            <a:pPr algn="ctr">
              <a:defRPr/>
            </a:pPr>
            <a:r>
              <a:rPr lang="en-US" sz="1800" b="0" dirty="0">
                <a:solidFill>
                  <a:schemeClr val="tx2"/>
                </a:solidFill>
              </a:rPr>
              <a:t>Workflow/scripts with</a:t>
            </a:r>
          </a:p>
          <a:p>
            <a:pPr algn="ctr">
              <a:defRPr/>
            </a:pPr>
            <a:r>
              <a:rPr lang="en-US" sz="1800" b="0" dirty="0">
                <a:solidFill>
                  <a:schemeClr val="tx2"/>
                </a:solidFill>
              </a:rPr>
              <a:t>dataflow, codes, and parameters</a:t>
            </a:r>
          </a:p>
        </p:txBody>
      </p:sp>
      <p:sp>
        <p:nvSpPr>
          <p:cNvPr id="19461" name="Rectangle 11"/>
          <p:cNvSpPr>
            <a:spLocks noChangeArrowheads="1"/>
          </p:cNvSpPr>
          <p:nvPr/>
        </p:nvSpPr>
        <p:spPr bwMode="auto">
          <a:xfrm>
            <a:off x="387878" y="3524250"/>
            <a:ext cx="3556000" cy="708025"/>
          </a:xfrm>
          <a:prstGeom prst="rect">
            <a:avLst/>
          </a:prstGeom>
          <a:solidFill>
            <a:srgbClr val="CBE6FF"/>
          </a:solidFill>
          <a:ln w="28575">
            <a:solidFill>
              <a:schemeClr val="tx2"/>
            </a:solidFill>
            <a:miter lim="800000"/>
            <a:headEnd/>
            <a:tailEnd/>
          </a:ln>
        </p:spPr>
        <p:txBody>
          <a:bodyPr wrap="none" anchor="ctr"/>
          <a:lstStyle/>
          <a:p>
            <a:pPr algn="ctr"/>
            <a:r>
              <a:rPr lang="en-US" sz="1800">
                <a:solidFill>
                  <a:schemeClr val="tx2"/>
                </a:solidFill>
              </a:rPr>
              <a:t>Data:</a:t>
            </a:r>
          </a:p>
          <a:p>
            <a:pPr algn="ctr"/>
            <a:r>
              <a:rPr lang="en-US" sz="1800" b="0">
                <a:solidFill>
                  <a:schemeClr val="tx2"/>
                </a:solidFill>
              </a:rPr>
              <a:t>Key datasets and figures/plots</a:t>
            </a:r>
          </a:p>
        </p:txBody>
      </p:sp>
      <p:sp>
        <p:nvSpPr>
          <p:cNvPr id="19462" name="Rectangle 12"/>
          <p:cNvSpPr>
            <a:spLocks noChangeArrowheads="1"/>
          </p:cNvSpPr>
          <p:nvPr/>
        </p:nvSpPr>
        <p:spPr bwMode="auto">
          <a:xfrm>
            <a:off x="171978" y="1366838"/>
            <a:ext cx="3997325" cy="2049462"/>
          </a:xfrm>
          <a:prstGeom prst="rect">
            <a:avLst/>
          </a:prstGeom>
          <a:noFill/>
          <a:ln w="76200">
            <a:solidFill>
              <a:srgbClr val="DD020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463" name="Text Box 13"/>
          <p:cNvSpPr txBox="1">
            <a:spLocks noChangeArrowheads="1"/>
          </p:cNvSpPr>
          <p:nvPr/>
        </p:nvSpPr>
        <p:spPr bwMode="auto">
          <a:xfrm>
            <a:off x="465665" y="1473200"/>
            <a:ext cx="31607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rgbClr val="00279F"/>
                </a:solidFill>
                <a:latin typeface="Book Antiqua" charset="0"/>
                <a:ea typeface="ヒラギノ角ゴ Pro W3" charset="0"/>
                <a:cs typeface="ヒラギノ角ゴ Pro W3" charset="0"/>
              </a:defRPr>
            </a:lvl1pPr>
            <a:lvl2pPr marL="742950" indent="-285750">
              <a:defRPr sz="2400" b="1">
                <a:solidFill>
                  <a:srgbClr val="00279F"/>
                </a:solidFill>
                <a:latin typeface="Book Antiqua" charset="0"/>
                <a:ea typeface="ヒラギノ角ゴ Pro W3" charset="0"/>
                <a:cs typeface="ヒラギノ角ゴ Pro W3" charset="0"/>
              </a:defRPr>
            </a:lvl2pPr>
            <a:lvl3pPr marL="1143000" indent="-228600">
              <a:defRPr sz="2400" b="1">
                <a:solidFill>
                  <a:srgbClr val="00279F"/>
                </a:solidFill>
                <a:latin typeface="Book Antiqua" charset="0"/>
                <a:ea typeface="ヒラギノ角ゴ Pro W3" charset="0"/>
                <a:cs typeface="ヒラギノ角ゴ Pro W3" charset="0"/>
              </a:defRPr>
            </a:lvl3pPr>
            <a:lvl4pPr marL="1600200" indent="-228600">
              <a:defRPr sz="2400" b="1">
                <a:solidFill>
                  <a:srgbClr val="00279F"/>
                </a:solidFill>
                <a:latin typeface="Book Antiqua" charset="0"/>
                <a:ea typeface="ヒラギノ角ゴ Pro W3" charset="0"/>
                <a:cs typeface="ヒラギノ角ゴ Pro W3" charset="0"/>
              </a:defRPr>
            </a:lvl4pPr>
            <a:lvl5pPr marL="2057400" indent="-228600">
              <a:defRPr sz="2400" b="1">
                <a:solidFill>
                  <a:srgbClr val="00279F"/>
                </a:solidFill>
                <a:latin typeface="Book Antiqua"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9pPr>
          </a:lstStyle>
          <a:p>
            <a:r>
              <a:rPr lang="en-US" sz="2000">
                <a:solidFill>
                  <a:srgbClr val="DD0202"/>
                </a:solidFill>
                <a:ea typeface="ＭＳ Ｐゴシック" charset="0"/>
                <a:cs typeface="ＭＳ Ｐゴシック" charset="0"/>
              </a:rPr>
              <a:t>Typical Published Article</a:t>
            </a:r>
          </a:p>
        </p:txBody>
      </p:sp>
      <p:sp>
        <p:nvSpPr>
          <p:cNvPr id="19464" name="Rectangle 14"/>
          <p:cNvSpPr>
            <a:spLocks noChangeArrowheads="1"/>
          </p:cNvSpPr>
          <p:nvPr/>
        </p:nvSpPr>
        <p:spPr bwMode="auto">
          <a:xfrm>
            <a:off x="5314950" y="2144713"/>
            <a:ext cx="3490913" cy="1016000"/>
          </a:xfrm>
          <a:prstGeom prst="rect">
            <a:avLst/>
          </a:prstGeom>
          <a:solidFill>
            <a:srgbClr val="CBE6FF"/>
          </a:solidFill>
          <a:ln w="28575">
            <a:solidFill>
              <a:schemeClr val="tx2"/>
            </a:solidFill>
            <a:miter lim="800000"/>
            <a:headEnd/>
            <a:tailEnd/>
          </a:ln>
        </p:spPr>
        <p:txBody>
          <a:bodyPr wrap="none" anchor="ctr"/>
          <a:lstStyle/>
          <a:p>
            <a:pPr algn="ctr"/>
            <a:r>
              <a:rPr lang="en-US" sz="1800">
                <a:solidFill>
                  <a:schemeClr val="tx2"/>
                </a:solidFill>
              </a:rPr>
              <a:t>Text:</a:t>
            </a:r>
          </a:p>
          <a:p>
            <a:pPr algn="ctr"/>
            <a:r>
              <a:rPr lang="en-US" sz="1800" b="0">
                <a:solidFill>
                  <a:schemeClr val="tx2"/>
                </a:solidFill>
              </a:rPr>
              <a:t>Narrative of method,</a:t>
            </a:r>
          </a:p>
          <a:p>
            <a:pPr algn="ctr"/>
            <a:r>
              <a:rPr lang="en-US" sz="1800" b="0">
                <a:solidFill>
                  <a:schemeClr val="tx2"/>
                </a:solidFill>
              </a:rPr>
              <a:t>software packages used</a:t>
            </a:r>
          </a:p>
        </p:txBody>
      </p:sp>
      <p:sp>
        <p:nvSpPr>
          <p:cNvPr id="19465" name="Rectangle 15"/>
          <p:cNvSpPr>
            <a:spLocks noChangeArrowheads="1"/>
          </p:cNvSpPr>
          <p:nvPr/>
        </p:nvSpPr>
        <p:spPr bwMode="auto">
          <a:xfrm>
            <a:off x="5316538" y="3376613"/>
            <a:ext cx="3503612" cy="692150"/>
          </a:xfrm>
          <a:prstGeom prst="rect">
            <a:avLst/>
          </a:prstGeom>
          <a:solidFill>
            <a:srgbClr val="CBE6FF"/>
          </a:solidFill>
          <a:ln w="28575">
            <a:solidFill>
              <a:schemeClr val="tx2"/>
            </a:solidFill>
            <a:miter lim="800000"/>
            <a:headEnd/>
            <a:tailEnd/>
          </a:ln>
        </p:spPr>
        <p:txBody>
          <a:bodyPr wrap="none" anchor="ctr"/>
          <a:lstStyle/>
          <a:p>
            <a:pPr algn="ctr"/>
            <a:r>
              <a:rPr lang="en-US" sz="1800">
                <a:solidFill>
                  <a:schemeClr val="tx2"/>
                </a:solidFill>
              </a:rPr>
              <a:t>Data:</a:t>
            </a:r>
          </a:p>
          <a:p>
            <a:pPr algn="ctr"/>
            <a:r>
              <a:rPr lang="en-US" sz="1800" b="0">
                <a:solidFill>
                  <a:schemeClr val="tx2"/>
                </a:solidFill>
              </a:rPr>
              <a:t>Key datasets and figures/plots</a:t>
            </a:r>
          </a:p>
        </p:txBody>
      </p:sp>
      <p:sp>
        <p:nvSpPr>
          <p:cNvPr id="19466" name="Rectangle 16"/>
          <p:cNvSpPr>
            <a:spLocks noChangeArrowheads="1"/>
          </p:cNvSpPr>
          <p:nvPr/>
        </p:nvSpPr>
        <p:spPr bwMode="auto">
          <a:xfrm>
            <a:off x="5081588" y="1387475"/>
            <a:ext cx="3946525" cy="5118100"/>
          </a:xfrm>
          <a:prstGeom prst="rect">
            <a:avLst/>
          </a:prstGeom>
          <a:noFill/>
          <a:ln w="76200">
            <a:solidFill>
              <a:srgbClr val="DD020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467" name="Text Box 18"/>
          <p:cNvSpPr txBox="1">
            <a:spLocks noChangeArrowheads="1"/>
          </p:cNvSpPr>
          <p:nvPr/>
        </p:nvSpPr>
        <p:spPr bwMode="auto">
          <a:xfrm>
            <a:off x="5489575" y="1497013"/>
            <a:ext cx="34972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rgbClr val="00279F"/>
                </a:solidFill>
                <a:latin typeface="Book Antiqua" charset="0"/>
                <a:ea typeface="ヒラギノ角ゴ Pro W3" charset="0"/>
                <a:cs typeface="ヒラギノ角ゴ Pro W3" charset="0"/>
              </a:defRPr>
            </a:lvl1pPr>
            <a:lvl2pPr marL="742950" indent="-285750">
              <a:defRPr sz="2400" b="1">
                <a:solidFill>
                  <a:srgbClr val="00279F"/>
                </a:solidFill>
                <a:latin typeface="Book Antiqua" charset="0"/>
                <a:ea typeface="ヒラギノ角ゴ Pro W3" charset="0"/>
                <a:cs typeface="ヒラギノ角ゴ Pro W3" charset="0"/>
              </a:defRPr>
            </a:lvl2pPr>
            <a:lvl3pPr marL="1143000" indent="-228600">
              <a:defRPr sz="2400" b="1">
                <a:solidFill>
                  <a:srgbClr val="00279F"/>
                </a:solidFill>
                <a:latin typeface="Book Antiqua" charset="0"/>
                <a:ea typeface="ヒラギノ角ゴ Pro W3" charset="0"/>
                <a:cs typeface="ヒラギノ角ゴ Pro W3" charset="0"/>
              </a:defRPr>
            </a:lvl3pPr>
            <a:lvl4pPr marL="1600200" indent="-228600">
              <a:defRPr sz="2400" b="1">
                <a:solidFill>
                  <a:srgbClr val="00279F"/>
                </a:solidFill>
                <a:latin typeface="Book Antiqua" charset="0"/>
                <a:ea typeface="ヒラギノ角ゴ Pro W3" charset="0"/>
                <a:cs typeface="ヒラギノ角ゴ Pro W3" charset="0"/>
              </a:defRPr>
            </a:lvl4pPr>
            <a:lvl5pPr marL="2057400" indent="-228600">
              <a:defRPr sz="2400" b="1">
                <a:solidFill>
                  <a:srgbClr val="00279F"/>
                </a:solidFill>
                <a:latin typeface="Book Antiqua"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9pPr>
          </a:lstStyle>
          <a:p>
            <a:r>
              <a:rPr lang="en-US" sz="2000">
                <a:solidFill>
                  <a:srgbClr val="DD0202"/>
                </a:solidFill>
                <a:ea typeface="ＭＳ Ｐゴシック" charset="0"/>
                <a:cs typeface="ＭＳ Ｐゴシック" charset="0"/>
              </a:rPr>
              <a:t>Article with full provenance</a:t>
            </a:r>
          </a:p>
        </p:txBody>
      </p:sp>
      <p:sp>
        <p:nvSpPr>
          <p:cNvPr id="19468" name="Text Box 19"/>
          <p:cNvSpPr txBox="1">
            <a:spLocks noChangeArrowheads="1"/>
          </p:cNvSpPr>
          <p:nvPr/>
        </p:nvSpPr>
        <p:spPr bwMode="auto">
          <a:xfrm>
            <a:off x="432328" y="4659313"/>
            <a:ext cx="21605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1">
                <a:solidFill>
                  <a:srgbClr val="00279F"/>
                </a:solidFill>
                <a:latin typeface="Book Antiqua" charset="0"/>
                <a:ea typeface="ヒラギノ角ゴ Pro W3" charset="0"/>
                <a:cs typeface="ヒラギノ角ゴ Pro W3" charset="0"/>
              </a:defRPr>
            </a:lvl1pPr>
            <a:lvl2pPr marL="742950" indent="-285750">
              <a:defRPr sz="2400" b="1">
                <a:solidFill>
                  <a:srgbClr val="00279F"/>
                </a:solidFill>
                <a:latin typeface="Book Antiqua" charset="0"/>
                <a:ea typeface="ヒラギノ角ゴ Pro W3" charset="0"/>
                <a:cs typeface="ヒラギノ角ゴ Pro W3" charset="0"/>
              </a:defRPr>
            </a:lvl2pPr>
            <a:lvl3pPr marL="1143000" indent="-228600">
              <a:defRPr sz="2400" b="1">
                <a:solidFill>
                  <a:srgbClr val="00279F"/>
                </a:solidFill>
                <a:latin typeface="Book Antiqua" charset="0"/>
                <a:ea typeface="ヒラギノ角ゴ Pro W3" charset="0"/>
                <a:cs typeface="ヒラギノ角ゴ Pro W3" charset="0"/>
              </a:defRPr>
            </a:lvl3pPr>
            <a:lvl4pPr marL="1600200" indent="-228600">
              <a:defRPr sz="2400" b="1">
                <a:solidFill>
                  <a:srgbClr val="00279F"/>
                </a:solidFill>
                <a:latin typeface="Book Antiqua" charset="0"/>
                <a:ea typeface="ヒラギノ角ゴ Pro W3" charset="0"/>
                <a:cs typeface="ヒラギノ角ゴ Pro W3" charset="0"/>
              </a:defRPr>
            </a:lvl4pPr>
            <a:lvl5pPr marL="2057400" indent="-228600">
              <a:defRPr sz="2400" b="1">
                <a:solidFill>
                  <a:srgbClr val="00279F"/>
                </a:solidFill>
                <a:latin typeface="Book Antiqua"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rgbClr val="00279F"/>
                </a:solidFill>
                <a:latin typeface="Book Antiqua" charset="0"/>
                <a:ea typeface="ヒラギノ角ゴ Pro W3" charset="0"/>
                <a:cs typeface="ヒラギノ角ゴ Pro W3" charset="0"/>
              </a:defRPr>
            </a:lvl9pPr>
          </a:lstStyle>
          <a:p>
            <a:r>
              <a:rPr lang="en-US" sz="2000" dirty="0">
                <a:solidFill>
                  <a:srgbClr val="DD0202"/>
                </a:solidFill>
                <a:ea typeface="ＭＳ Ｐゴシック" charset="0"/>
                <a:cs typeface="ＭＳ Ｐゴシック" charset="0"/>
              </a:rPr>
              <a:t>NOT published, </a:t>
            </a:r>
          </a:p>
          <a:p>
            <a:r>
              <a:rPr lang="en-US" sz="2000" dirty="0">
                <a:solidFill>
                  <a:srgbClr val="DD0202"/>
                </a:solidFill>
                <a:ea typeface="ＭＳ Ｐゴシック" charset="0"/>
                <a:cs typeface="ＭＳ Ｐゴシック" charset="0"/>
              </a:rPr>
              <a:t>loosely recorded:</a:t>
            </a:r>
          </a:p>
        </p:txBody>
      </p:sp>
      <p:sp>
        <p:nvSpPr>
          <p:cNvPr id="19469" name="AutoShape 22"/>
          <p:cNvSpPr>
            <a:spLocks noChangeArrowheads="1"/>
          </p:cNvSpPr>
          <p:nvPr/>
        </p:nvSpPr>
        <p:spPr bwMode="auto">
          <a:xfrm>
            <a:off x="4299705" y="1631950"/>
            <a:ext cx="660400" cy="660400"/>
          </a:xfrm>
          <a:prstGeom prst="notchedRightArrow">
            <a:avLst>
              <a:gd name="adj1" fmla="val 39907"/>
              <a:gd name="adj2" fmla="val 35097"/>
            </a:avLst>
          </a:prstGeom>
          <a:solidFill>
            <a:schemeClr val="folHlink"/>
          </a:solidFill>
          <a:ln w="12700">
            <a:solidFill>
              <a:schemeClr val="tx2"/>
            </a:solidFill>
            <a:miter lim="800000"/>
            <a:headEnd/>
            <a:tailEnd/>
          </a:ln>
        </p:spPr>
        <p:txBody>
          <a:bodyPr wrap="none" anchor="ctr"/>
          <a:lstStyle/>
          <a:p>
            <a:endParaRPr lang="en-US"/>
          </a:p>
        </p:txBody>
      </p:sp>
      <p:sp>
        <p:nvSpPr>
          <p:cNvPr id="19470" name="Rectangle 12"/>
          <p:cNvSpPr>
            <a:spLocks noChangeArrowheads="1"/>
          </p:cNvSpPr>
          <p:nvPr/>
        </p:nvSpPr>
        <p:spPr bwMode="auto">
          <a:xfrm>
            <a:off x="171978" y="3416300"/>
            <a:ext cx="3997325" cy="998538"/>
          </a:xfrm>
          <a:prstGeom prst="rect">
            <a:avLst/>
          </a:prstGeom>
          <a:noFill/>
          <a:ln w="76200">
            <a:solidFill>
              <a:srgbClr val="DD0202"/>
            </a:solidFill>
            <a:prstDash val="sysDash"/>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471" name="Rectangle 5"/>
          <p:cNvSpPr>
            <a:spLocks noChangeArrowheads="1"/>
          </p:cNvSpPr>
          <p:nvPr/>
        </p:nvSpPr>
        <p:spPr bwMode="auto">
          <a:xfrm>
            <a:off x="5319713" y="4192588"/>
            <a:ext cx="3556000" cy="979487"/>
          </a:xfrm>
          <a:prstGeom prst="rect">
            <a:avLst/>
          </a:prstGeom>
          <a:solidFill>
            <a:srgbClr val="CBE6FF"/>
          </a:solidFill>
          <a:ln w="28575">
            <a:solidFill>
              <a:schemeClr val="tx2"/>
            </a:solidFill>
            <a:miter lim="800000"/>
            <a:headEnd/>
            <a:tailEnd/>
          </a:ln>
        </p:spPr>
        <p:txBody>
          <a:bodyPr wrap="none" anchor="ctr"/>
          <a:lstStyle/>
          <a:p>
            <a:pPr algn="ctr"/>
            <a:r>
              <a:rPr lang="en-US" sz="1800">
                <a:solidFill>
                  <a:schemeClr val="tx2"/>
                </a:solidFill>
              </a:rPr>
              <a:t>Software:</a:t>
            </a:r>
          </a:p>
          <a:p>
            <a:pPr algn="ctr"/>
            <a:r>
              <a:rPr lang="en-US" sz="1800" b="0">
                <a:solidFill>
                  <a:schemeClr val="tx2"/>
                </a:solidFill>
              </a:rPr>
              <a:t>Scripts and codes</a:t>
            </a:r>
          </a:p>
        </p:txBody>
      </p:sp>
      <p:sp>
        <p:nvSpPr>
          <p:cNvPr id="2" name="Slide Number Placeholder 1"/>
          <p:cNvSpPr>
            <a:spLocks noGrp="1"/>
          </p:cNvSpPr>
          <p:nvPr>
            <p:ph type="sldNum" sz="quarter" idx="12"/>
          </p:nvPr>
        </p:nvSpPr>
        <p:spPr/>
        <p:txBody>
          <a:bodyPr/>
          <a:lstStyle/>
          <a:p>
            <a:fld id="{9F2F5E10-5301-4EE6-90D2-A6C4A3F62BED}" type="slidenum">
              <a:rPr lang="en-US" smtClean="0"/>
              <a:t>75</a:t>
            </a:fld>
            <a:endParaRPr lang="en-US"/>
          </a:p>
        </p:txBody>
      </p:sp>
    </p:spTree>
    <p:extLst>
      <p:ext uri="{BB962C8B-B14F-4D97-AF65-F5344CB8AC3E}">
        <p14:creationId xmlns:p14="http://schemas.microsoft.com/office/powerpoint/2010/main" val="931837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txBox="1">
            <a:spLocks/>
          </p:cNvSpPr>
          <p:nvPr/>
        </p:nvSpPr>
        <p:spPr>
          <a:xfrm>
            <a:off x="125429" y="-129144"/>
            <a:ext cx="8655652" cy="809714"/>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dirty="0" smtClean="0"/>
              <a:t>Example</a:t>
            </a:r>
            <a:endParaRPr lang="en-US" dirty="0"/>
          </a:p>
        </p:txBody>
      </p:sp>
      <p:sp>
        <p:nvSpPr>
          <p:cNvPr id="30" name="TextBox 29"/>
          <p:cNvSpPr txBox="1"/>
          <p:nvPr/>
        </p:nvSpPr>
        <p:spPr>
          <a:xfrm>
            <a:off x="241737" y="3217589"/>
            <a:ext cx="5176929" cy="3134191"/>
          </a:xfrm>
          <a:prstGeom prst="rect">
            <a:avLst/>
          </a:prstGeom>
          <a:noFill/>
        </p:spPr>
        <p:txBody>
          <a:bodyPr wrap="square" rtlCol="0">
            <a:spAutoFit/>
          </a:bodyPr>
          <a:lstStyle/>
          <a:p>
            <a:pPr>
              <a:lnSpc>
                <a:spcPct val="110000"/>
              </a:lnSpc>
            </a:pPr>
            <a:r>
              <a:rPr lang="en-US" sz="2000" dirty="0" smtClean="0"/>
              <a:t>[…] We took a quartzite sample from the Hellerman thrust zone, and cut 3 thin sections.  We measured c-axis orientations using a petrographic microscope.  We rotated to a common reference frame using </a:t>
            </a:r>
            <a:r>
              <a:rPr lang="en-US" sz="2000" dirty="0" err="1" smtClean="0"/>
              <a:t>Duyster’s</a:t>
            </a:r>
            <a:r>
              <a:rPr lang="en-US" sz="2000" dirty="0" smtClean="0"/>
              <a:t> </a:t>
            </a:r>
            <a:r>
              <a:rPr lang="en-US" sz="2000" dirty="0" err="1" smtClean="0"/>
              <a:t>StereoNett</a:t>
            </a:r>
            <a:r>
              <a:rPr lang="en-US" sz="2000" dirty="0" smtClean="0"/>
              <a:t> program.  We plotted the data on lower hemisphere, equal area projections using </a:t>
            </a:r>
            <a:r>
              <a:rPr lang="en-US" sz="2000" dirty="0" err="1" smtClean="0"/>
              <a:t>Duyster’s</a:t>
            </a:r>
            <a:r>
              <a:rPr lang="en-US" sz="2000" dirty="0" smtClean="0"/>
              <a:t> </a:t>
            </a:r>
            <a:r>
              <a:rPr lang="en-US" sz="2000" dirty="0" err="1" smtClean="0"/>
              <a:t>StereoNett</a:t>
            </a:r>
            <a:r>
              <a:rPr lang="en-US" sz="2000" dirty="0" smtClean="0"/>
              <a:t> program, shown in Figure 4. […]</a:t>
            </a:r>
            <a:endParaRPr lang="en-US" sz="2000" dirty="0"/>
          </a:p>
        </p:txBody>
      </p:sp>
      <p:sp>
        <p:nvSpPr>
          <p:cNvPr id="31" name="TextBox 30"/>
          <p:cNvSpPr txBox="1"/>
          <p:nvPr/>
        </p:nvSpPr>
        <p:spPr>
          <a:xfrm>
            <a:off x="218394" y="1342852"/>
            <a:ext cx="4980851" cy="830997"/>
          </a:xfrm>
          <a:prstGeom prst="rect">
            <a:avLst/>
          </a:prstGeom>
          <a:solidFill>
            <a:srgbClr val="FFFFFF"/>
          </a:solidFill>
        </p:spPr>
        <p:txBody>
          <a:bodyPr wrap="none" rtlCol="0">
            <a:spAutoFit/>
          </a:bodyPr>
          <a:lstStyle/>
          <a:p>
            <a:r>
              <a:rPr lang="en-US" sz="2400" b="1" dirty="0"/>
              <a:t>Understanding kinematic data from </a:t>
            </a:r>
            <a:endParaRPr lang="en-US" sz="2400" b="1" dirty="0" smtClean="0"/>
          </a:p>
          <a:p>
            <a:r>
              <a:rPr lang="en-US" sz="2400" b="1" dirty="0" smtClean="0"/>
              <a:t>the </a:t>
            </a:r>
            <a:r>
              <a:rPr lang="en-US" sz="2400" b="1" dirty="0" err="1"/>
              <a:t>Hellerman</a:t>
            </a:r>
            <a:r>
              <a:rPr lang="en-US" sz="2400" b="1" dirty="0"/>
              <a:t> thrust </a:t>
            </a:r>
            <a:r>
              <a:rPr lang="en-US" sz="2400" b="1" dirty="0" smtClean="0"/>
              <a:t>zone</a:t>
            </a:r>
            <a:endParaRPr lang="en-US" b="1" dirty="0"/>
          </a:p>
        </p:txBody>
      </p:sp>
      <p:sp>
        <p:nvSpPr>
          <p:cNvPr id="32" name="TextBox 31"/>
          <p:cNvSpPr txBox="1"/>
          <p:nvPr/>
        </p:nvSpPr>
        <p:spPr>
          <a:xfrm>
            <a:off x="251238" y="2450848"/>
            <a:ext cx="3728417" cy="369332"/>
          </a:xfrm>
          <a:prstGeom prst="rect">
            <a:avLst/>
          </a:prstGeom>
          <a:noFill/>
        </p:spPr>
        <p:txBody>
          <a:bodyPr wrap="none" rtlCol="0">
            <a:spAutoFit/>
          </a:bodyPr>
          <a:lstStyle/>
          <a:p>
            <a:r>
              <a:rPr lang="en-US" b="1" dirty="0" smtClean="0"/>
              <a:t>Jade Silverstein and Joseph Wilson</a:t>
            </a:r>
            <a:endParaRPr lang="en-US" dirty="0"/>
          </a:p>
        </p:txBody>
      </p:sp>
      <p:sp>
        <p:nvSpPr>
          <p:cNvPr id="2" name="Slide Number Placeholder 1"/>
          <p:cNvSpPr>
            <a:spLocks noGrp="1"/>
          </p:cNvSpPr>
          <p:nvPr>
            <p:ph type="sldNum" sz="quarter" idx="12"/>
          </p:nvPr>
        </p:nvSpPr>
        <p:spPr/>
        <p:txBody>
          <a:bodyPr/>
          <a:lstStyle/>
          <a:p>
            <a:fld id="{9F2F5E10-5301-4EE6-90D2-A6C4A3F62BED}" type="slidenum">
              <a:rPr lang="en-US" smtClean="0"/>
              <a:t>76</a:t>
            </a:fld>
            <a:endParaRPr lang="en-US"/>
          </a:p>
        </p:txBody>
      </p:sp>
    </p:spTree>
    <p:extLst>
      <p:ext uri="{BB962C8B-B14F-4D97-AF65-F5344CB8AC3E}">
        <p14:creationId xmlns:p14="http://schemas.microsoft.com/office/powerpoint/2010/main" val="2966010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txBox="1">
            <a:spLocks/>
          </p:cNvSpPr>
          <p:nvPr/>
        </p:nvSpPr>
        <p:spPr>
          <a:xfrm>
            <a:off x="0" y="-129144"/>
            <a:ext cx="9144000" cy="809714"/>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dirty="0" smtClean="0"/>
              <a:t>Example: Sketch of the Workflow</a:t>
            </a:r>
            <a:endParaRPr lang="en-US" dirty="0"/>
          </a:p>
        </p:txBody>
      </p:sp>
      <p:sp>
        <p:nvSpPr>
          <p:cNvPr id="38" name="TextBox 37"/>
          <p:cNvSpPr txBox="1"/>
          <p:nvPr/>
        </p:nvSpPr>
        <p:spPr>
          <a:xfrm>
            <a:off x="241737" y="3217589"/>
            <a:ext cx="5176929" cy="3134191"/>
          </a:xfrm>
          <a:prstGeom prst="rect">
            <a:avLst/>
          </a:prstGeom>
          <a:noFill/>
        </p:spPr>
        <p:txBody>
          <a:bodyPr wrap="square" rtlCol="0">
            <a:spAutoFit/>
          </a:bodyPr>
          <a:lstStyle/>
          <a:p>
            <a:pPr>
              <a:lnSpc>
                <a:spcPct val="110000"/>
              </a:lnSpc>
            </a:pPr>
            <a:r>
              <a:rPr lang="en-US" sz="2000" dirty="0" smtClean="0"/>
              <a:t>[…] We took a </a:t>
            </a:r>
            <a:r>
              <a:rPr lang="en-US" sz="2000" dirty="0" smtClean="0">
                <a:solidFill>
                  <a:srgbClr val="0000FF"/>
                </a:solidFill>
              </a:rPr>
              <a:t>quartzite sample </a:t>
            </a:r>
            <a:r>
              <a:rPr lang="en-US" sz="2000" dirty="0" smtClean="0"/>
              <a:t>from the </a:t>
            </a:r>
            <a:r>
              <a:rPr lang="en-US" sz="2000" dirty="0" smtClean="0">
                <a:solidFill>
                  <a:srgbClr val="0000FF"/>
                </a:solidFill>
              </a:rPr>
              <a:t>Hellerman thrust zone</a:t>
            </a:r>
            <a:r>
              <a:rPr lang="en-US" sz="2000" dirty="0" smtClean="0"/>
              <a:t>, and cut 3 thin sections.  We </a:t>
            </a:r>
            <a:r>
              <a:rPr lang="en-US" sz="2000" dirty="0" smtClean="0">
                <a:solidFill>
                  <a:srgbClr val="0000FF"/>
                </a:solidFill>
              </a:rPr>
              <a:t>measured</a:t>
            </a:r>
            <a:r>
              <a:rPr lang="en-US" sz="2000" dirty="0" smtClean="0"/>
              <a:t> </a:t>
            </a:r>
            <a:r>
              <a:rPr lang="en-US" sz="2000" dirty="0" smtClean="0">
                <a:solidFill>
                  <a:srgbClr val="0000FF"/>
                </a:solidFill>
              </a:rPr>
              <a:t>c-axis orientations </a:t>
            </a:r>
            <a:r>
              <a:rPr lang="en-US" sz="2000" dirty="0" smtClean="0"/>
              <a:t>using a </a:t>
            </a:r>
            <a:r>
              <a:rPr lang="en-US" sz="2000" dirty="0" smtClean="0">
                <a:solidFill>
                  <a:srgbClr val="0000FF"/>
                </a:solidFill>
              </a:rPr>
              <a:t>petrographic microscope</a:t>
            </a:r>
            <a:r>
              <a:rPr lang="en-US" sz="2000" dirty="0" smtClean="0"/>
              <a:t>.  We </a:t>
            </a:r>
            <a:r>
              <a:rPr lang="en-US" sz="2000" dirty="0" smtClean="0">
                <a:solidFill>
                  <a:srgbClr val="0000FF"/>
                </a:solidFill>
              </a:rPr>
              <a:t>rotated</a:t>
            </a:r>
            <a:r>
              <a:rPr lang="en-US" sz="2000" dirty="0" smtClean="0"/>
              <a:t> to a </a:t>
            </a:r>
            <a:r>
              <a:rPr lang="en-US" sz="2000" dirty="0" smtClean="0">
                <a:solidFill>
                  <a:srgbClr val="0000FF"/>
                </a:solidFill>
              </a:rPr>
              <a:t>common reference frame</a:t>
            </a:r>
            <a:r>
              <a:rPr lang="en-US" sz="2000" dirty="0" smtClean="0"/>
              <a:t> using </a:t>
            </a:r>
            <a:r>
              <a:rPr lang="en-US" sz="2000" dirty="0" err="1" smtClean="0">
                <a:solidFill>
                  <a:srgbClr val="0000FF"/>
                </a:solidFill>
              </a:rPr>
              <a:t>Duyster’s</a:t>
            </a:r>
            <a:r>
              <a:rPr lang="en-US" sz="2000" dirty="0" smtClean="0">
                <a:solidFill>
                  <a:srgbClr val="0000FF"/>
                </a:solidFill>
              </a:rPr>
              <a:t> </a:t>
            </a:r>
            <a:r>
              <a:rPr lang="en-US" sz="2000" dirty="0" err="1" smtClean="0">
                <a:solidFill>
                  <a:srgbClr val="0000FF"/>
                </a:solidFill>
              </a:rPr>
              <a:t>StereoNett</a:t>
            </a:r>
            <a:r>
              <a:rPr lang="en-US" sz="2000" dirty="0" smtClean="0">
                <a:solidFill>
                  <a:srgbClr val="0000FF"/>
                </a:solidFill>
              </a:rPr>
              <a:t> program</a:t>
            </a:r>
            <a:r>
              <a:rPr lang="en-US" sz="2000" dirty="0" smtClean="0"/>
              <a:t>.  We </a:t>
            </a:r>
            <a:r>
              <a:rPr lang="en-US" sz="2000" dirty="0" smtClean="0">
                <a:solidFill>
                  <a:srgbClr val="0000FF"/>
                </a:solidFill>
              </a:rPr>
              <a:t>plotted</a:t>
            </a:r>
            <a:r>
              <a:rPr lang="en-US" sz="2000" dirty="0" smtClean="0"/>
              <a:t> the data on lower hemisphere, equal area projections using </a:t>
            </a:r>
            <a:r>
              <a:rPr lang="en-US" sz="2000" dirty="0" err="1" smtClean="0">
                <a:solidFill>
                  <a:srgbClr val="0000FF"/>
                </a:solidFill>
              </a:rPr>
              <a:t>Duyster’s</a:t>
            </a:r>
            <a:r>
              <a:rPr lang="en-US" sz="2000" dirty="0" smtClean="0">
                <a:solidFill>
                  <a:srgbClr val="0000FF"/>
                </a:solidFill>
              </a:rPr>
              <a:t> </a:t>
            </a:r>
            <a:r>
              <a:rPr lang="en-US" sz="2000" dirty="0" err="1" smtClean="0">
                <a:solidFill>
                  <a:srgbClr val="0000FF"/>
                </a:solidFill>
              </a:rPr>
              <a:t>StereoNett</a:t>
            </a:r>
            <a:r>
              <a:rPr lang="en-US" sz="2000" dirty="0" smtClean="0">
                <a:solidFill>
                  <a:srgbClr val="0000FF"/>
                </a:solidFill>
              </a:rPr>
              <a:t> program</a:t>
            </a:r>
            <a:r>
              <a:rPr lang="en-US" sz="2000" dirty="0" smtClean="0"/>
              <a:t>, shown in </a:t>
            </a:r>
            <a:r>
              <a:rPr lang="en-US" sz="2000" dirty="0" smtClean="0">
                <a:solidFill>
                  <a:srgbClr val="0000FF"/>
                </a:solidFill>
              </a:rPr>
              <a:t>Figure 4</a:t>
            </a:r>
            <a:r>
              <a:rPr lang="en-US" sz="2000" dirty="0" smtClean="0"/>
              <a:t>. […]</a:t>
            </a:r>
            <a:endParaRPr lang="en-US" sz="2000" dirty="0"/>
          </a:p>
        </p:txBody>
      </p:sp>
      <p:sp>
        <p:nvSpPr>
          <p:cNvPr id="39" name="TextBox 38"/>
          <p:cNvSpPr txBox="1"/>
          <p:nvPr/>
        </p:nvSpPr>
        <p:spPr>
          <a:xfrm>
            <a:off x="218394" y="1342852"/>
            <a:ext cx="4980851" cy="830997"/>
          </a:xfrm>
          <a:prstGeom prst="rect">
            <a:avLst/>
          </a:prstGeom>
          <a:solidFill>
            <a:srgbClr val="FFFFFF"/>
          </a:solidFill>
        </p:spPr>
        <p:txBody>
          <a:bodyPr wrap="none" rtlCol="0">
            <a:spAutoFit/>
          </a:bodyPr>
          <a:lstStyle/>
          <a:p>
            <a:r>
              <a:rPr lang="en-US" sz="2400" b="1" dirty="0"/>
              <a:t>Understanding kinematic data from </a:t>
            </a:r>
            <a:endParaRPr lang="en-US" sz="2400" b="1" dirty="0" smtClean="0"/>
          </a:p>
          <a:p>
            <a:r>
              <a:rPr lang="en-US" sz="2400" b="1" dirty="0" smtClean="0"/>
              <a:t>the </a:t>
            </a:r>
            <a:r>
              <a:rPr lang="en-US" sz="2400" b="1" dirty="0" err="1"/>
              <a:t>Hellerman</a:t>
            </a:r>
            <a:r>
              <a:rPr lang="en-US" sz="2400" b="1" dirty="0"/>
              <a:t> thrust </a:t>
            </a:r>
            <a:r>
              <a:rPr lang="en-US" sz="2400" b="1" dirty="0" smtClean="0"/>
              <a:t>zone</a:t>
            </a:r>
            <a:endParaRPr lang="en-US" b="1" dirty="0"/>
          </a:p>
        </p:txBody>
      </p:sp>
      <p:sp>
        <p:nvSpPr>
          <p:cNvPr id="40" name="TextBox 39"/>
          <p:cNvSpPr txBox="1"/>
          <p:nvPr/>
        </p:nvSpPr>
        <p:spPr>
          <a:xfrm>
            <a:off x="251238" y="2450848"/>
            <a:ext cx="3728417" cy="369332"/>
          </a:xfrm>
          <a:prstGeom prst="rect">
            <a:avLst/>
          </a:prstGeom>
          <a:noFill/>
        </p:spPr>
        <p:txBody>
          <a:bodyPr wrap="none" rtlCol="0">
            <a:spAutoFit/>
          </a:bodyPr>
          <a:lstStyle/>
          <a:p>
            <a:r>
              <a:rPr lang="en-US" b="1" dirty="0" smtClean="0">
                <a:solidFill>
                  <a:srgbClr val="0000FF"/>
                </a:solidFill>
              </a:rPr>
              <a:t>Jade Silverstein </a:t>
            </a:r>
            <a:r>
              <a:rPr lang="en-US" b="1" dirty="0" smtClean="0">
                <a:solidFill>
                  <a:srgbClr val="000000"/>
                </a:solidFill>
              </a:rPr>
              <a:t>and </a:t>
            </a:r>
            <a:r>
              <a:rPr lang="en-US" b="1" dirty="0" smtClean="0">
                <a:solidFill>
                  <a:srgbClr val="0000FF"/>
                </a:solidFill>
              </a:rPr>
              <a:t>Joseph Wilson</a:t>
            </a:r>
            <a:endParaRPr lang="en-US" dirty="0">
              <a:solidFill>
                <a:srgbClr val="0000FF"/>
              </a:solidFill>
            </a:endParaRPr>
          </a:p>
        </p:txBody>
      </p:sp>
      <p:sp>
        <p:nvSpPr>
          <p:cNvPr id="41" name="Rectangle 40"/>
          <p:cNvSpPr/>
          <p:nvPr/>
        </p:nvSpPr>
        <p:spPr>
          <a:xfrm>
            <a:off x="6063656" y="1753548"/>
            <a:ext cx="2568546" cy="581141"/>
          </a:xfrm>
          <a:prstGeom prst="rect">
            <a:avLst/>
          </a:prstGeom>
          <a:solidFill>
            <a:srgbClr val="96E3FF"/>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959856" y="832025"/>
            <a:ext cx="2824739" cy="610553"/>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6441490" y="942759"/>
            <a:ext cx="1675158" cy="338554"/>
          </a:xfrm>
          <a:prstGeom prst="rect">
            <a:avLst/>
          </a:prstGeom>
          <a:noFill/>
        </p:spPr>
        <p:txBody>
          <a:bodyPr wrap="none" rtlCol="0">
            <a:spAutoFit/>
          </a:bodyPr>
          <a:lstStyle/>
          <a:p>
            <a:r>
              <a:rPr lang="en-US" sz="1600" dirty="0" smtClean="0">
                <a:solidFill>
                  <a:schemeClr val="bg2">
                    <a:lumMod val="25000"/>
                  </a:schemeClr>
                </a:solidFill>
              </a:rPr>
              <a:t>Quartzite sample</a:t>
            </a:r>
            <a:endParaRPr lang="en-US" sz="1600" dirty="0">
              <a:solidFill>
                <a:schemeClr val="bg2">
                  <a:lumMod val="25000"/>
                </a:schemeClr>
              </a:solidFill>
            </a:endParaRPr>
          </a:p>
        </p:txBody>
      </p:sp>
      <p:sp>
        <p:nvSpPr>
          <p:cNvPr id="45" name="TextBox 44"/>
          <p:cNvSpPr txBox="1"/>
          <p:nvPr/>
        </p:nvSpPr>
        <p:spPr>
          <a:xfrm>
            <a:off x="6204428" y="1753548"/>
            <a:ext cx="2335595" cy="584776"/>
          </a:xfrm>
          <a:prstGeom prst="rect">
            <a:avLst/>
          </a:prstGeom>
          <a:noFill/>
        </p:spPr>
        <p:txBody>
          <a:bodyPr wrap="none" rtlCol="0">
            <a:spAutoFit/>
          </a:bodyPr>
          <a:lstStyle/>
          <a:p>
            <a:pPr algn="ctr"/>
            <a:r>
              <a:rPr lang="en-US" sz="1600" dirty="0" smtClean="0">
                <a:solidFill>
                  <a:schemeClr val="bg2">
                    <a:lumMod val="25000"/>
                  </a:schemeClr>
                </a:solidFill>
              </a:rPr>
              <a:t>Petrographic microscope </a:t>
            </a:r>
          </a:p>
          <a:p>
            <a:pPr algn="ctr"/>
            <a:r>
              <a:rPr lang="en-US" sz="1600" dirty="0" smtClean="0">
                <a:solidFill>
                  <a:schemeClr val="bg2">
                    <a:lumMod val="25000"/>
                  </a:schemeClr>
                </a:solidFill>
              </a:rPr>
              <a:t>measurements</a:t>
            </a:r>
            <a:endParaRPr lang="en-US" sz="1600" dirty="0">
              <a:solidFill>
                <a:schemeClr val="bg2">
                  <a:lumMod val="25000"/>
                </a:schemeClr>
              </a:solidFill>
            </a:endParaRPr>
          </a:p>
        </p:txBody>
      </p:sp>
      <p:sp>
        <p:nvSpPr>
          <p:cNvPr id="46" name="Rectangle 45"/>
          <p:cNvSpPr/>
          <p:nvPr/>
        </p:nvSpPr>
        <p:spPr>
          <a:xfrm>
            <a:off x="6063656" y="3524193"/>
            <a:ext cx="2568546" cy="581141"/>
          </a:xfrm>
          <a:prstGeom prst="rect">
            <a:avLst/>
          </a:prstGeom>
          <a:solidFill>
            <a:srgbClr val="96E3FF"/>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959856" y="2640048"/>
            <a:ext cx="2824739" cy="616036"/>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6391435" y="2755704"/>
            <a:ext cx="1822534" cy="338554"/>
          </a:xfrm>
          <a:prstGeom prst="rect">
            <a:avLst/>
          </a:prstGeom>
          <a:noFill/>
        </p:spPr>
        <p:txBody>
          <a:bodyPr wrap="none" rtlCol="0">
            <a:spAutoFit/>
          </a:bodyPr>
          <a:lstStyle/>
          <a:p>
            <a:r>
              <a:rPr lang="en-US" sz="1600" dirty="0" smtClean="0">
                <a:solidFill>
                  <a:schemeClr val="bg2">
                    <a:lumMod val="25000"/>
                  </a:schemeClr>
                </a:solidFill>
              </a:rPr>
              <a:t>C-axis orientations</a:t>
            </a:r>
            <a:endParaRPr lang="en-US" sz="1600" dirty="0">
              <a:solidFill>
                <a:schemeClr val="bg2">
                  <a:lumMod val="25000"/>
                </a:schemeClr>
              </a:solidFill>
            </a:endParaRPr>
          </a:p>
        </p:txBody>
      </p:sp>
      <p:sp>
        <p:nvSpPr>
          <p:cNvPr id="49" name="TextBox 48"/>
          <p:cNvSpPr txBox="1"/>
          <p:nvPr/>
        </p:nvSpPr>
        <p:spPr>
          <a:xfrm>
            <a:off x="6397386" y="3524193"/>
            <a:ext cx="1928733" cy="338554"/>
          </a:xfrm>
          <a:prstGeom prst="rect">
            <a:avLst/>
          </a:prstGeom>
          <a:noFill/>
        </p:spPr>
        <p:txBody>
          <a:bodyPr wrap="none" rtlCol="0">
            <a:spAutoFit/>
          </a:bodyPr>
          <a:lstStyle/>
          <a:p>
            <a:r>
              <a:rPr lang="en-US" sz="1600" dirty="0" err="1" smtClean="0">
                <a:solidFill>
                  <a:schemeClr val="bg2">
                    <a:lumMod val="25000"/>
                  </a:schemeClr>
                </a:solidFill>
              </a:rPr>
              <a:t>StereoNett</a:t>
            </a:r>
            <a:r>
              <a:rPr lang="en-US" sz="1600" dirty="0" smtClean="0">
                <a:solidFill>
                  <a:schemeClr val="bg2">
                    <a:lumMod val="25000"/>
                  </a:schemeClr>
                </a:solidFill>
              </a:rPr>
              <a:t> Rotation</a:t>
            </a:r>
            <a:endParaRPr lang="en-US" sz="1600" dirty="0">
              <a:solidFill>
                <a:schemeClr val="bg2">
                  <a:lumMod val="25000"/>
                </a:schemeClr>
              </a:solidFill>
            </a:endParaRPr>
          </a:p>
        </p:txBody>
      </p:sp>
      <p:sp>
        <p:nvSpPr>
          <p:cNvPr id="56" name="Oval 55"/>
          <p:cNvSpPr/>
          <p:nvPr/>
        </p:nvSpPr>
        <p:spPr>
          <a:xfrm>
            <a:off x="5959856" y="4393461"/>
            <a:ext cx="2824739" cy="668970"/>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6155848" y="4559353"/>
            <a:ext cx="2482707" cy="338554"/>
          </a:xfrm>
          <a:prstGeom prst="rect">
            <a:avLst/>
          </a:prstGeom>
          <a:noFill/>
        </p:spPr>
        <p:txBody>
          <a:bodyPr wrap="square" rtlCol="0">
            <a:spAutoFit/>
          </a:bodyPr>
          <a:lstStyle/>
          <a:p>
            <a:r>
              <a:rPr lang="en-US" sz="1600" dirty="0" smtClean="0">
                <a:solidFill>
                  <a:schemeClr val="bg2">
                    <a:lumMod val="25000"/>
                  </a:schemeClr>
                </a:solidFill>
              </a:rPr>
              <a:t>Common reference frame</a:t>
            </a:r>
            <a:endParaRPr lang="en-US" sz="1600" dirty="0">
              <a:solidFill>
                <a:schemeClr val="bg2">
                  <a:lumMod val="25000"/>
                </a:schemeClr>
              </a:solidFill>
            </a:endParaRPr>
          </a:p>
        </p:txBody>
      </p:sp>
      <p:sp>
        <p:nvSpPr>
          <p:cNvPr id="60" name="Rectangle 59"/>
          <p:cNvSpPr/>
          <p:nvPr/>
        </p:nvSpPr>
        <p:spPr>
          <a:xfrm>
            <a:off x="6070009" y="5325669"/>
            <a:ext cx="2568546" cy="581141"/>
          </a:xfrm>
          <a:prstGeom prst="rect">
            <a:avLst/>
          </a:prstGeom>
          <a:solidFill>
            <a:srgbClr val="96E3FF"/>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6370895" y="5458714"/>
            <a:ext cx="1864613" cy="338554"/>
          </a:xfrm>
          <a:prstGeom prst="rect">
            <a:avLst/>
          </a:prstGeom>
          <a:noFill/>
        </p:spPr>
        <p:txBody>
          <a:bodyPr wrap="none" rtlCol="0">
            <a:spAutoFit/>
          </a:bodyPr>
          <a:lstStyle/>
          <a:p>
            <a:r>
              <a:rPr lang="en-US" sz="1600" dirty="0" err="1" smtClean="0">
                <a:solidFill>
                  <a:schemeClr val="bg2">
                    <a:lumMod val="25000"/>
                  </a:schemeClr>
                </a:solidFill>
              </a:rPr>
              <a:t>StereoNett</a:t>
            </a:r>
            <a:r>
              <a:rPr lang="en-US" sz="1600" dirty="0" smtClean="0">
                <a:solidFill>
                  <a:schemeClr val="bg2">
                    <a:lumMod val="25000"/>
                  </a:schemeClr>
                </a:solidFill>
              </a:rPr>
              <a:t> Plotting</a:t>
            </a:r>
            <a:endParaRPr lang="en-US" sz="1600" dirty="0">
              <a:solidFill>
                <a:schemeClr val="bg2">
                  <a:lumMod val="25000"/>
                </a:schemeClr>
              </a:solidFill>
            </a:endParaRPr>
          </a:p>
        </p:txBody>
      </p:sp>
      <p:cxnSp>
        <p:nvCxnSpPr>
          <p:cNvPr id="62" name="Straight Arrow Connector 61"/>
          <p:cNvCxnSpPr/>
          <p:nvPr/>
        </p:nvCxnSpPr>
        <p:spPr>
          <a:xfrm>
            <a:off x="7373647" y="5908265"/>
            <a:ext cx="3509" cy="266467"/>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4" name="Oval 63"/>
          <p:cNvSpPr/>
          <p:nvPr/>
        </p:nvSpPr>
        <p:spPr>
          <a:xfrm>
            <a:off x="5953503" y="6182450"/>
            <a:ext cx="2824739" cy="597580"/>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6708334" y="6315495"/>
            <a:ext cx="1327782" cy="338554"/>
          </a:xfrm>
          <a:prstGeom prst="rect">
            <a:avLst/>
          </a:prstGeom>
          <a:noFill/>
        </p:spPr>
        <p:txBody>
          <a:bodyPr wrap="square" rtlCol="0">
            <a:spAutoFit/>
          </a:bodyPr>
          <a:lstStyle/>
          <a:p>
            <a:r>
              <a:rPr lang="en-US" sz="1600" dirty="0" smtClean="0">
                <a:solidFill>
                  <a:schemeClr val="bg2">
                    <a:lumMod val="25000"/>
                  </a:schemeClr>
                </a:solidFill>
              </a:rPr>
              <a:t>Figure 4 plot</a:t>
            </a:r>
            <a:endParaRPr lang="en-US" sz="1600" dirty="0">
              <a:solidFill>
                <a:schemeClr val="bg2">
                  <a:lumMod val="25000"/>
                </a:schemeClr>
              </a:solidFill>
            </a:endParaRPr>
          </a:p>
        </p:txBody>
      </p:sp>
      <p:cxnSp>
        <p:nvCxnSpPr>
          <p:cNvPr id="67" name="Straight Arrow Connector 66"/>
          <p:cNvCxnSpPr/>
          <p:nvPr/>
        </p:nvCxnSpPr>
        <p:spPr>
          <a:xfrm>
            <a:off x="7354877" y="5067384"/>
            <a:ext cx="3509" cy="266467"/>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7324345" y="4126994"/>
            <a:ext cx="3509" cy="266467"/>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7320091" y="3257726"/>
            <a:ext cx="3509" cy="266467"/>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7321845" y="2361251"/>
            <a:ext cx="3509" cy="266467"/>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7313337" y="1487081"/>
            <a:ext cx="3509" cy="266467"/>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8036117" y="5079142"/>
            <a:ext cx="602438" cy="206837"/>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8110398" y="3293275"/>
            <a:ext cx="602438" cy="206837"/>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8621706" y="4996374"/>
            <a:ext cx="489569" cy="118978"/>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8695987" y="3210507"/>
            <a:ext cx="489569" cy="118978"/>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9F2F5E10-5301-4EE6-90D2-A6C4A3F62BED}" type="slidenum">
              <a:rPr lang="en-US" smtClean="0"/>
              <a:t>77</a:t>
            </a:fld>
            <a:endParaRPr lang="en-US"/>
          </a:p>
        </p:txBody>
      </p:sp>
    </p:spTree>
    <p:extLst>
      <p:ext uri="{BB962C8B-B14F-4D97-AF65-F5344CB8AC3E}">
        <p14:creationId xmlns:p14="http://schemas.microsoft.com/office/powerpoint/2010/main" val="37231363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1"/>
          <p:cNvSpPr txBox="1">
            <a:spLocks/>
          </p:cNvSpPr>
          <p:nvPr/>
        </p:nvSpPr>
        <p:spPr>
          <a:xfrm>
            <a:off x="125429" y="-129144"/>
            <a:ext cx="8655652" cy="809714"/>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dirty="0" smtClean="0"/>
              <a:t>Example: Text and Provenance</a:t>
            </a:r>
            <a:endParaRPr lang="en-US" dirty="0"/>
          </a:p>
        </p:txBody>
      </p:sp>
      <p:sp>
        <p:nvSpPr>
          <p:cNvPr id="38" name="TextBox 37"/>
          <p:cNvSpPr txBox="1"/>
          <p:nvPr/>
        </p:nvSpPr>
        <p:spPr>
          <a:xfrm>
            <a:off x="72408" y="2529050"/>
            <a:ext cx="5740775" cy="4149853"/>
          </a:xfrm>
          <a:prstGeom prst="rect">
            <a:avLst/>
          </a:prstGeom>
          <a:noFill/>
        </p:spPr>
        <p:txBody>
          <a:bodyPr wrap="square" rtlCol="0">
            <a:spAutoFit/>
          </a:bodyPr>
          <a:lstStyle/>
          <a:p>
            <a:pPr>
              <a:lnSpc>
                <a:spcPct val="110000"/>
              </a:lnSpc>
            </a:pPr>
            <a:r>
              <a:rPr lang="en-US" sz="2000" dirty="0" smtClean="0"/>
              <a:t>[…] We took a quartzite sample (</a:t>
            </a:r>
            <a:r>
              <a:rPr lang="hr-HR" sz="2000" b="1" dirty="0">
                <a:solidFill>
                  <a:srgbClr val="BE0101"/>
                </a:solidFill>
                <a:latin typeface="Arial Narrow"/>
                <a:cs typeface="Arial Narrow"/>
              </a:rPr>
              <a:t>IGSN: </a:t>
            </a:r>
            <a:r>
              <a:rPr lang="hr-HR" sz="2000" b="1" dirty="0" smtClean="0">
                <a:solidFill>
                  <a:srgbClr val="BE0101"/>
                </a:solidFill>
                <a:latin typeface="Arial Narrow"/>
                <a:cs typeface="Arial Narrow"/>
              </a:rPr>
              <a:t>GMY00007W</a:t>
            </a:r>
            <a:r>
              <a:rPr lang="en-US" sz="2000" dirty="0" smtClean="0"/>
              <a:t>) from the Stack of </a:t>
            </a:r>
            <a:r>
              <a:rPr lang="en-US" sz="2000" dirty="0" err="1" smtClean="0"/>
              <a:t>Glencoul</a:t>
            </a:r>
            <a:r>
              <a:rPr lang="en-US" sz="2000" dirty="0" smtClean="0"/>
              <a:t> in the </a:t>
            </a:r>
            <a:r>
              <a:rPr lang="en-US" sz="2000" dirty="0" err="1" smtClean="0"/>
              <a:t>Moine</a:t>
            </a:r>
            <a:r>
              <a:rPr lang="en-US" sz="2000" dirty="0" smtClean="0"/>
              <a:t> thrust, and cut 3 thin sections.  We measured c-axis orientations (</a:t>
            </a:r>
            <a:r>
              <a:rPr lang="ro-RO" sz="2000" b="1" dirty="0">
                <a:solidFill>
                  <a:srgbClr val="BE0101"/>
                </a:solidFill>
                <a:latin typeface="Arial Narrow"/>
                <a:cs typeface="Arial Narrow"/>
              </a:rPr>
              <a:t>doi:10.6084/m9.figshare.</a:t>
            </a:r>
            <a:r>
              <a:rPr lang="ro-RO" sz="2000" b="1" dirty="0" smtClean="0">
                <a:solidFill>
                  <a:srgbClr val="BE0101"/>
                </a:solidFill>
                <a:latin typeface="Arial Narrow"/>
                <a:cs typeface="Arial Narrow"/>
              </a:rPr>
              <a:t>786887</a:t>
            </a:r>
            <a:r>
              <a:rPr lang="en-US" sz="2000" dirty="0" smtClean="0"/>
              <a:t>) using a petrographic microscope.  We rotated to a common reference frame (</a:t>
            </a:r>
            <a:r>
              <a:rPr lang="ro-RO" sz="2000" b="1" dirty="0">
                <a:solidFill>
                  <a:srgbClr val="BE0101"/>
                </a:solidFill>
                <a:latin typeface="Arial Narrow"/>
                <a:cs typeface="Arial Narrow"/>
              </a:rPr>
              <a:t>doi:10.6084/m9.figshare.</a:t>
            </a:r>
            <a:r>
              <a:rPr lang="ro-RO" sz="2000" b="1" dirty="0" smtClean="0">
                <a:solidFill>
                  <a:srgbClr val="BE0101"/>
                </a:solidFill>
                <a:latin typeface="Arial Narrow"/>
                <a:cs typeface="Arial Narrow"/>
              </a:rPr>
              <a:t>798887</a:t>
            </a:r>
            <a:r>
              <a:rPr lang="en-US" sz="2000" dirty="0" smtClean="0"/>
              <a:t>) using </a:t>
            </a:r>
            <a:r>
              <a:rPr lang="en-US" sz="2000" dirty="0" err="1" smtClean="0"/>
              <a:t>Duyster’s</a:t>
            </a:r>
            <a:r>
              <a:rPr lang="en-US" sz="2000" dirty="0" smtClean="0"/>
              <a:t> </a:t>
            </a:r>
            <a:r>
              <a:rPr lang="en-US" sz="2000" dirty="0" err="1" smtClean="0"/>
              <a:t>StereoNett</a:t>
            </a:r>
            <a:r>
              <a:rPr lang="en-US" sz="2000" dirty="0" smtClean="0"/>
              <a:t> program (</a:t>
            </a:r>
            <a:r>
              <a:rPr lang="en-US" sz="2000" b="1" dirty="0">
                <a:solidFill>
                  <a:srgbClr val="BE0101"/>
                </a:solidFill>
                <a:latin typeface="Arial Narrow"/>
                <a:cs typeface="Arial Narrow"/>
              </a:rPr>
              <a:t>d</a:t>
            </a:r>
            <a:r>
              <a:rPr lang="hr-HR" sz="2000" b="1" dirty="0">
                <a:solidFill>
                  <a:srgbClr val="BE0101"/>
                </a:solidFill>
                <a:latin typeface="Arial Narrow"/>
                <a:cs typeface="Arial Narrow"/>
              </a:rPr>
              <a:t>oi:</a:t>
            </a:r>
            <a:r>
              <a:rPr lang="pt-BR" sz="2000" b="1" dirty="0">
                <a:solidFill>
                  <a:srgbClr val="BE0101"/>
                </a:solidFill>
                <a:latin typeface="Arial Narrow"/>
                <a:cs typeface="Arial Narrow"/>
              </a:rPr>
              <a:t>10.5281/zenodo.</a:t>
            </a:r>
            <a:r>
              <a:rPr lang="pt-BR" sz="2000" b="1" dirty="0" smtClean="0">
                <a:solidFill>
                  <a:srgbClr val="BE0101"/>
                </a:solidFill>
                <a:latin typeface="Arial Narrow"/>
                <a:cs typeface="Arial Narrow"/>
              </a:rPr>
              <a:t>18954</a:t>
            </a:r>
            <a:r>
              <a:rPr lang="en-US" sz="2000" dirty="0" smtClean="0"/>
              <a:t>).  We plotted the data on lower hemisphere, equal area projections (</a:t>
            </a:r>
            <a:r>
              <a:rPr lang="ro-RO" sz="2000" b="1" dirty="0">
                <a:solidFill>
                  <a:srgbClr val="BE0101"/>
                </a:solidFill>
                <a:latin typeface="Arial Narrow"/>
                <a:cs typeface="Arial Narrow"/>
              </a:rPr>
              <a:t>doi:10.6084/m9.figshare.</a:t>
            </a:r>
            <a:r>
              <a:rPr lang="ro-RO" sz="2000" b="1" dirty="0" smtClean="0">
                <a:solidFill>
                  <a:srgbClr val="BE0101"/>
                </a:solidFill>
                <a:latin typeface="Arial Narrow"/>
                <a:cs typeface="Arial Narrow"/>
              </a:rPr>
              <a:t>798887</a:t>
            </a:r>
            <a:r>
              <a:rPr lang="en-US" sz="2000" dirty="0" smtClean="0"/>
              <a:t>) using </a:t>
            </a:r>
            <a:r>
              <a:rPr lang="en-US" sz="2000" dirty="0" err="1" smtClean="0"/>
              <a:t>Duyster’s</a:t>
            </a:r>
            <a:r>
              <a:rPr lang="en-US" sz="2000" dirty="0" smtClean="0"/>
              <a:t> </a:t>
            </a:r>
            <a:r>
              <a:rPr lang="en-US" sz="2000" dirty="0" err="1" smtClean="0"/>
              <a:t>StereoNett</a:t>
            </a:r>
            <a:r>
              <a:rPr lang="en-US" sz="2000" dirty="0" smtClean="0"/>
              <a:t> program (</a:t>
            </a:r>
            <a:r>
              <a:rPr lang="en-US" sz="2000" b="1" dirty="0">
                <a:solidFill>
                  <a:srgbClr val="BE0101"/>
                </a:solidFill>
                <a:latin typeface="Arial Narrow"/>
                <a:cs typeface="Arial Narrow"/>
              </a:rPr>
              <a:t>d</a:t>
            </a:r>
            <a:r>
              <a:rPr lang="hr-HR" sz="2000" b="1" dirty="0">
                <a:solidFill>
                  <a:srgbClr val="BE0101"/>
                </a:solidFill>
                <a:latin typeface="Arial Narrow"/>
                <a:cs typeface="Arial Narrow"/>
              </a:rPr>
              <a:t>oi:</a:t>
            </a:r>
            <a:r>
              <a:rPr lang="pt-BR" sz="2000" b="1" dirty="0">
                <a:solidFill>
                  <a:srgbClr val="BE0101"/>
                </a:solidFill>
                <a:latin typeface="Arial Narrow"/>
                <a:cs typeface="Arial Narrow"/>
              </a:rPr>
              <a:t>10.5281/zenodo.</a:t>
            </a:r>
            <a:r>
              <a:rPr lang="pt-BR" sz="2000" b="1" dirty="0" smtClean="0">
                <a:solidFill>
                  <a:srgbClr val="BE0101"/>
                </a:solidFill>
                <a:latin typeface="Arial Narrow"/>
                <a:cs typeface="Arial Narrow"/>
              </a:rPr>
              <a:t>18966</a:t>
            </a:r>
            <a:r>
              <a:rPr lang="en-US" sz="2000" dirty="0" smtClean="0"/>
              <a:t>), shown in Figure 4.  </a:t>
            </a:r>
            <a:r>
              <a:rPr lang="en-US" sz="2000" b="1" dirty="0" smtClean="0">
                <a:solidFill>
                  <a:srgbClr val="BE0101"/>
                </a:solidFill>
              </a:rPr>
              <a:t>The provenance is shown in Fig 5</a:t>
            </a:r>
            <a:r>
              <a:rPr lang="en-US" sz="2000" dirty="0" smtClean="0"/>
              <a:t>.  […]</a:t>
            </a:r>
            <a:endParaRPr lang="en-US" sz="2000" dirty="0"/>
          </a:p>
        </p:txBody>
      </p:sp>
      <p:sp>
        <p:nvSpPr>
          <p:cNvPr id="39" name="TextBox 38"/>
          <p:cNvSpPr txBox="1"/>
          <p:nvPr/>
        </p:nvSpPr>
        <p:spPr>
          <a:xfrm>
            <a:off x="49064" y="822767"/>
            <a:ext cx="6007361" cy="1107996"/>
          </a:xfrm>
          <a:prstGeom prst="rect">
            <a:avLst/>
          </a:prstGeom>
          <a:solidFill>
            <a:srgbClr val="FFFFFF"/>
          </a:solidFill>
        </p:spPr>
        <p:txBody>
          <a:bodyPr wrap="none" rtlCol="0">
            <a:spAutoFit/>
          </a:bodyPr>
          <a:lstStyle/>
          <a:p>
            <a:r>
              <a:rPr lang="en-US" sz="2400" b="1" dirty="0"/>
              <a:t>Understanding kinematic data from </a:t>
            </a:r>
            <a:endParaRPr lang="en-US" sz="2400" b="1" dirty="0" smtClean="0"/>
          </a:p>
          <a:p>
            <a:r>
              <a:rPr lang="en-US" sz="2400" b="1" dirty="0" smtClean="0"/>
              <a:t>the </a:t>
            </a:r>
            <a:r>
              <a:rPr lang="en-US" sz="2400" b="1" dirty="0" err="1"/>
              <a:t>Moine</a:t>
            </a:r>
            <a:r>
              <a:rPr lang="en-US" sz="2400" b="1" dirty="0"/>
              <a:t> thrust </a:t>
            </a:r>
            <a:r>
              <a:rPr lang="en-US" sz="2400" b="1" dirty="0" smtClean="0"/>
              <a:t>zone </a:t>
            </a:r>
            <a:r>
              <a:rPr lang="en-US" dirty="0" smtClean="0"/>
              <a:t>(</a:t>
            </a:r>
            <a:r>
              <a:rPr lang="hr-HR" b="1" dirty="0">
                <a:solidFill>
                  <a:srgbClr val="BE0101"/>
                </a:solidFill>
                <a:latin typeface="Arial Narrow"/>
                <a:cs typeface="Arial Narrow"/>
              </a:rPr>
              <a:t>doi:10.1016/</a:t>
            </a:r>
            <a:r>
              <a:rPr lang="hr-HR" b="1" dirty="0" smtClean="0">
                <a:solidFill>
                  <a:srgbClr val="BE0101"/>
                </a:solidFill>
                <a:latin typeface="Arial Narrow"/>
                <a:cs typeface="Arial Narrow"/>
              </a:rPr>
              <a:t>j.ess.2009.08.012</a:t>
            </a:r>
            <a:r>
              <a:rPr lang="en-US" dirty="0" smtClean="0"/>
              <a:t>)</a:t>
            </a:r>
            <a:r>
              <a:rPr lang="en-US" b="1" dirty="0" smtClean="0"/>
              <a:t> </a:t>
            </a:r>
            <a:endParaRPr lang="en-US" dirty="0"/>
          </a:p>
          <a:p>
            <a:r>
              <a:rPr lang="en-US" b="1" dirty="0" smtClean="0"/>
              <a:t> </a:t>
            </a:r>
            <a:endParaRPr lang="en-US" b="1" dirty="0"/>
          </a:p>
        </p:txBody>
      </p:sp>
      <p:sp>
        <p:nvSpPr>
          <p:cNvPr id="40" name="TextBox 39"/>
          <p:cNvSpPr txBox="1"/>
          <p:nvPr/>
        </p:nvSpPr>
        <p:spPr>
          <a:xfrm>
            <a:off x="81908" y="1930763"/>
            <a:ext cx="4712385" cy="369332"/>
          </a:xfrm>
          <a:prstGeom prst="rect">
            <a:avLst/>
          </a:prstGeom>
          <a:noFill/>
        </p:spPr>
        <p:txBody>
          <a:bodyPr wrap="none" rtlCol="0">
            <a:spAutoFit/>
          </a:bodyPr>
          <a:lstStyle/>
          <a:p>
            <a:r>
              <a:rPr lang="en-US" b="1" dirty="0" smtClean="0"/>
              <a:t>Jade Silverstein </a:t>
            </a:r>
            <a:r>
              <a:rPr lang="en-US" dirty="0" smtClean="0"/>
              <a:t>(</a:t>
            </a:r>
            <a:r>
              <a:rPr lang="es-ES_tradnl" b="1" dirty="0" err="1">
                <a:solidFill>
                  <a:srgbClr val="BE0101"/>
                </a:solidFill>
                <a:latin typeface="Arial Narrow"/>
                <a:cs typeface="Arial Narrow"/>
              </a:rPr>
              <a:t>orcid.org</a:t>
            </a:r>
            <a:r>
              <a:rPr lang="es-ES_tradnl" b="1" dirty="0">
                <a:solidFill>
                  <a:srgbClr val="BE0101"/>
                </a:solidFill>
                <a:latin typeface="Arial Narrow"/>
                <a:cs typeface="Arial Narrow"/>
              </a:rPr>
              <a:t>/0000-0001-8455-8431</a:t>
            </a:r>
            <a:r>
              <a:rPr lang="en-US" dirty="0" smtClean="0"/>
              <a:t>)</a:t>
            </a:r>
            <a:r>
              <a:rPr lang="en-US" b="1" dirty="0" smtClean="0"/>
              <a:t> </a:t>
            </a:r>
            <a:endParaRPr lang="en-US" dirty="0"/>
          </a:p>
        </p:txBody>
      </p:sp>
      <p:sp>
        <p:nvSpPr>
          <p:cNvPr id="41" name="Rectangle 40"/>
          <p:cNvSpPr/>
          <p:nvPr/>
        </p:nvSpPr>
        <p:spPr>
          <a:xfrm>
            <a:off x="6063656" y="1753548"/>
            <a:ext cx="2568546" cy="581141"/>
          </a:xfrm>
          <a:prstGeom prst="rect">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5959856" y="832025"/>
            <a:ext cx="2824739" cy="610553"/>
          </a:xfrm>
          <a:prstGeom prst="ellipse">
            <a:avLst/>
          </a:prstGeom>
          <a:solidFill>
            <a:schemeClr val="bg2"/>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6441490" y="809714"/>
            <a:ext cx="1675158" cy="338554"/>
          </a:xfrm>
          <a:prstGeom prst="rect">
            <a:avLst/>
          </a:prstGeom>
          <a:noFill/>
        </p:spPr>
        <p:txBody>
          <a:bodyPr wrap="none" rtlCol="0">
            <a:spAutoFit/>
          </a:bodyPr>
          <a:lstStyle/>
          <a:p>
            <a:r>
              <a:rPr lang="en-US" sz="1600" dirty="0" smtClean="0">
                <a:solidFill>
                  <a:schemeClr val="bg2">
                    <a:lumMod val="25000"/>
                  </a:schemeClr>
                </a:solidFill>
              </a:rPr>
              <a:t>Quartzite sample</a:t>
            </a:r>
            <a:endParaRPr lang="en-US" sz="1600" dirty="0">
              <a:solidFill>
                <a:schemeClr val="bg2">
                  <a:lumMod val="25000"/>
                </a:schemeClr>
              </a:solidFill>
            </a:endParaRPr>
          </a:p>
        </p:txBody>
      </p:sp>
      <p:sp>
        <p:nvSpPr>
          <p:cNvPr id="44" name="TextBox 43"/>
          <p:cNvSpPr txBox="1"/>
          <p:nvPr/>
        </p:nvSpPr>
        <p:spPr>
          <a:xfrm>
            <a:off x="6708334" y="1070293"/>
            <a:ext cx="1327782" cy="276999"/>
          </a:xfrm>
          <a:prstGeom prst="rect">
            <a:avLst/>
          </a:prstGeom>
          <a:noFill/>
        </p:spPr>
        <p:txBody>
          <a:bodyPr wrap="none" rtlCol="0">
            <a:spAutoFit/>
          </a:bodyPr>
          <a:lstStyle/>
          <a:p>
            <a:r>
              <a:rPr lang="hr-HR" sz="1200" b="1" dirty="0">
                <a:solidFill>
                  <a:srgbClr val="BE0101"/>
                </a:solidFill>
                <a:latin typeface="Arial Narrow"/>
                <a:cs typeface="Arial Narrow"/>
              </a:rPr>
              <a:t>IGSN: GMY00007W</a:t>
            </a:r>
          </a:p>
        </p:txBody>
      </p:sp>
      <p:sp>
        <p:nvSpPr>
          <p:cNvPr id="45" name="TextBox 44"/>
          <p:cNvSpPr txBox="1"/>
          <p:nvPr/>
        </p:nvSpPr>
        <p:spPr>
          <a:xfrm>
            <a:off x="6204428" y="1753548"/>
            <a:ext cx="2335595" cy="584776"/>
          </a:xfrm>
          <a:prstGeom prst="rect">
            <a:avLst/>
          </a:prstGeom>
          <a:noFill/>
        </p:spPr>
        <p:txBody>
          <a:bodyPr wrap="none" rtlCol="0">
            <a:spAutoFit/>
          </a:bodyPr>
          <a:lstStyle/>
          <a:p>
            <a:pPr algn="ctr"/>
            <a:r>
              <a:rPr lang="en-US" sz="1600" dirty="0" smtClean="0">
                <a:solidFill>
                  <a:schemeClr val="bg2">
                    <a:lumMod val="25000"/>
                  </a:schemeClr>
                </a:solidFill>
              </a:rPr>
              <a:t>Petrographic microscope </a:t>
            </a:r>
          </a:p>
          <a:p>
            <a:pPr algn="ctr"/>
            <a:r>
              <a:rPr lang="en-US" sz="1600" dirty="0" smtClean="0">
                <a:solidFill>
                  <a:schemeClr val="bg2">
                    <a:lumMod val="25000"/>
                  </a:schemeClr>
                </a:solidFill>
              </a:rPr>
              <a:t>measurements</a:t>
            </a:r>
            <a:endParaRPr lang="en-US" sz="1600" dirty="0">
              <a:solidFill>
                <a:schemeClr val="bg2">
                  <a:lumMod val="25000"/>
                </a:schemeClr>
              </a:solidFill>
            </a:endParaRPr>
          </a:p>
        </p:txBody>
      </p:sp>
      <p:sp>
        <p:nvSpPr>
          <p:cNvPr id="46" name="Rectangle 45"/>
          <p:cNvSpPr/>
          <p:nvPr/>
        </p:nvSpPr>
        <p:spPr>
          <a:xfrm>
            <a:off x="6063656" y="3524193"/>
            <a:ext cx="2568546" cy="581141"/>
          </a:xfrm>
          <a:prstGeom prst="rect">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5959856" y="2640048"/>
            <a:ext cx="2824739" cy="616036"/>
          </a:xfrm>
          <a:prstGeom prst="ellipse">
            <a:avLst/>
          </a:prstGeom>
          <a:solidFill>
            <a:schemeClr val="bg2"/>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p:cNvSpPr txBox="1"/>
          <p:nvPr/>
        </p:nvSpPr>
        <p:spPr>
          <a:xfrm>
            <a:off x="6391435" y="2622659"/>
            <a:ext cx="1822534" cy="338554"/>
          </a:xfrm>
          <a:prstGeom prst="rect">
            <a:avLst/>
          </a:prstGeom>
          <a:noFill/>
        </p:spPr>
        <p:txBody>
          <a:bodyPr wrap="none" rtlCol="0">
            <a:spAutoFit/>
          </a:bodyPr>
          <a:lstStyle/>
          <a:p>
            <a:r>
              <a:rPr lang="en-US" sz="1600" dirty="0" smtClean="0">
                <a:solidFill>
                  <a:schemeClr val="bg2">
                    <a:lumMod val="25000"/>
                  </a:schemeClr>
                </a:solidFill>
              </a:rPr>
              <a:t>C-axis orientations</a:t>
            </a:r>
            <a:endParaRPr lang="en-US" sz="1600" dirty="0">
              <a:solidFill>
                <a:schemeClr val="bg2">
                  <a:lumMod val="25000"/>
                </a:schemeClr>
              </a:solidFill>
            </a:endParaRPr>
          </a:p>
        </p:txBody>
      </p:sp>
      <p:sp>
        <p:nvSpPr>
          <p:cNvPr id="49" name="TextBox 48"/>
          <p:cNvSpPr txBox="1"/>
          <p:nvPr/>
        </p:nvSpPr>
        <p:spPr>
          <a:xfrm>
            <a:off x="6397386" y="3524193"/>
            <a:ext cx="1928733" cy="338554"/>
          </a:xfrm>
          <a:prstGeom prst="rect">
            <a:avLst/>
          </a:prstGeom>
          <a:noFill/>
        </p:spPr>
        <p:txBody>
          <a:bodyPr wrap="none" rtlCol="0">
            <a:spAutoFit/>
          </a:bodyPr>
          <a:lstStyle/>
          <a:p>
            <a:r>
              <a:rPr lang="en-US" sz="1600" dirty="0" err="1" smtClean="0">
                <a:solidFill>
                  <a:schemeClr val="bg2">
                    <a:lumMod val="25000"/>
                  </a:schemeClr>
                </a:solidFill>
              </a:rPr>
              <a:t>StereoNett</a:t>
            </a:r>
            <a:r>
              <a:rPr lang="en-US" sz="1600" dirty="0" smtClean="0">
                <a:solidFill>
                  <a:schemeClr val="bg2">
                    <a:lumMod val="25000"/>
                  </a:schemeClr>
                </a:solidFill>
              </a:rPr>
              <a:t> Rotation</a:t>
            </a:r>
            <a:endParaRPr lang="en-US" sz="1600" dirty="0">
              <a:solidFill>
                <a:schemeClr val="bg2">
                  <a:lumMod val="25000"/>
                </a:schemeClr>
              </a:solidFill>
            </a:endParaRPr>
          </a:p>
        </p:txBody>
      </p:sp>
      <p:sp>
        <p:nvSpPr>
          <p:cNvPr id="50" name="TextBox 49"/>
          <p:cNvSpPr txBox="1"/>
          <p:nvPr/>
        </p:nvSpPr>
        <p:spPr>
          <a:xfrm>
            <a:off x="6504778" y="3828335"/>
            <a:ext cx="1734895" cy="276999"/>
          </a:xfrm>
          <a:prstGeom prst="rect">
            <a:avLst/>
          </a:prstGeom>
          <a:noFill/>
        </p:spPr>
        <p:txBody>
          <a:bodyPr wrap="none" rtlCol="0">
            <a:spAutoFit/>
          </a:bodyPr>
          <a:lstStyle/>
          <a:p>
            <a:r>
              <a:rPr lang="en-US" sz="1200" b="1" dirty="0">
                <a:solidFill>
                  <a:srgbClr val="BE0101"/>
                </a:solidFill>
                <a:latin typeface="Arial Narrow"/>
                <a:cs typeface="Arial Narrow"/>
              </a:rPr>
              <a:t>d</a:t>
            </a:r>
            <a:r>
              <a:rPr lang="hr-HR" sz="1200" b="1" dirty="0" smtClean="0">
                <a:solidFill>
                  <a:srgbClr val="BE0101"/>
                </a:solidFill>
                <a:latin typeface="Arial Narrow"/>
                <a:cs typeface="Arial Narrow"/>
              </a:rPr>
              <a:t>oi:</a:t>
            </a:r>
            <a:r>
              <a:rPr lang="pt-BR" sz="1200" b="1" dirty="0" smtClean="0">
                <a:solidFill>
                  <a:srgbClr val="BE0101"/>
                </a:solidFill>
                <a:latin typeface="Arial Narrow"/>
                <a:cs typeface="Arial Narrow"/>
              </a:rPr>
              <a:t>10.5281</a:t>
            </a:r>
            <a:r>
              <a:rPr lang="pt-BR" sz="1200" b="1" dirty="0">
                <a:solidFill>
                  <a:srgbClr val="BE0101"/>
                </a:solidFill>
                <a:latin typeface="Arial Narrow"/>
                <a:cs typeface="Arial Narrow"/>
              </a:rPr>
              <a:t>/zenodo.</a:t>
            </a:r>
            <a:r>
              <a:rPr lang="pt-BR" sz="1200" b="1" dirty="0" smtClean="0">
                <a:solidFill>
                  <a:srgbClr val="BE0101"/>
                </a:solidFill>
                <a:latin typeface="Arial Narrow"/>
                <a:cs typeface="Arial Narrow"/>
              </a:rPr>
              <a:t>18954</a:t>
            </a:r>
            <a:endParaRPr lang="hr-HR" sz="1200" b="1" dirty="0">
              <a:solidFill>
                <a:srgbClr val="BE0101"/>
              </a:solidFill>
              <a:latin typeface="Arial Narrow"/>
              <a:cs typeface="Arial Narrow"/>
            </a:endParaRPr>
          </a:p>
        </p:txBody>
      </p:sp>
      <p:sp>
        <p:nvSpPr>
          <p:cNvPr id="56" name="Oval 55"/>
          <p:cNvSpPr/>
          <p:nvPr/>
        </p:nvSpPr>
        <p:spPr>
          <a:xfrm>
            <a:off x="5959856" y="4393461"/>
            <a:ext cx="2824739" cy="668970"/>
          </a:xfrm>
          <a:prstGeom prst="ellipse">
            <a:avLst/>
          </a:prstGeom>
          <a:solidFill>
            <a:schemeClr val="bg2"/>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6155848" y="4426308"/>
            <a:ext cx="2482707" cy="338554"/>
          </a:xfrm>
          <a:prstGeom prst="rect">
            <a:avLst/>
          </a:prstGeom>
          <a:noFill/>
        </p:spPr>
        <p:txBody>
          <a:bodyPr wrap="square" rtlCol="0">
            <a:spAutoFit/>
          </a:bodyPr>
          <a:lstStyle/>
          <a:p>
            <a:r>
              <a:rPr lang="en-US" sz="1600" dirty="0" smtClean="0">
                <a:solidFill>
                  <a:schemeClr val="bg2">
                    <a:lumMod val="25000"/>
                  </a:schemeClr>
                </a:solidFill>
              </a:rPr>
              <a:t>Common reference frame</a:t>
            </a:r>
            <a:endParaRPr lang="en-US" sz="1600" dirty="0">
              <a:solidFill>
                <a:schemeClr val="bg2">
                  <a:lumMod val="25000"/>
                </a:schemeClr>
              </a:solidFill>
            </a:endParaRPr>
          </a:p>
        </p:txBody>
      </p:sp>
      <p:sp>
        <p:nvSpPr>
          <p:cNvPr id="58" name="TextBox 57"/>
          <p:cNvSpPr txBox="1"/>
          <p:nvPr/>
        </p:nvSpPr>
        <p:spPr>
          <a:xfrm>
            <a:off x="6336350" y="2861164"/>
            <a:ext cx="2071751" cy="276999"/>
          </a:xfrm>
          <a:prstGeom prst="rect">
            <a:avLst/>
          </a:prstGeom>
          <a:noFill/>
        </p:spPr>
        <p:txBody>
          <a:bodyPr wrap="none" rtlCol="0">
            <a:spAutoFit/>
          </a:bodyPr>
          <a:lstStyle/>
          <a:p>
            <a:r>
              <a:rPr lang="ro-RO" sz="1200" b="1" dirty="0">
                <a:solidFill>
                  <a:srgbClr val="BE0101"/>
                </a:solidFill>
                <a:latin typeface="Arial Narrow"/>
                <a:cs typeface="Arial Narrow"/>
              </a:rPr>
              <a:t>doi:10.6084/m9.figshare.</a:t>
            </a:r>
            <a:r>
              <a:rPr lang="ro-RO" sz="1200" b="1" dirty="0" smtClean="0">
                <a:solidFill>
                  <a:srgbClr val="BE0101"/>
                </a:solidFill>
                <a:latin typeface="Arial Narrow"/>
                <a:cs typeface="Arial Narrow"/>
              </a:rPr>
              <a:t>786887</a:t>
            </a:r>
            <a:endParaRPr lang="ro-RO" sz="1200" b="1" dirty="0">
              <a:solidFill>
                <a:srgbClr val="BE0101"/>
              </a:solidFill>
              <a:latin typeface="Arial Narrow"/>
              <a:cs typeface="Arial Narrow"/>
            </a:endParaRPr>
          </a:p>
        </p:txBody>
      </p:sp>
      <p:sp>
        <p:nvSpPr>
          <p:cNvPr id="59" name="TextBox 58"/>
          <p:cNvSpPr txBox="1"/>
          <p:nvPr/>
        </p:nvSpPr>
        <p:spPr>
          <a:xfrm>
            <a:off x="6330797" y="4714042"/>
            <a:ext cx="2071751" cy="276999"/>
          </a:xfrm>
          <a:prstGeom prst="rect">
            <a:avLst/>
          </a:prstGeom>
          <a:noFill/>
        </p:spPr>
        <p:txBody>
          <a:bodyPr wrap="none" rtlCol="0">
            <a:spAutoFit/>
          </a:bodyPr>
          <a:lstStyle/>
          <a:p>
            <a:r>
              <a:rPr lang="ro-RO" sz="1200" b="1" dirty="0">
                <a:solidFill>
                  <a:srgbClr val="BE0101"/>
                </a:solidFill>
                <a:latin typeface="Arial Narrow"/>
                <a:cs typeface="Arial Narrow"/>
              </a:rPr>
              <a:t>doi:10.6084/m9.figshare.</a:t>
            </a:r>
            <a:r>
              <a:rPr lang="ro-RO" sz="1200" b="1" dirty="0" smtClean="0">
                <a:solidFill>
                  <a:srgbClr val="BE0101"/>
                </a:solidFill>
                <a:latin typeface="Arial Narrow"/>
                <a:cs typeface="Arial Narrow"/>
              </a:rPr>
              <a:t>798887</a:t>
            </a:r>
            <a:endParaRPr lang="ro-RO" sz="1200" b="1" dirty="0">
              <a:solidFill>
                <a:srgbClr val="BE0101"/>
              </a:solidFill>
              <a:latin typeface="Arial Narrow"/>
              <a:cs typeface="Arial Narrow"/>
            </a:endParaRPr>
          </a:p>
        </p:txBody>
      </p:sp>
      <p:sp>
        <p:nvSpPr>
          <p:cNvPr id="60" name="Rectangle 59"/>
          <p:cNvSpPr/>
          <p:nvPr/>
        </p:nvSpPr>
        <p:spPr>
          <a:xfrm>
            <a:off x="6070009" y="5325669"/>
            <a:ext cx="2568546" cy="581141"/>
          </a:xfrm>
          <a:prstGeom prst="rect">
            <a:avLst/>
          </a:prstGeom>
          <a:solidFill>
            <a:schemeClr val="bg2">
              <a:lumMod val="75000"/>
            </a:schemeClr>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TextBox 60"/>
          <p:cNvSpPr txBox="1"/>
          <p:nvPr/>
        </p:nvSpPr>
        <p:spPr>
          <a:xfrm>
            <a:off x="6370895" y="5325669"/>
            <a:ext cx="1864613" cy="338554"/>
          </a:xfrm>
          <a:prstGeom prst="rect">
            <a:avLst/>
          </a:prstGeom>
          <a:noFill/>
        </p:spPr>
        <p:txBody>
          <a:bodyPr wrap="none" rtlCol="0">
            <a:spAutoFit/>
          </a:bodyPr>
          <a:lstStyle/>
          <a:p>
            <a:r>
              <a:rPr lang="en-US" sz="1600" dirty="0" err="1" smtClean="0">
                <a:solidFill>
                  <a:schemeClr val="bg2">
                    <a:lumMod val="25000"/>
                  </a:schemeClr>
                </a:solidFill>
              </a:rPr>
              <a:t>StereoNett</a:t>
            </a:r>
            <a:r>
              <a:rPr lang="en-US" sz="1600" dirty="0" smtClean="0">
                <a:solidFill>
                  <a:schemeClr val="bg2">
                    <a:lumMod val="25000"/>
                  </a:schemeClr>
                </a:solidFill>
              </a:rPr>
              <a:t> Plotting</a:t>
            </a:r>
            <a:endParaRPr lang="en-US" sz="1600" dirty="0">
              <a:solidFill>
                <a:schemeClr val="bg2">
                  <a:lumMod val="25000"/>
                </a:schemeClr>
              </a:solidFill>
            </a:endParaRPr>
          </a:p>
        </p:txBody>
      </p:sp>
      <p:cxnSp>
        <p:nvCxnSpPr>
          <p:cNvPr id="62" name="Straight Arrow Connector 61"/>
          <p:cNvCxnSpPr/>
          <p:nvPr/>
        </p:nvCxnSpPr>
        <p:spPr>
          <a:xfrm>
            <a:off x="7373647" y="5908265"/>
            <a:ext cx="3509" cy="266467"/>
          </a:xfrm>
          <a:prstGeom prst="straightConnector1">
            <a:avLst/>
          </a:prstGeom>
          <a:ln>
            <a:solidFill>
              <a:srgbClr val="1466C5"/>
            </a:solidFill>
            <a:tailEnd type="arrow"/>
          </a:ln>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6511131" y="5629811"/>
            <a:ext cx="1734895" cy="276999"/>
          </a:xfrm>
          <a:prstGeom prst="rect">
            <a:avLst/>
          </a:prstGeom>
          <a:noFill/>
        </p:spPr>
        <p:txBody>
          <a:bodyPr wrap="none" rtlCol="0">
            <a:spAutoFit/>
          </a:bodyPr>
          <a:lstStyle/>
          <a:p>
            <a:r>
              <a:rPr lang="en-US" sz="1200" b="1" dirty="0">
                <a:solidFill>
                  <a:srgbClr val="BE0101"/>
                </a:solidFill>
                <a:latin typeface="Arial Narrow"/>
                <a:cs typeface="Arial Narrow"/>
              </a:rPr>
              <a:t>d</a:t>
            </a:r>
            <a:r>
              <a:rPr lang="hr-HR" sz="1200" b="1" dirty="0" smtClean="0">
                <a:solidFill>
                  <a:srgbClr val="BE0101"/>
                </a:solidFill>
                <a:latin typeface="Arial Narrow"/>
                <a:cs typeface="Arial Narrow"/>
              </a:rPr>
              <a:t>oi:</a:t>
            </a:r>
            <a:r>
              <a:rPr lang="pt-BR" sz="1200" b="1" dirty="0" smtClean="0">
                <a:solidFill>
                  <a:srgbClr val="BE0101"/>
                </a:solidFill>
                <a:latin typeface="Arial Narrow"/>
                <a:cs typeface="Arial Narrow"/>
              </a:rPr>
              <a:t>10.5281</a:t>
            </a:r>
            <a:r>
              <a:rPr lang="pt-BR" sz="1200" b="1" dirty="0">
                <a:solidFill>
                  <a:srgbClr val="BE0101"/>
                </a:solidFill>
                <a:latin typeface="Arial Narrow"/>
                <a:cs typeface="Arial Narrow"/>
              </a:rPr>
              <a:t>/zenodo.</a:t>
            </a:r>
            <a:r>
              <a:rPr lang="pt-BR" sz="1200" b="1" dirty="0" smtClean="0">
                <a:solidFill>
                  <a:srgbClr val="BE0101"/>
                </a:solidFill>
                <a:latin typeface="Arial Narrow"/>
                <a:cs typeface="Arial Narrow"/>
              </a:rPr>
              <a:t>18966</a:t>
            </a:r>
            <a:endParaRPr lang="hr-HR" sz="1200" b="1" dirty="0">
              <a:solidFill>
                <a:srgbClr val="BE0101"/>
              </a:solidFill>
              <a:latin typeface="Arial Narrow"/>
              <a:cs typeface="Arial Narrow"/>
            </a:endParaRPr>
          </a:p>
        </p:txBody>
      </p:sp>
      <p:sp>
        <p:nvSpPr>
          <p:cNvPr id="64" name="Oval 63"/>
          <p:cNvSpPr/>
          <p:nvPr/>
        </p:nvSpPr>
        <p:spPr>
          <a:xfrm>
            <a:off x="5953503" y="6182450"/>
            <a:ext cx="2824739" cy="597580"/>
          </a:xfrm>
          <a:prstGeom prst="ellipse">
            <a:avLst/>
          </a:prstGeom>
          <a:solidFill>
            <a:schemeClr val="bg2"/>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p:cNvSpPr txBox="1"/>
          <p:nvPr/>
        </p:nvSpPr>
        <p:spPr>
          <a:xfrm>
            <a:off x="6708334" y="6182450"/>
            <a:ext cx="1327782" cy="338554"/>
          </a:xfrm>
          <a:prstGeom prst="rect">
            <a:avLst/>
          </a:prstGeom>
          <a:noFill/>
        </p:spPr>
        <p:txBody>
          <a:bodyPr wrap="square" rtlCol="0">
            <a:spAutoFit/>
          </a:bodyPr>
          <a:lstStyle/>
          <a:p>
            <a:r>
              <a:rPr lang="en-US" sz="1600" b="1" dirty="0" smtClean="0">
                <a:solidFill>
                  <a:schemeClr val="bg2">
                    <a:lumMod val="25000"/>
                  </a:schemeClr>
                </a:solidFill>
              </a:rPr>
              <a:t>Figure 4 plot</a:t>
            </a:r>
            <a:endParaRPr lang="en-US" sz="1600" b="1" dirty="0">
              <a:solidFill>
                <a:schemeClr val="bg2">
                  <a:lumMod val="25000"/>
                </a:schemeClr>
              </a:solidFill>
            </a:endParaRPr>
          </a:p>
        </p:txBody>
      </p:sp>
      <p:sp>
        <p:nvSpPr>
          <p:cNvPr id="66" name="TextBox 65"/>
          <p:cNvSpPr txBox="1"/>
          <p:nvPr/>
        </p:nvSpPr>
        <p:spPr>
          <a:xfrm>
            <a:off x="6324444" y="6426388"/>
            <a:ext cx="2071751" cy="276999"/>
          </a:xfrm>
          <a:prstGeom prst="rect">
            <a:avLst/>
          </a:prstGeom>
          <a:noFill/>
        </p:spPr>
        <p:txBody>
          <a:bodyPr wrap="none" rtlCol="0">
            <a:spAutoFit/>
          </a:bodyPr>
          <a:lstStyle/>
          <a:p>
            <a:r>
              <a:rPr lang="ro-RO" sz="1200" b="1" dirty="0">
                <a:solidFill>
                  <a:srgbClr val="BE0101"/>
                </a:solidFill>
                <a:latin typeface="Arial Narrow"/>
                <a:cs typeface="Arial Narrow"/>
              </a:rPr>
              <a:t>doi:10.6084/m9.figshare.</a:t>
            </a:r>
            <a:r>
              <a:rPr lang="ro-RO" sz="1200" b="1" dirty="0" smtClean="0">
                <a:solidFill>
                  <a:srgbClr val="BE0101"/>
                </a:solidFill>
                <a:latin typeface="Arial Narrow"/>
                <a:cs typeface="Arial Narrow"/>
              </a:rPr>
              <a:t>798887</a:t>
            </a:r>
            <a:endParaRPr lang="ro-RO" sz="1200" b="1" dirty="0">
              <a:solidFill>
                <a:srgbClr val="BE0101"/>
              </a:solidFill>
              <a:latin typeface="Arial Narrow"/>
              <a:cs typeface="Arial Narrow"/>
            </a:endParaRPr>
          </a:p>
        </p:txBody>
      </p:sp>
      <p:cxnSp>
        <p:nvCxnSpPr>
          <p:cNvPr id="67" name="Straight Arrow Connector 66"/>
          <p:cNvCxnSpPr/>
          <p:nvPr/>
        </p:nvCxnSpPr>
        <p:spPr>
          <a:xfrm>
            <a:off x="7354877" y="5067384"/>
            <a:ext cx="3509" cy="266467"/>
          </a:xfrm>
          <a:prstGeom prst="straightConnector1">
            <a:avLst/>
          </a:prstGeom>
          <a:ln>
            <a:solidFill>
              <a:srgbClr val="1466C5"/>
            </a:solidFill>
            <a:tailEnd type="arrow"/>
          </a:ln>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a:off x="7324345" y="4126994"/>
            <a:ext cx="3509" cy="266467"/>
          </a:xfrm>
          <a:prstGeom prst="straightConnector1">
            <a:avLst/>
          </a:prstGeom>
          <a:ln>
            <a:solidFill>
              <a:srgbClr val="1466C5"/>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a:off x="7320091" y="3257726"/>
            <a:ext cx="3509" cy="266467"/>
          </a:xfrm>
          <a:prstGeom prst="straightConnector1">
            <a:avLst/>
          </a:prstGeom>
          <a:ln>
            <a:solidFill>
              <a:srgbClr val="1466C5"/>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7321845" y="2361251"/>
            <a:ext cx="3509" cy="266467"/>
          </a:xfrm>
          <a:prstGeom prst="straightConnector1">
            <a:avLst/>
          </a:prstGeom>
          <a:ln>
            <a:solidFill>
              <a:srgbClr val="1466C5"/>
            </a:solidFill>
            <a:tailEnd type="arrow"/>
          </a:ln>
        </p:spPr>
        <p:style>
          <a:lnRef idx="2">
            <a:schemeClr val="accent1"/>
          </a:lnRef>
          <a:fillRef idx="0">
            <a:schemeClr val="accent1"/>
          </a:fillRef>
          <a:effectRef idx="1">
            <a:schemeClr val="accent1"/>
          </a:effectRef>
          <a:fontRef idx="minor">
            <a:schemeClr val="tx1"/>
          </a:fontRef>
        </p:style>
      </p:cxnSp>
      <p:cxnSp>
        <p:nvCxnSpPr>
          <p:cNvPr id="71" name="Straight Arrow Connector 70"/>
          <p:cNvCxnSpPr/>
          <p:nvPr/>
        </p:nvCxnSpPr>
        <p:spPr>
          <a:xfrm>
            <a:off x="7313337" y="1487081"/>
            <a:ext cx="3509" cy="266467"/>
          </a:xfrm>
          <a:prstGeom prst="straightConnector1">
            <a:avLst/>
          </a:prstGeom>
          <a:ln>
            <a:solidFill>
              <a:srgbClr val="1466C5"/>
            </a:solidFill>
            <a:tailEnd type="arrow"/>
          </a:ln>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a:off x="8036117" y="5079142"/>
            <a:ext cx="602438" cy="206837"/>
          </a:xfrm>
          <a:prstGeom prst="straightConnector1">
            <a:avLst/>
          </a:prstGeom>
          <a:ln>
            <a:solidFill>
              <a:srgbClr val="1466C5"/>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flipH="1">
            <a:off x="8110398" y="3293275"/>
            <a:ext cx="602438" cy="206837"/>
          </a:xfrm>
          <a:prstGeom prst="straightConnector1">
            <a:avLst/>
          </a:prstGeom>
          <a:ln>
            <a:solidFill>
              <a:srgbClr val="1466C5"/>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8479157" y="4996374"/>
            <a:ext cx="489569" cy="118978"/>
          </a:xfrm>
          <a:prstGeom prst="ellipse">
            <a:avLst/>
          </a:prstGeom>
          <a:solidFill>
            <a:schemeClr val="bg2"/>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8553438" y="3210507"/>
            <a:ext cx="489569" cy="118978"/>
          </a:xfrm>
          <a:prstGeom prst="ellipse">
            <a:avLst/>
          </a:prstGeom>
          <a:solidFill>
            <a:schemeClr val="bg2"/>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39421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p:cNvSpPr/>
          <p:nvPr/>
        </p:nvSpPr>
        <p:spPr>
          <a:xfrm>
            <a:off x="5753672" y="0"/>
            <a:ext cx="3390327"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7" name="Title 1"/>
          <p:cNvSpPr txBox="1">
            <a:spLocks/>
          </p:cNvSpPr>
          <p:nvPr/>
        </p:nvSpPr>
        <p:spPr>
          <a:xfrm>
            <a:off x="34715" y="437"/>
            <a:ext cx="5718957" cy="729452"/>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en-US" sz="3600" dirty="0" smtClean="0"/>
              <a:t>Formal Provenance</a:t>
            </a:r>
            <a:endParaRPr lang="en-US" sz="3600" dirty="0"/>
          </a:p>
        </p:txBody>
      </p:sp>
      <p:sp>
        <p:nvSpPr>
          <p:cNvPr id="2" name="Regular Pentagon 1"/>
          <p:cNvSpPr/>
          <p:nvPr/>
        </p:nvSpPr>
        <p:spPr>
          <a:xfrm>
            <a:off x="185500" y="2058057"/>
            <a:ext cx="1914196" cy="872394"/>
          </a:xfrm>
          <a:prstGeom prst="pentagon">
            <a:avLst/>
          </a:prstGeom>
          <a:solidFill>
            <a:srgbClr val="FFF580"/>
          </a:solidFill>
          <a:ln w="6350" cmpd="sng"/>
        </p:spPr>
        <p:style>
          <a:lnRef idx="2">
            <a:schemeClr val="dk1"/>
          </a:lnRef>
          <a:fillRef idx="1">
            <a:schemeClr val="lt1"/>
          </a:fillRef>
          <a:effectRef idx="0">
            <a:schemeClr val="dk1"/>
          </a:effectRef>
          <a:fontRef idx="minor">
            <a:schemeClr val="dk1"/>
          </a:fontRef>
        </p:style>
        <p:txBody>
          <a:bodyPr rtlCol="0" anchor="ctr"/>
          <a:lstStyle/>
          <a:p>
            <a:pPr algn="ctr"/>
            <a:r>
              <a:rPr lang="en-US"/>
              <a:t>Joseph Wilson</a:t>
            </a:r>
          </a:p>
        </p:txBody>
      </p:sp>
      <p:sp>
        <p:nvSpPr>
          <p:cNvPr id="31" name="Regular Pentagon 30"/>
          <p:cNvSpPr/>
          <p:nvPr/>
        </p:nvSpPr>
        <p:spPr>
          <a:xfrm>
            <a:off x="185502" y="4090126"/>
            <a:ext cx="1914196" cy="872394"/>
          </a:xfrm>
          <a:prstGeom prst="pentagon">
            <a:avLst/>
          </a:prstGeom>
          <a:solidFill>
            <a:srgbClr val="FFF580"/>
          </a:solidFill>
          <a:ln w="6350" cmpd="sng"/>
        </p:spPr>
        <p:style>
          <a:lnRef idx="2">
            <a:schemeClr val="dk1"/>
          </a:lnRef>
          <a:fillRef idx="1">
            <a:schemeClr val="lt1"/>
          </a:fillRef>
          <a:effectRef idx="0">
            <a:schemeClr val="dk1"/>
          </a:effectRef>
          <a:fontRef idx="minor">
            <a:schemeClr val="dk1"/>
          </a:fontRef>
        </p:style>
        <p:txBody>
          <a:bodyPr rtlCol="0" anchor="ctr"/>
          <a:lstStyle/>
          <a:p>
            <a:pPr algn="ctr"/>
            <a:r>
              <a:rPr lang="en-US"/>
              <a:t>Jade Silverstein</a:t>
            </a:r>
          </a:p>
        </p:txBody>
      </p:sp>
      <p:sp>
        <p:nvSpPr>
          <p:cNvPr id="32" name="Rectangle 31"/>
          <p:cNvSpPr/>
          <p:nvPr/>
        </p:nvSpPr>
        <p:spPr>
          <a:xfrm>
            <a:off x="6063656" y="1183396"/>
            <a:ext cx="2568546" cy="581141"/>
          </a:xfrm>
          <a:prstGeom prst="rect">
            <a:avLst/>
          </a:prstGeom>
          <a:solidFill>
            <a:srgbClr val="96E3FF"/>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959856" y="119335"/>
            <a:ext cx="2824739" cy="610553"/>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6441490" y="230069"/>
            <a:ext cx="1675158" cy="338554"/>
          </a:xfrm>
          <a:prstGeom prst="rect">
            <a:avLst/>
          </a:prstGeom>
          <a:noFill/>
        </p:spPr>
        <p:txBody>
          <a:bodyPr wrap="none" rtlCol="0">
            <a:spAutoFit/>
          </a:bodyPr>
          <a:lstStyle/>
          <a:p>
            <a:r>
              <a:rPr lang="en-US" sz="1600" dirty="0" smtClean="0">
                <a:solidFill>
                  <a:schemeClr val="bg2">
                    <a:lumMod val="25000"/>
                  </a:schemeClr>
                </a:solidFill>
              </a:rPr>
              <a:t>Quartzite sample</a:t>
            </a:r>
            <a:endParaRPr lang="en-US" sz="1600" dirty="0">
              <a:solidFill>
                <a:schemeClr val="bg2">
                  <a:lumMod val="25000"/>
                </a:schemeClr>
              </a:solidFill>
            </a:endParaRPr>
          </a:p>
        </p:txBody>
      </p:sp>
      <p:sp>
        <p:nvSpPr>
          <p:cNvPr id="35" name="TextBox 34"/>
          <p:cNvSpPr txBox="1"/>
          <p:nvPr/>
        </p:nvSpPr>
        <p:spPr>
          <a:xfrm>
            <a:off x="6204428" y="1183396"/>
            <a:ext cx="2335595" cy="584776"/>
          </a:xfrm>
          <a:prstGeom prst="rect">
            <a:avLst/>
          </a:prstGeom>
          <a:noFill/>
        </p:spPr>
        <p:txBody>
          <a:bodyPr wrap="none" rtlCol="0">
            <a:spAutoFit/>
          </a:bodyPr>
          <a:lstStyle/>
          <a:p>
            <a:pPr algn="ctr"/>
            <a:r>
              <a:rPr lang="en-US" sz="1600" dirty="0" smtClean="0">
                <a:solidFill>
                  <a:schemeClr val="bg2">
                    <a:lumMod val="25000"/>
                  </a:schemeClr>
                </a:solidFill>
              </a:rPr>
              <a:t>Petrographic microscope </a:t>
            </a:r>
          </a:p>
          <a:p>
            <a:pPr algn="ctr"/>
            <a:r>
              <a:rPr lang="en-US" sz="1600" dirty="0" smtClean="0">
                <a:solidFill>
                  <a:schemeClr val="bg2">
                    <a:lumMod val="25000"/>
                  </a:schemeClr>
                </a:solidFill>
              </a:rPr>
              <a:t>measurements</a:t>
            </a:r>
            <a:endParaRPr lang="en-US" sz="1600" dirty="0">
              <a:solidFill>
                <a:schemeClr val="bg2">
                  <a:lumMod val="25000"/>
                </a:schemeClr>
              </a:solidFill>
            </a:endParaRPr>
          </a:p>
        </p:txBody>
      </p:sp>
      <p:sp>
        <p:nvSpPr>
          <p:cNvPr id="36" name="Rectangle 35"/>
          <p:cNvSpPr/>
          <p:nvPr/>
        </p:nvSpPr>
        <p:spPr>
          <a:xfrm>
            <a:off x="6063656" y="3187285"/>
            <a:ext cx="2568546" cy="581141"/>
          </a:xfrm>
          <a:prstGeom prst="rect">
            <a:avLst/>
          </a:prstGeom>
          <a:solidFill>
            <a:srgbClr val="96E3FF"/>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5915484" y="2176937"/>
            <a:ext cx="2824739" cy="616036"/>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6347063" y="2292593"/>
            <a:ext cx="1822534" cy="338554"/>
          </a:xfrm>
          <a:prstGeom prst="rect">
            <a:avLst/>
          </a:prstGeom>
          <a:noFill/>
        </p:spPr>
        <p:txBody>
          <a:bodyPr wrap="none" rtlCol="0">
            <a:spAutoFit/>
          </a:bodyPr>
          <a:lstStyle/>
          <a:p>
            <a:r>
              <a:rPr lang="en-US" sz="1600" dirty="0" smtClean="0">
                <a:solidFill>
                  <a:schemeClr val="bg2">
                    <a:lumMod val="25000"/>
                  </a:schemeClr>
                </a:solidFill>
              </a:rPr>
              <a:t>C-axis orientations</a:t>
            </a:r>
            <a:endParaRPr lang="en-US" sz="1600" dirty="0">
              <a:solidFill>
                <a:schemeClr val="bg2">
                  <a:lumMod val="25000"/>
                </a:schemeClr>
              </a:solidFill>
            </a:endParaRPr>
          </a:p>
        </p:txBody>
      </p:sp>
      <p:sp>
        <p:nvSpPr>
          <p:cNvPr id="51" name="TextBox 50"/>
          <p:cNvSpPr txBox="1"/>
          <p:nvPr/>
        </p:nvSpPr>
        <p:spPr>
          <a:xfrm>
            <a:off x="6397386" y="3187285"/>
            <a:ext cx="1928733" cy="338554"/>
          </a:xfrm>
          <a:prstGeom prst="rect">
            <a:avLst/>
          </a:prstGeom>
          <a:noFill/>
        </p:spPr>
        <p:txBody>
          <a:bodyPr wrap="none" rtlCol="0">
            <a:spAutoFit/>
          </a:bodyPr>
          <a:lstStyle/>
          <a:p>
            <a:r>
              <a:rPr lang="en-US" sz="1600" dirty="0" err="1" smtClean="0">
                <a:solidFill>
                  <a:schemeClr val="bg2">
                    <a:lumMod val="25000"/>
                  </a:schemeClr>
                </a:solidFill>
              </a:rPr>
              <a:t>StereoNett</a:t>
            </a:r>
            <a:r>
              <a:rPr lang="en-US" sz="1600" dirty="0" smtClean="0">
                <a:solidFill>
                  <a:schemeClr val="bg2">
                    <a:lumMod val="25000"/>
                  </a:schemeClr>
                </a:solidFill>
              </a:rPr>
              <a:t> Rotation</a:t>
            </a:r>
            <a:endParaRPr lang="en-US" sz="1600" dirty="0">
              <a:solidFill>
                <a:schemeClr val="bg2">
                  <a:lumMod val="25000"/>
                </a:schemeClr>
              </a:solidFill>
            </a:endParaRPr>
          </a:p>
        </p:txBody>
      </p:sp>
      <p:sp>
        <p:nvSpPr>
          <p:cNvPr id="52" name="Oval 51"/>
          <p:cNvSpPr/>
          <p:nvPr/>
        </p:nvSpPr>
        <p:spPr>
          <a:xfrm>
            <a:off x="5959856" y="4147259"/>
            <a:ext cx="2824739" cy="668970"/>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TextBox 52"/>
          <p:cNvSpPr txBox="1"/>
          <p:nvPr/>
        </p:nvSpPr>
        <p:spPr>
          <a:xfrm>
            <a:off x="6155848" y="4313151"/>
            <a:ext cx="2482707" cy="338554"/>
          </a:xfrm>
          <a:prstGeom prst="rect">
            <a:avLst/>
          </a:prstGeom>
          <a:noFill/>
        </p:spPr>
        <p:txBody>
          <a:bodyPr wrap="square" rtlCol="0">
            <a:spAutoFit/>
          </a:bodyPr>
          <a:lstStyle/>
          <a:p>
            <a:r>
              <a:rPr lang="en-US" sz="1600" dirty="0" smtClean="0">
                <a:solidFill>
                  <a:schemeClr val="bg2">
                    <a:lumMod val="25000"/>
                  </a:schemeClr>
                </a:solidFill>
              </a:rPr>
              <a:t>Common reference frame</a:t>
            </a:r>
            <a:endParaRPr lang="en-US" sz="1600" dirty="0">
              <a:solidFill>
                <a:schemeClr val="bg2">
                  <a:lumMod val="25000"/>
                </a:schemeClr>
              </a:solidFill>
            </a:endParaRPr>
          </a:p>
        </p:txBody>
      </p:sp>
      <p:sp>
        <p:nvSpPr>
          <p:cNvPr id="54" name="Rectangle 53"/>
          <p:cNvSpPr/>
          <p:nvPr/>
        </p:nvSpPr>
        <p:spPr>
          <a:xfrm>
            <a:off x="6070009" y="5209047"/>
            <a:ext cx="2568546" cy="581141"/>
          </a:xfrm>
          <a:prstGeom prst="rect">
            <a:avLst/>
          </a:prstGeom>
          <a:solidFill>
            <a:srgbClr val="96E3FF"/>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6370895" y="5342092"/>
            <a:ext cx="1864613" cy="338554"/>
          </a:xfrm>
          <a:prstGeom prst="rect">
            <a:avLst/>
          </a:prstGeom>
          <a:noFill/>
        </p:spPr>
        <p:txBody>
          <a:bodyPr wrap="none" rtlCol="0">
            <a:spAutoFit/>
          </a:bodyPr>
          <a:lstStyle/>
          <a:p>
            <a:r>
              <a:rPr lang="en-US" sz="1600" dirty="0" err="1" smtClean="0">
                <a:solidFill>
                  <a:schemeClr val="bg2">
                    <a:lumMod val="25000"/>
                  </a:schemeClr>
                </a:solidFill>
              </a:rPr>
              <a:t>StereoNett</a:t>
            </a:r>
            <a:r>
              <a:rPr lang="en-US" sz="1600" dirty="0" smtClean="0">
                <a:solidFill>
                  <a:schemeClr val="bg2">
                    <a:lumMod val="25000"/>
                  </a:schemeClr>
                </a:solidFill>
              </a:rPr>
              <a:t> Plotting</a:t>
            </a:r>
            <a:endParaRPr lang="en-US" sz="1600" dirty="0">
              <a:solidFill>
                <a:schemeClr val="bg2">
                  <a:lumMod val="25000"/>
                </a:schemeClr>
              </a:solidFill>
            </a:endParaRPr>
          </a:p>
        </p:txBody>
      </p:sp>
      <p:cxnSp>
        <p:nvCxnSpPr>
          <p:cNvPr id="58" name="Straight Arrow Connector 57"/>
          <p:cNvCxnSpPr/>
          <p:nvPr/>
        </p:nvCxnSpPr>
        <p:spPr>
          <a:xfrm>
            <a:off x="7358386" y="5790188"/>
            <a:ext cx="18770" cy="384544"/>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9" name="Oval 58"/>
          <p:cNvSpPr/>
          <p:nvPr/>
        </p:nvSpPr>
        <p:spPr>
          <a:xfrm>
            <a:off x="5953503" y="6182450"/>
            <a:ext cx="2824739" cy="597580"/>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6708334" y="6315495"/>
            <a:ext cx="1327782" cy="338554"/>
          </a:xfrm>
          <a:prstGeom prst="rect">
            <a:avLst/>
          </a:prstGeom>
          <a:noFill/>
        </p:spPr>
        <p:txBody>
          <a:bodyPr wrap="square" rtlCol="0">
            <a:spAutoFit/>
          </a:bodyPr>
          <a:lstStyle/>
          <a:p>
            <a:r>
              <a:rPr lang="en-US" sz="1600" dirty="0" smtClean="0">
                <a:solidFill>
                  <a:schemeClr val="bg2">
                    <a:lumMod val="25000"/>
                  </a:schemeClr>
                </a:solidFill>
              </a:rPr>
              <a:t>Figure 4 plot</a:t>
            </a:r>
            <a:endParaRPr lang="en-US" sz="1600" dirty="0">
              <a:solidFill>
                <a:schemeClr val="bg2">
                  <a:lumMod val="25000"/>
                </a:schemeClr>
              </a:solidFill>
            </a:endParaRPr>
          </a:p>
        </p:txBody>
      </p:sp>
      <p:cxnSp>
        <p:nvCxnSpPr>
          <p:cNvPr id="66" name="Straight Arrow Connector 65"/>
          <p:cNvCxnSpPr/>
          <p:nvPr/>
        </p:nvCxnSpPr>
        <p:spPr>
          <a:xfrm>
            <a:off x="7327854" y="4781285"/>
            <a:ext cx="30532" cy="435944"/>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7316846" y="3779311"/>
            <a:ext cx="11008" cy="367948"/>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p:nvPr/>
        </p:nvCxnSpPr>
        <p:spPr>
          <a:xfrm>
            <a:off x="7316846" y="2773002"/>
            <a:ext cx="6755" cy="414283"/>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p:nvPr/>
        </p:nvCxnSpPr>
        <p:spPr>
          <a:xfrm>
            <a:off x="7321845" y="1791099"/>
            <a:ext cx="6009" cy="385838"/>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7316846" y="751560"/>
            <a:ext cx="11008" cy="431836"/>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8036117" y="4962520"/>
            <a:ext cx="602438" cy="206837"/>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8110398" y="2956367"/>
            <a:ext cx="602438" cy="206837"/>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82" name="Oval 81"/>
          <p:cNvSpPr/>
          <p:nvPr/>
        </p:nvSpPr>
        <p:spPr>
          <a:xfrm>
            <a:off x="8621707" y="4827920"/>
            <a:ext cx="358690" cy="118978"/>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p:nvPr/>
        </p:nvSpPr>
        <p:spPr>
          <a:xfrm>
            <a:off x="8695988" y="2873599"/>
            <a:ext cx="358690" cy="118978"/>
          </a:xfrm>
          <a:prstGeom prst="ellipse">
            <a:avLst/>
          </a:prstGeom>
          <a:solidFill>
            <a:srgbClr val="FFD888"/>
          </a:solidFill>
          <a:ln>
            <a:solidFill>
              <a:schemeClr val="bg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4" name="Straight Arrow Connector 83"/>
          <p:cNvCxnSpPr>
            <a:stCxn id="31" idx="5"/>
            <a:endCxn id="36" idx="1"/>
          </p:cNvCxnSpPr>
          <p:nvPr/>
        </p:nvCxnSpPr>
        <p:spPr>
          <a:xfrm flipV="1">
            <a:off x="2099696" y="3477856"/>
            <a:ext cx="3963960" cy="945494"/>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a:stCxn id="31" idx="5"/>
            <a:endCxn id="54" idx="1"/>
          </p:cNvCxnSpPr>
          <p:nvPr/>
        </p:nvCxnSpPr>
        <p:spPr>
          <a:xfrm>
            <a:off x="2099696" y="4423350"/>
            <a:ext cx="3970313" cy="1076268"/>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2" idx="5"/>
            <a:endCxn id="32" idx="1"/>
          </p:cNvCxnSpPr>
          <p:nvPr/>
        </p:nvCxnSpPr>
        <p:spPr>
          <a:xfrm flipV="1">
            <a:off x="2099694" y="1473967"/>
            <a:ext cx="3963962" cy="917314"/>
          </a:xfrm>
          <a:prstGeom prst="straightConnector1">
            <a:avLst/>
          </a:prstGeom>
          <a:ln>
            <a:solidFill>
              <a:srgbClr val="1466C5"/>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712055" y="767235"/>
            <a:ext cx="646331" cy="369332"/>
          </a:xfrm>
          <a:prstGeom prst="rect">
            <a:avLst/>
          </a:prstGeom>
          <a:noFill/>
        </p:spPr>
        <p:txBody>
          <a:bodyPr wrap="none" rtlCol="0">
            <a:spAutoFit/>
          </a:bodyPr>
          <a:lstStyle/>
          <a:p>
            <a:r>
              <a:rPr lang="en-US" b="1">
                <a:solidFill>
                  <a:srgbClr val="0000FF"/>
                </a:solidFill>
              </a:rPr>
              <a:t>used</a:t>
            </a:r>
          </a:p>
        </p:txBody>
      </p:sp>
      <p:sp>
        <p:nvSpPr>
          <p:cNvPr id="88" name="TextBox 87"/>
          <p:cNvSpPr txBox="1"/>
          <p:nvPr/>
        </p:nvSpPr>
        <p:spPr>
          <a:xfrm>
            <a:off x="6670515" y="2792973"/>
            <a:ext cx="646331" cy="369332"/>
          </a:xfrm>
          <a:prstGeom prst="rect">
            <a:avLst/>
          </a:prstGeom>
          <a:noFill/>
        </p:spPr>
        <p:txBody>
          <a:bodyPr wrap="none" rtlCol="0">
            <a:spAutoFit/>
          </a:bodyPr>
          <a:lstStyle/>
          <a:p>
            <a:r>
              <a:rPr lang="en-US" b="1">
                <a:solidFill>
                  <a:srgbClr val="0000FF"/>
                </a:solidFill>
              </a:rPr>
              <a:t>used</a:t>
            </a:r>
          </a:p>
        </p:txBody>
      </p:sp>
      <p:sp>
        <p:nvSpPr>
          <p:cNvPr id="89" name="TextBox 88"/>
          <p:cNvSpPr txBox="1"/>
          <p:nvPr/>
        </p:nvSpPr>
        <p:spPr>
          <a:xfrm>
            <a:off x="6691948" y="4839715"/>
            <a:ext cx="646331" cy="369332"/>
          </a:xfrm>
          <a:prstGeom prst="rect">
            <a:avLst/>
          </a:prstGeom>
          <a:noFill/>
        </p:spPr>
        <p:txBody>
          <a:bodyPr wrap="none" rtlCol="0">
            <a:spAutoFit/>
          </a:bodyPr>
          <a:lstStyle/>
          <a:p>
            <a:r>
              <a:rPr lang="en-US" b="1">
                <a:solidFill>
                  <a:srgbClr val="0000FF"/>
                </a:solidFill>
              </a:rPr>
              <a:t>used</a:t>
            </a:r>
          </a:p>
        </p:txBody>
      </p:sp>
      <p:sp>
        <p:nvSpPr>
          <p:cNvPr id="90" name="TextBox 89"/>
          <p:cNvSpPr txBox="1"/>
          <p:nvPr/>
        </p:nvSpPr>
        <p:spPr>
          <a:xfrm>
            <a:off x="5451356" y="1778597"/>
            <a:ext cx="1915909" cy="369332"/>
          </a:xfrm>
          <a:prstGeom prst="rect">
            <a:avLst/>
          </a:prstGeom>
          <a:noFill/>
        </p:spPr>
        <p:txBody>
          <a:bodyPr wrap="none" rtlCol="0">
            <a:spAutoFit/>
          </a:bodyPr>
          <a:lstStyle/>
          <a:p>
            <a:r>
              <a:rPr lang="en-US" b="1">
                <a:solidFill>
                  <a:srgbClr val="0000FF"/>
                </a:solidFill>
              </a:rPr>
              <a:t>wasGeneratedBy</a:t>
            </a:r>
          </a:p>
        </p:txBody>
      </p:sp>
      <p:sp>
        <p:nvSpPr>
          <p:cNvPr id="91" name="TextBox 90"/>
          <p:cNvSpPr txBox="1"/>
          <p:nvPr/>
        </p:nvSpPr>
        <p:spPr>
          <a:xfrm>
            <a:off x="5409816" y="3804335"/>
            <a:ext cx="1915909" cy="369332"/>
          </a:xfrm>
          <a:prstGeom prst="rect">
            <a:avLst/>
          </a:prstGeom>
          <a:noFill/>
        </p:spPr>
        <p:txBody>
          <a:bodyPr wrap="none" rtlCol="0">
            <a:spAutoFit/>
          </a:bodyPr>
          <a:lstStyle/>
          <a:p>
            <a:r>
              <a:rPr lang="en-US" b="1">
                <a:solidFill>
                  <a:srgbClr val="0000FF"/>
                </a:solidFill>
              </a:rPr>
              <a:t>wasGeneratedBy</a:t>
            </a:r>
          </a:p>
        </p:txBody>
      </p:sp>
      <p:sp>
        <p:nvSpPr>
          <p:cNvPr id="92" name="TextBox 91"/>
          <p:cNvSpPr txBox="1"/>
          <p:nvPr/>
        </p:nvSpPr>
        <p:spPr>
          <a:xfrm>
            <a:off x="5431249" y="5851077"/>
            <a:ext cx="1915909" cy="369332"/>
          </a:xfrm>
          <a:prstGeom prst="rect">
            <a:avLst/>
          </a:prstGeom>
          <a:noFill/>
        </p:spPr>
        <p:txBody>
          <a:bodyPr wrap="none" rtlCol="0">
            <a:spAutoFit/>
          </a:bodyPr>
          <a:lstStyle/>
          <a:p>
            <a:r>
              <a:rPr lang="en-US" b="1">
                <a:solidFill>
                  <a:srgbClr val="0000FF"/>
                </a:solidFill>
              </a:rPr>
              <a:t>wasGeneratedBy</a:t>
            </a:r>
          </a:p>
        </p:txBody>
      </p:sp>
      <p:sp>
        <p:nvSpPr>
          <p:cNvPr id="93" name="TextBox 92"/>
          <p:cNvSpPr txBox="1"/>
          <p:nvPr/>
        </p:nvSpPr>
        <p:spPr>
          <a:xfrm>
            <a:off x="7678209" y="2815793"/>
            <a:ext cx="646331" cy="369332"/>
          </a:xfrm>
          <a:prstGeom prst="rect">
            <a:avLst/>
          </a:prstGeom>
          <a:noFill/>
        </p:spPr>
        <p:txBody>
          <a:bodyPr wrap="none" rtlCol="0">
            <a:spAutoFit/>
          </a:bodyPr>
          <a:lstStyle/>
          <a:p>
            <a:r>
              <a:rPr lang="en-US" b="1">
                <a:solidFill>
                  <a:srgbClr val="0000FF"/>
                </a:solidFill>
              </a:rPr>
              <a:t>used</a:t>
            </a:r>
          </a:p>
        </p:txBody>
      </p:sp>
      <p:sp>
        <p:nvSpPr>
          <p:cNvPr id="94" name="TextBox 93"/>
          <p:cNvSpPr txBox="1"/>
          <p:nvPr/>
        </p:nvSpPr>
        <p:spPr>
          <a:xfrm>
            <a:off x="7699642" y="4862535"/>
            <a:ext cx="646331" cy="369332"/>
          </a:xfrm>
          <a:prstGeom prst="rect">
            <a:avLst/>
          </a:prstGeom>
          <a:noFill/>
        </p:spPr>
        <p:txBody>
          <a:bodyPr wrap="none" rtlCol="0">
            <a:spAutoFit/>
          </a:bodyPr>
          <a:lstStyle/>
          <a:p>
            <a:r>
              <a:rPr lang="en-US" b="1">
                <a:solidFill>
                  <a:srgbClr val="0000FF"/>
                </a:solidFill>
              </a:rPr>
              <a:t>used</a:t>
            </a:r>
          </a:p>
        </p:txBody>
      </p:sp>
      <p:sp>
        <p:nvSpPr>
          <p:cNvPr id="95" name="TextBox 94"/>
          <p:cNvSpPr txBox="1"/>
          <p:nvPr/>
        </p:nvSpPr>
        <p:spPr>
          <a:xfrm>
            <a:off x="2620585" y="1430003"/>
            <a:ext cx="2199378" cy="369332"/>
          </a:xfrm>
          <a:prstGeom prst="rect">
            <a:avLst/>
          </a:prstGeom>
          <a:noFill/>
        </p:spPr>
        <p:txBody>
          <a:bodyPr wrap="none" rtlCol="0">
            <a:spAutoFit/>
          </a:bodyPr>
          <a:lstStyle/>
          <a:p>
            <a:r>
              <a:rPr lang="en-US" b="1">
                <a:solidFill>
                  <a:srgbClr val="0000FF"/>
                </a:solidFill>
              </a:rPr>
              <a:t>wasAssociatedWith</a:t>
            </a:r>
          </a:p>
        </p:txBody>
      </p:sp>
      <p:sp>
        <p:nvSpPr>
          <p:cNvPr id="96" name="TextBox 95"/>
          <p:cNvSpPr txBox="1"/>
          <p:nvPr/>
        </p:nvSpPr>
        <p:spPr>
          <a:xfrm>
            <a:off x="2772985" y="3413066"/>
            <a:ext cx="2199378" cy="369332"/>
          </a:xfrm>
          <a:prstGeom prst="rect">
            <a:avLst/>
          </a:prstGeom>
          <a:noFill/>
        </p:spPr>
        <p:txBody>
          <a:bodyPr wrap="none" rtlCol="0">
            <a:spAutoFit/>
          </a:bodyPr>
          <a:lstStyle/>
          <a:p>
            <a:r>
              <a:rPr lang="en-US" b="1">
                <a:solidFill>
                  <a:srgbClr val="0000FF"/>
                </a:solidFill>
              </a:rPr>
              <a:t>wasAssociatedWith</a:t>
            </a:r>
          </a:p>
        </p:txBody>
      </p:sp>
      <p:sp>
        <p:nvSpPr>
          <p:cNvPr id="97" name="TextBox 96"/>
          <p:cNvSpPr txBox="1"/>
          <p:nvPr/>
        </p:nvSpPr>
        <p:spPr>
          <a:xfrm>
            <a:off x="2620585" y="5032563"/>
            <a:ext cx="2199378" cy="369332"/>
          </a:xfrm>
          <a:prstGeom prst="rect">
            <a:avLst/>
          </a:prstGeom>
          <a:noFill/>
        </p:spPr>
        <p:txBody>
          <a:bodyPr wrap="none" rtlCol="0">
            <a:spAutoFit/>
          </a:bodyPr>
          <a:lstStyle/>
          <a:p>
            <a:r>
              <a:rPr lang="en-US" b="1">
                <a:solidFill>
                  <a:srgbClr val="0000FF"/>
                </a:solidFill>
              </a:rPr>
              <a:t>wasAssociatedWith</a:t>
            </a:r>
          </a:p>
        </p:txBody>
      </p:sp>
      <p:sp>
        <p:nvSpPr>
          <p:cNvPr id="26" name="Slide Number Placeholder 25"/>
          <p:cNvSpPr>
            <a:spLocks noGrp="1"/>
          </p:cNvSpPr>
          <p:nvPr>
            <p:ph type="sldNum" sz="quarter" idx="12"/>
          </p:nvPr>
        </p:nvSpPr>
        <p:spPr/>
        <p:txBody>
          <a:bodyPr/>
          <a:lstStyle/>
          <a:p>
            <a:fld id="{9F2F5E10-5301-4EE6-90D2-A6C4A3F62BED}" type="slidenum">
              <a:rPr lang="en-US" smtClean="0"/>
              <a:t>79</a:t>
            </a:fld>
            <a:endParaRPr lang="en-US"/>
          </a:p>
        </p:txBody>
      </p:sp>
    </p:spTree>
    <p:extLst>
      <p:ext uri="{BB962C8B-B14F-4D97-AF65-F5344CB8AC3E}">
        <p14:creationId xmlns:p14="http://schemas.microsoft.com/office/powerpoint/2010/main" val="29835458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4"/>
          <p:cNvSpPr>
            <a:spLocks noGrp="1"/>
          </p:cNvSpPr>
          <p:nvPr>
            <p:ph type="title"/>
          </p:nvPr>
        </p:nvSpPr>
        <p:spPr>
          <a:xfrm>
            <a:off x="457200" y="6481"/>
            <a:ext cx="8229600" cy="1425514"/>
          </a:xfrm>
        </p:spPr>
        <p:txBody>
          <a:bodyPr/>
          <a:lstStyle/>
          <a:p>
            <a:r>
              <a:rPr lang="en-US" dirty="0" smtClean="0">
                <a:latin typeface="Helvetica" charset="0"/>
                <a:ea typeface="ＭＳ Ｐゴシック" charset="0"/>
                <a:cs typeface="ＭＳ Ｐゴシック" charset="0"/>
              </a:rPr>
              <a:t>A </a:t>
            </a:r>
            <a:r>
              <a:rPr lang="en-US" dirty="0" smtClean="0">
                <a:solidFill>
                  <a:srgbClr val="FF6600"/>
                </a:solidFill>
                <a:latin typeface="Helvetica" charset="0"/>
                <a:ea typeface="ＭＳ Ｐゴシック" charset="0"/>
                <a:cs typeface="ＭＳ Ｐゴシック" charset="0"/>
              </a:rPr>
              <a:t>Workflow</a:t>
            </a:r>
            <a:r>
              <a:rPr lang="en-US" dirty="0" smtClean="0">
                <a:solidFill>
                  <a:srgbClr val="FF0000"/>
                </a:solidFill>
                <a:latin typeface="Helvetica" charset="0"/>
                <a:ea typeface="ＭＳ Ｐゴシック" charset="0"/>
                <a:cs typeface="ＭＳ Ｐゴシック" charset="0"/>
              </a:rPr>
              <a:t> </a:t>
            </a:r>
            <a:br>
              <a:rPr lang="en-US" dirty="0" smtClean="0">
                <a:solidFill>
                  <a:srgbClr val="FF0000"/>
                </a:solidFill>
                <a:latin typeface="Helvetica" charset="0"/>
                <a:ea typeface="ＭＳ Ｐゴシック" charset="0"/>
                <a:cs typeface="ＭＳ Ｐゴシック" charset="0"/>
              </a:rPr>
            </a:br>
            <a:r>
              <a:rPr lang="en-US" dirty="0">
                <a:latin typeface="Helvetica" charset="0"/>
                <a:ea typeface="ＭＳ Ｐゴシック" charset="0"/>
                <a:cs typeface="ＭＳ Ｐゴシック" charset="0"/>
              </a:rPr>
              <a:t>i</a:t>
            </a:r>
            <a:r>
              <a:rPr lang="en-US" dirty="0" smtClean="0">
                <a:latin typeface="Helvetica" charset="0"/>
                <a:ea typeface="ＭＳ Ｐゴシック" charset="0"/>
                <a:cs typeface="ＭＳ Ｐゴシック" charset="0"/>
              </a:rPr>
              <a:t>s a Composition of Functions</a:t>
            </a:r>
            <a:endParaRPr lang="en-US" dirty="0">
              <a:solidFill>
                <a:srgbClr val="FF0000"/>
              </a:solidFill>
              <a:latin typeface="Helvetica" charset="0"/>
              <a:ea typeface="ＭＳ Ｐゴシック" charset="0"/>
              <a:cs typeface="ＭＳ Ｐゴシック" charset="0"/>
            </a:endParaRPr>
          </a:p>
        </p:txBody>
      </p:sp>
      <p:pic>
        <p:nvPicPr>
          <p:cNvPr id="8194"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930400" y="1550526"/>
            <a:ext cx="3352800" cy="5213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832191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FF6600"/>
                </a:solidFill>
              </a:rPr>
              <a:t>Reproducibility </a:t>
            </a:r>
            <a:r>
              <a:rPr lang="en-US" dirty="0" smtClean="0"/>
              <a:t>through Provenance Recording</a:t>
            </a:r>
            <a:endParaRPr lang="en-US" dirty="0"/>
          </a:p>
        </p:txBody>
      </p:sp>
      <p:sp>
        <p:nvSpPr>
          <p:cNvPr id="5" name="Content Placeholder 4"/>
          <p:cNvSpPr>
            <a:spLocks noGrp="1"/>
          </p:cNvSpPr>
          <p:nvPr>
            <p:ph idx="1"/>
          </p:nvPr>
        </p:nvSpPr>
        <p:spPr>
          <a:xfrm>
            <a:off x="739775" y="2404533"/>
            <a:ext cx="7887758" cy="4151311"/>
          </a:xfrm>
        </p:spPr>
        <p:txBody>
          <a:bodyPr>
            <a:normAutofit fontScale="92500" lnSpcReduction="20000"/>
          </a:bodyPr>
          <a:lstStyle/>
          <a:p>
            <a:r>
              <a:rPr lang="en-US" dirty="0" smtClean="0">
                <a:solidFill>
                  <a:srgbClr val="FF0000"/>
                </a:solidFill>
              </a:rPr>
              <a:t>Repeatability</a:t>
            </a:r>
            <a:r>
              <a:rPr lang="en-US" dirty="0" smtClean="0"/>
              <a:t>: the same lab can re-run a (data analysis) method and get the same results</a:t>
            </a:r>
          </a:p>
          <a:p>
            <a:pPr lvl="1"/>
            <a:r>
              <a:rPr lang="en-US" dirty="0" smtClean="0"/>
              <a:t>Not so obvious due to new versions of software, people forgetting what was done, people moving, etc.</a:t>
            </a:r>
          </a:p>
          <a:p>
            <a:r>
              <a:rPr lang="en-US" dirty="0" smtClean="0">
                <a:solidFill>
                  <a:srgbClr val="FF0000"/>
                </a:solidFill>
              </a:rPr>
              <a:t>Replication</a:t>
            </a:r>
            <a:r>
              <a:rPr lang="en-US" dirty="0" smtClean="0"/>
              <a:t>: another lab can re-run a (data analysis) method and get the same results</a:t>
            </a:r>
          </a:p>
          <a:p>
            <a:pPr lvl="1"/>
            <a:r>
              <a:rPr lang="en-US" dirty="0" smtClean="0"/>
              <a:t>Original lab has to document in detail what was done</a:t>
            </a:r>
          </a:p>
          <a:p>
            <a:r>
              <a:rPr lang="en-US" dirty="0" smtClean="0">
                <a:solidFill>
                  <a:srgbClr val="FF0000"/>
                </a:solidFill>
              </a:rPr>
              <a:t>Reproducibility</a:t>
            </a:r>
            <a:r>
              <a:rPr lang="en-US" dirty="0" smtClean="0"/>
              <a:t>: another lab can run a (data analysis) method with different data (or run a different analysis method with the same data) and get consistent results</a:t>
            </a:r>
          </a:p>
          <a:p>
            <a:r>
              <a:rPr lang="en-US" dirty="0" smtClean="0">
                <a:solidFill>
                  <a:srgbClr val="FF0000"/>
                </a:solidFill>
              </a:rPr>
              <a:t>Reuse</a:t>
            </a:r>
            <a:r>
              <a:rPr lang="en-US" dirty="0" smtClean="0"/>
              <a:t>: another lab can run a (data analysis) method (or parts of it) for a different experiment</a:t>
            </a:r>
          </a:p>
          <a:p>
            <a:pPr lvl="1"/>
            <a:endParaRPr lang="en-US" dirty="0" smtClean="0"/>
          </a:p>
        </p:txBody>
      </p:sp>
      <p:sp>
        <p:nvSpPr>
          <p:cNvPr id="3" name="Slide Number Placeholder 2"/>
          <p:cNvSpPr>
            <a:spLocks noGrp="1"/>
          </p:cNvSpPr>
          <p:nvPr>
            <p:ph type="sldNum" sz="quarter" idx="12"/>
          </p:nvPr>
        </p:nvSpPr>
        <p:spPr/>
        <p:txBody>
          <a:bodyPr/>
          <a:lstStyle/>
          <a:p>
            <a:fld id="{9F2F5E10-5301-4EE6-90D2-A6C4A3F62BED}" type="slidenum">
              <a:rPr lang="en-US" smtClean="0"/>
              <a:t>80</a:t>
            </a:fld>
            <a:endParaRPr lang="en-US"/>
          </a:p>
        </p:txBody>
      </p:sp>
    </p:spTree>
    <p:extLst>
      <p:ext uri="{BB962C8B-B14F-4D97-AF65-F5344CB8AC3E}">
        <p14:creationId xmlns:p14="http://schemas.microsoft.com/office/powerpoint/2010/main" val="18131247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0347"/>
            <a:ext cx="9144000" cy="1143000"/>
          </a:xfrm>
        </p:spPr>
        <p:txBody>
          <a:bodyPr/>
          <a:lstStyle/>
          <a:p>
            <a:r>
              <a:rPr lang="en-US" dirty="0" smtClean="0">
                <a:solidFill>
                  <a:srgbClr val="FFFF00"/>
                </a:solidFill>
              </a:rPr>
              <a:t>CLASS </a:t>
            </a:r>
            <a:r>
              <a:rPr lang="en-US" dirty="0">
                <a:solidFill>
                  <a:srgbClr val="FFFF00"/>
                </a:solidFill>
              </a:rPr>
              <a:t>EXERCISE:</a:t>
            </a:r>
            <a:br>
              <a:rPr lang="en-US" dirty="0">
                <a:solidFill>
                  <a:srgbClr val="FFFF00"/>
                </a:solidFill>
              </a:rPr>
            </a:br>
            <a:r>
              <a:rPr lang="en-US" sz="3200" dirty="0" smtClean="0"/>
              <a:t>Repeatability, Replication, Reproducibility, Reuse</a:t>
            </a:r>
            <a:endParaRPr lang="en-US" sz="4800" dirty="0"/>
          </a:p>
        </p:txBody>
      </p:sp>
      <p:sp>
        <p:nvSpPr>
          <p:cNvPr id="7" name="Content Placeholder 6"/>
          <p:cNvSpPr>
            <a:spLocks noGrp="1"/>
          </p:cNvSpPr>
          <p:nvPr>
            <p:ph idx="1"/>
          </p:nvPr>
        </p:nvSpPr>
        <p:spPr>
          <a:xfrm>
            <a:off x="113243" y="1524006"/>
            <a:ext cx="8893876" cy="1422394"/>
          </a:xfrm>
          <a:solidFill>
            <a:srgbClr val="F2F2F2"/>
          </a:solidFill>
          <a:ln>
            <a:solidFill>
              <a:srgbClr val="004080"/>
            </a:solidFill>
          </a:ln>
        </p:spPr>
        <p:txBody>
          <a:bodyPr>
            <a:noAutofit/>
          </a:bodyPr>
          <a:lstStyle/>
          <a:p>
            <a:pPr marL="0" indent="0">
              <a:buNone/>
            </a:pPr>
            <a:r>
              <a:rPr lang="en-US" sz="2800" i="1" dirty="0" smtClean="0">
                <a:solidFill>
                  <a:srgbClr val="004080"/>
                </a:solidFill>
              </a:rPr>
              <a:t>“Researchers in Frankfurt have identified the genetic code of Monarch Butterfly following the identification of the genetic code of Drosophila done in Seoul last year.”</a:t>
            </a:r>
            <a:endParaRPr lang="en-US" sz="2800" i="1" dirty="0">
              <a:solidFill>
                <a:srgbClr val="004080"/>
              </a:solidFill>
            </a:endParaRPr>
          </a:p>
        </p:txBody>
      </p:sp>
      <p:sp>
        <p:nvSpPr>
          <p:cNvPr id="5" name="Slide Number Placeholder 4"/>
          <p:cNvSpPr>
            <a:spLocks noGrp="1"/>
          </p:cNvSpPr>
          <p:nvPr>
            <p:ph type="sldNum" sz="quarter" idx="12"/>
          </p:nvPr>
        </p:nvSpPr>
        <p:spPr/>
        <p:txBody>
          <a:bodyPr/>
          <a:lstStyle/>
          <a:p>
            <a:fld id="{9F2F5E10-5301-4EE6-90D2-A6C4A3F62BED}" type="slidenum">
              <a:rPr lang="en-US" smtClean="0"/>
              <a:t>81</a:t>
            </a:fld>
            <a:endParaRPr lang="en-US"/>
          </a:p>
        </p:txBody>
      </p:sp>
      <p:sp>
        <p:nvSpPr>
          <p:cNvPr id="8" name="Content Placeholder 6"/>
          <p:cNvSpPr txBox="1">
            <a:spLocks/>
          </p:cNvSpPr>
          <p:nvPr/>
        </p:nvSpPr>
        <p:spPr>
          <a:xfrm>
            <a:off x="96309" y="3149600"/>
            <a:ext cx="8910809" cy="982138"/>
          </a:xfrm>
          <a:prstGeom prst="rect">
            <a:avLst/>
          </a:prstGeom>
          <a:solidFill>
            <a:srgbClr val="F2F2F2"/>
          </a:solidFill>
          <a:ln>
            <a:solidFill>
              <a:srgbClr val="004080"/>
            </a:solidFill>
          </a:ln>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charset="2"/>
              <a:buChar char="u"/>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charset="2"/>
              <a:buChar char="u"/>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charset="2"/>
              <a:buChar char="u"/>
              <a:defRPr lang="en-US" sz="1800" kern="1200" dirty="0">
                <a:solidFill>
                  <a:schemeClr val="tx1">
                    <a:lumMod val="65000"/>
                    <a:lumOff val="35000"/>
                  </a:schemeClr>
                </a:solidFill>
                <a:latin typeface="+mn-lt"/>
                <a:ea typeface="+mn-ea"/>
                <a:cs typeface="+mn-cs"/>
              </a:defRPr>
            </a:lvl9pPr>
          </a:lstStyle>
          <a:p>
            <a:pPr marL="0" indent="0">
              <a:buNone/>
            </a:pPr>
            <a:r>
              <a:rPr lang="en-US" sz="2800" i="1" dirty="0" smtClean="0">
                <a:solidFill>
                  <a:srgbClr val="004080"/>
                </a:solidFill>
              </a:rPr>
              <a:t>“Researchers in Rome produce </a:t>
            </a:r>
            <a:r>
              <a:rPr lang="en-US" sz="2800" i="1" dirty="0">
                <a:solidFill>
                  <a:srgbClr val="004080"/>
                </a:solidFill>
              </a:rPr>
              <a:t>a </a:t>
            </a:r>
            <a:r>
              <a:rPr lang="en-US" sz="2800" i="1" dirty="0" smtClean="0">
                <a:solidFill>
                  <a:srgbClr val="004080"/>
                </a:solidFill>
              </a:rPr>
              <a:t>second mouse clone </a:t>
            </a:r>
            <a:r>
              <a:rPr lang="en-US" sz="2800" i="1" dirty="0">
                <a:solidFill>
                  <a:srgbClr val="004080"/>
                </a:solidFill>
              </a:rPr>
              <a:t>following </a:t>
            </a:r>
            <a:r>
              <a:rPr lang="en-US" sz="2800" i="1" dirty="0" smtClean="0">
                <a:solidFill>
                  <a:srgbClr val="004080"/>
                </a:solidFill>
              </a:rPr>
              <a:t>an earlier announcement of a mouse clone”</a:t>
            </a:r>
            <a:endParaRPr lang="en-US" sz="2800" i="1" dirty="0">
              <a:solidFill>
                <a:srgbClr val="004080"/>
              </a:solidFill>
            </a:endParaRPr>
          </a:p>
        </p:txBody>
      </p:sp>
      <p:sp>
        <p:nvSpPr>
          <p:cNvPr id="9" name="Content Placeholder 6"/>
          <p:cNvSpPr txBox="1">
            <a:spLocks/>
          </p:cNvSpPr>
          <p:nvPr/>
        </p:nvSpPr>
        <p:spPr>
          <a:xfrm>
            <a:off x="96310" y="5539858"/>
            <a:ext cx="8910808" cy="1083727"/>
          </a:xfrm>
          <a:prstGeom prst="rect">
            <a:avLst/>
          </a:prstGeom>
          <a:solidFill>
            <a:srgbClr val="F2F2F2"/>
          </a:solidFill>
          <a:ln>
            <a:solidFill>
              <a:srgbClr val="004080"/>
            </a:solidFill>
          </a:ln>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charset="2"/>
              <a:buChar char="u"/>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charset="2"/>
              <a:buChar char="u"/>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charset="2"/>
              <a:buChar char="u"/>
              <a:defRPr lang="en-US" sz="1800" kern="1200" dirty="0">
                <a:solidFill>
                  <a:schemeClr val="tx1">
                    <a:lumMod val="65000"/>
                    <a:lumOff val="35000"/>
                  </a:schemeClr>
                </a:solidFill>
                <a:latin typeface="+mn-lt"/>
                <a:ea typeface="+mn-ea"/>
                <a:cs typeface="+mn-cs"/>
              </a:defRPr>
            </a:lvl9pPr>
          </a:lstStyle>
          <a:p>
            <a:pPr marL="0" indent="0">
              <a:buNone/>
            </a:pPr>
            <a:r>
              <a:rPr lang="en-US" sz="2800" i="1" dirty="0" smtClean="0">
                <a:solidFill>
                  <a:srgbClr val="004080"/>
                </a:solidFill>
              </a:rPr>
              <a:t>“Researchers in Alaska corroborate the salinity index that researchers found in Canada during salmon season”</a:t>
            </a:r>
            <a:endParaRPr lang="en-US" sz="2800" i="1" dirty="0">
              <a:solidFill>
                <a:srgbClr val="004080"/>
              </a:solidFill>
            </a:endParaRPr>
          </a:p>
        </p:txBody>
      </p:sp>
      <p:sp>
        <p:nvSpPr>
          <p:cNvPr id="10" name="Content Placeholder 6"/>
          <p:cNvSpPr txBox="1">
            <a:spLocks/>
          </p:cNvSpPr>
          <p:nvPr/>
        </p:nvSpPr>
        <p:spPr>
          <a:xfrm>
            <a:off x="96310" y="4334964"/>
            <a:ext cx="8910809" cy="999062"/>
          </a:xfrm>
          <a:prstGeom prst="rect">
            <a:avLst/>
          </a:prstGeom>
          <a:solidFill>
            <a:srgbClr val="F2F2F2"/>
          </a:solidFill>
          <a:ln>
            <a:solidFill>
              <a:srgbClr val="004080"/>
            </a:solidFill>
          </a:ln>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charset="2"/>
              <a:buChar char="u"/>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charset="2"/>
              <a:buChar char="u"/>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charset="2"/>
              <a:buChar char="u"/>
              <a:defRPr lang="en-US" sz="1800" kern="1200" dirty="0">
                <a:solidFill>
                  <a:schemeClr val="tx1">
                    <a:lumMod val="65000"/>
                    <a:lumOff val="35000"/>
                  </a:schemeClr>
                </a:solidFill>
                <a:latin typeface="+mn-lt"/>
                <a:ea typeface="+mn-ea"/>
                <a:cs typeface="+mn-cs"/>
              </a:defRPr>
            </a:lvl9pPr>
          </a:lstStyle>
          <a:p>
            <a:pPr marL="0" indent="0">
              <a:buNone/>
            </a:pPr>
            <a:r>
              <a:rPr lang="en-US" sz="2800" i="1" dirty="0" smtClean="0">
                <a:solidFill>
                  <a:srgbClr val="004080"/>
                </a:solidFill>
              </a:rPr>
              <a:t>“Researchers in Helsinki obtain new continental drift rates by adding precision to an earlier method developed in Lisbon”</a:t>
            </a:r>
            <a:endParaRPr lang="en-US" sz="2800" i="1" dirty="0">
              <a:solidFill>
                <a:srgbClr val="004080"/>
              </a:solidFill>
            </a:endParaRPr>
          </a:p>
        </p:txBody>
      </p:sp>
    </p:spTree>
    <p:extLst>
      <p:ext uri="{BB962C8B-B14F-4D97-AF65-F5344CB8AC3E}">
        <p14:creationId xmlns:p14="http://schemas.microsoft.com/office/powerpoint/2010/main" val="30686888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0347"/>
            <a:ext cx="9144000" cy="1143000"/>
          </a:xfrm>
        </p:spPr>
        <p:txBody>
          <a:bodyPr/>
          <a:lstStyle/>
          <a:p>
            <a:r>
              <a:rPr lang="en-US" dirty="0" smtClean="0">
                <a:solidFill>
                  <a:srgbClr val="FFFF00"/>
                </a:solidFill>
              </a:rPr>
              <a:t>CLASS </a:t>
            </a:r>
            <a:r>
              <a:rPr lang="en-US" dirty="0">
                <a:solidFill>
                  <a:srgbClr val="FFFF00"/>
                </a:solidFill>
              </a:rPr>
              <a:t>EXERCISE:</a:t>
            </a:r>
            <a:br>
              <a:rPr lang="en-US" dirty="0">
                <a:solidFill>
                  <a:srgbClr val="FFFF00"/>
                </a:solidFill>
              </a:rPr>
            </a:br>
            <a:r>
              <a:rPr lang="en-US" sz="3200" dirty="0" smtClean="0"/>
              <a:t>Repeatability, Replication, Reproducibility, Reuse</a:t>
            </a:r>
            <a:endParaRPr lang="en-US" sz="4800" dirty="0"/>
          </a:p>
        </p:txBody>
      </p:sp>
      <p:sp>
        <p:nvSpPr>
          <p:cNvPr id="7" name="Content Placeholder 6"/>
          <p:cNvSpPr>
            <a:spLocks noGrp="1"/>
          </p:cNvSpPr>
          <p:nvPr>
            <p:ph idx="1"/>
          </p:nvPr>
        </p:nvSpPr>
        <p:spPr>
          <a:xfrm>
            <a:off x="113243" y="1524006"/>
            <a:ext cx="8893876" cy="1422394"/>
          </a:xfrm>
          <a:solidFill>
            <a:srgbClr val="F2F2F2"/>
          </a:solidFill>
          <a:ln>
            <a:solidFill>
              <a:srgbClr val="004080"/>
            </a:solidFill>
          </a:ln>
        </p:spPr>
        <p:txBody>
          <a:bodyPr>
            <a:noAutofit/>
          </a:bodyPr>
          <a:lstStyle/>
          <a:p>
            <a:pPr marL="0" indent="0">
              <a:buNone/>
            </a:pPr>
            <a:r>
              <a:rPr lang="en-US" sz="2800" i="1" dirty="0" smtClean="0">
                <a:solidFill>
                  <a:srgbClr val="004080"/>
                </a:solidFill>
              </a:rPr>
              <a:t>“Researchers in Frankfurt have identified the genetic code of Monarch Butterfly following the identification of the genetic code of Drosophila done in Seoul last year.”</a:t>
            </a:r>
            <a:endParaRPr lang="en-US" sz="2800" i="1" dirty="0">
              <a:solidFill>
                <a:srgbClr val="004080"/>
              </a:solidFill>
            </a:endParaRPr>
          </a:p>
        </p:txBody>
      </p:sp>
      <p:sp>
        <p:nvSpPr>
          <p:cNvPr id="5" name="Slide Number Placeholder 4"/>
          <p:cNvSpPr>
            <a:spLocks noGrp="1"/>
          </p:cNvSpPr>
          <p:nvPr>
            <p:ph type="sldNum" sz="quarter" idx="12"/>
          </p:nvPr>
        </p:nvSpPr>
        <p:spPr/>
        <p:txBody>
          <a:bodyPr/>
          <a:lstStyle/>
          <a:p>
            <a:fld id="{9F2F5E10-5301-4EE6-90D2-A6C4A3F62BED}" type="slidenum">
              <a:rPr lang="en-US" smtClean="0"/>
              <a:t>82</a:t>
            </a:fld>
            <a:endParaRPr lang="en-US"/>
          </a:p>
        </p:txBody>
      </p:sp>
      <p:sp>
        <p:nvSpPr>
          <p:cNvPr id="8" name="Content Placeholder 6"/>
          <p:cNvSpPr txBox="1">
            <a:spLocks/>
          </p:cNvSpPr>
          <p:nvPr/>
        </p:nvSpPr>
        <p:spPr>
          <a:xfrm>
            <a:off x="96309" y="3149600"/>
            <a:ext cx="8910809" cy="982138"/>
          </a:xfrm>
          <a:prstGeom prst="rect">
            <a:avLst/>
          </a:prstGeom>
          <a:solidFill>
            <a:srgbClr val="F2F2F2"/>
          </a:solidFill>
          <a:ln>
            <a:solidFill>
              <a:srgbClr val="004080"/>
            </a:solidFill>
          </a:ln>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charset="2"/>
              <a:buChar char="u"/>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charset="2"/>
              <a:buChar char="u"/>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charset="2"/>
              <a:buChar char="u"/>
              <a:defRPr lang="en-US" sz="1800" kern="1200" dirty="0">
                <a:solidFill>
                  <a:schemeClr val="tx1">
                    <a:lumMod val="65000"/>
                    <a:lumOff val="35000"/>
                  </a:schemeClr>
                </a:solidFill>
                <a:latin typeface="+mn-lt"/>
                <a:ea typeface="+mn-ea"/>
                <a:cs typeface="+mn-cs"/>
              </a:defRPr>
            </a:lvl9pPr>
          </a:lstStyle>
          <a:p>
            <a:pPr marL="0" indent="0">
              <a:buNone/>
            </a:pPr>
            <a:r>
              <a:rPr lang="en-US" sz="2800" i="1" dirty="0" smtClean="0">
                <a:solidFill>
                  <a:srgbClr val="004080"/>
                </a:solidFill>
              </a:rPr>
              <a:t>“Researchers in Rome produce </a:t>
            </a:r>
            <a:r>
              <a:rPr lang="en-US" sz="2800" i="1" dirty="0">
                <a:solidFill>
                  <a:srgbClr val="004080"/>
                </a:solidFill>
              </a:rPr>
              <a:t>a </a:t>
            </a:r>
            <a:r>
              <a:rPr lang="en-US" sz="2800" i="1" dirty="0" smtClean="0">
                <a:solidFill>
                  <a:srgbClr val="004080"/>
                </a:solidFill>
              </a:rPr>
              <a:t>second mouse clone </a:t>
            </a:r>
            <a:r>
              <a:rPr lang="en-US" sz="2800" i="1" dirty="0">
                <a:solidFill>
                  <a:srgbClr val="004080"/>
                </a:solidFill>
              </a:rPr>
              <a:t>following </a:t>
            </a:r>
            <a:r>
              <a:rPr lang="en-US" sz="2800" i="1" dirty="0" smtClean="0">
                <a:solidFill>
                  <a:srgbClr val="004080"/>
                </a:solidFill>
              </a:rPr>
              <a:t>an earlier announcement of a mouse clone”</a:t>
            </a:r>
            <a:endParaRPr lang="en-US" sz="2800" i="1" dirty="0">
              <a:solidFill>
                <a:srgbClr val="004080"/>
              </a:solidFill>
            </a:endParaRPr>
          </a:p>
        </p:txBody>
      </p:sp>
      <p:sp>
        <p:nvSpPr>
          <p:cNvPr id="9" name="Content Placeholder 6"/>
          <p:cNvSpPr txBox="1">
            <a:spLocks/>
          </p:cNvSpPr>
          <p:nvPr/>
        </p:nvSpPr>
        <p:spPr>
          <a:xfrm>
            <a:off x="96310" y="5539858"/>
            <a:ext cx="8910808" cy="1083727"/>
          </a:xfrm>
          <a:prstGeom prst="rect">
            <a:avLst/>
          </a:prstGeom>
          <a:solidFill>
            <a:srgbClr val="F2F2F2"/>
          </a:solidFill>
          <a:ln>
            <a:solidFill>
              <a:srgbClr val="004080"/>
            </a:solidFill>
          </a:ln>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charset="2"/>
              <a:buChar char="u"/>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charset="2"/>
              <a:buChar char="u"/>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charset="2"/>
              <a:buChar char="u"/>
              <a:defRPr lang="en-US" sz="1800" kern="1200" dirty="0">
                <a:solidFill>
                  <a:schemeClr val="tx1">
                    <a:lumMod val="65000"/>
                    <a:lumOff val="35000"/>
                  </a:schemeClr>
                </a:solidFill>
                <a:latin typeface="+mn-lt"/>
                <a:ea typeface="+mn-ea"/>
                <a:cs typeface="+mn-cs"/>
              </a:defRPr>
            </a:lvl9pPr>
          </a:lstStyle>
          <a:p>
            <a:pPr marL="0" indent="0">
              <a:buNone/>
            </a:pPr>
            <a:r>
              <a:rPr lang="en-US" sz="2800" i="1" dirty="0" smtClean="0">
                <a:solidFill>
                  <a:srgbClr val="004080"/>
                </a:solidFill>
              </a:rPr>
              <a:t>“Researchers in Alaska corroborate the salinity index that researchers found in Canada during salmon season”</a:t>
            </a:r>
            <a:endParaRPr lang="en-US" sz="2800" i="1" dirty="0">
              <a:solidFill>
                <a:srgbClr val="004080"/>
              </a:solidFill>
            </a:endParaRPr>
          </a:p>
        </p:txBody>
      </p:sp>
      <p:sp>
        <p:nvSpPr>
          <p:cNvPr id="10" name="Content Placeholder 6"/>
          <p:cNvSpPr txBox="1">
            <a:spLocks/>
          </p:cNvSpPr>
          <p:nvPr/>
        </p:nvSpPr>
        <p:spPr>
          <a:xfrm>
            <a:off x="96310" y="4334964"/>
            <a:ext cx="8910809" cy="999062"/>
          </a:xfrm>
          <a:prstGeom prst="rect">
            <a:avLst/>
          </a:prstGeom>
          <a:solidFill>
            <a:srgbClr val="F2F2F2"/>
          </a:solidFill>
          <a:ln>
            <a:solidFill>
              <a:srgbClr val="004080"/>
            </a:solidFill>
          </a:ln>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charset="2"/>
              <a:buChar char="u"/>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charset="2"/>
              <a:buChar char="u"/>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charset="2"/>
              <a:buChar char="u"/>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charset="2"/>
              <a:buChar char="u"/>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charset="2"/>
              <a:buChar char="u"/>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charset="2"/>
              <a:buChar char="u"/>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charset="2"/>
              <a:buChar char="u"/>
              <a:defRPr lang="en-US" sz="1800" kern="1200" dirty="0">
                <a:solidFill>
                  <a:schemeClr val="tx1">
                    <a:lumMod val="65000"/>
                    <a:lumOff val="35000"/>
                  </a:schemeClr>
                </a:solidFill>
                <a:latin typeface="+mn-lt"/>
                <a:ea typeface="+mn-ea"/>
                <a:cs typeface="+mn-cs"/>
              </a:defRPr>
            </a:lvl9pPr>
          </a:lstStyle>
          <a:p>
            <a:pPr marL="0" indent="0">
              <a:buNone/>
            </a:pPr>
            <a:r>
              <a:rPr lang="en-US" sz="2800" i="1" dirty="0" smtClean="0">
                <a:solidFill>
                  <a:srgbClr val="004080"/>
                </a:solidFill>
              </a:rPr>
              <a:t>“Researchers in Helsinki obtain new continental drift rates by adding precision to an earlier method developed in Lisbon”</a:t>
            </a:r>
            <a:endParaRPr lang="en-US" sz="2800" i="1" dirty="0">
              <a:solidFill>
                <a:srgbClr val="004080"/>
              </a:solidFill>
            </a:endParaRPr>
          </a:p>
        </p:txBody>
      </p:sp>
      <p:sp>
        <p:nvSpPr>
          <p:cNvPr id="11" name="TextBox 10"/>
          <p:cNvSpPr txBox="1"/>
          <p:nvPr/>
        </p:nvSpPr>
        <p:spPr>
          <a:xfrm>
            <a:off x="6654199" y="2577068"/>
            <a:ext cx="2454518" cy="369332"/>
          </a:xfrm>
          <a:prstGeom prst="rect">
            <a:avLst/>
          </a:prstGeom>
          <a:solidFill>
            <a:schemeClr val="bg2">
              <a:lumMod val="75000"/>
            </a:schemeClr>
          </a:solidFill>
        </p:spPr>
        <p:txBody>
          <a:bodyPr wrap="none" rtlCol="0">
            <a:spAutoFit/>
          </a:bodyPr>
          <a:lstStyle/>
          <a:p>
            <a:r>
              <a:rPr lang="en-US" b="1" dirty="0" smtClean="0">
                <a:solidFill>
                  <a:srgbClr val="FF6600"/>
                </a:solidFill>
              </a:rPr>
              <a:t>REPRODUCIBILITY</a:t>
            </a:r>
            <a:endParaRPr lang="en-US" b="1" dirty="0">
              <a:solidFill>
                <a:srgbClr val="FF6600"/>
              </a:solidFill>
            </a:endParaRPr>
          </a:p>
        </p:txBody>
      </p:sp>
      <p:sp>
        <p:nvSpPr>
          <p:cNvPr id="12" name="TextBox 11"/>
          <p:cNvSpPr txBox="1"/>
          <p:nvPr/>
        </p:nvSpPr>
        <p:spPr>
          <a:xfrm>
            <a:off x="6987624" y="3793068"/>
            <a:ext cx="2121093" cy="369332"/>
          </a:xfrm>
          <a:prstGeom prst="rect">
            <a:avLst/>
          </a:prstGeom>
          <a:solidFill>
            <a:schemeClr val="bg2">
              <a:lumMod val="75000"/>
            </a:schemeClr>
          </a:solidFill>
        </p:spPr>
        <p:txBody>
          <a:bodyPr wrap="none" rtlCol="0">
            <a:spAutoFit/>
          </a:bodyPr>
          <a:lstStyle/>
          <a:p>
            <a:r>
              <a:rPr lang="en-US" b="1" dirty="0" smtClean="0">
                <a:solidFill>
                  <a:srgbClr val="FF6600"/>
                </a:solidFill>
              </a:rPr>
              <a:t>REPEATABILITY</a:t>
            </a:r>
            <a:endParaRPr lang="en-US" b="1" dirty="0">
              <a:solidFill>
                <a:srgbClr val="FF6600"/>
              </a:solidFill>
            </a:endParaRPr>
          </a:p>
        </p:txBody>
      </p:sp>
      <p:sp>
        <p:nvSpPr>
          <p:cNvPr id="13" name="TextBox 12"/>
          <p:cNvSpPr txBox="1"/>
          <p:nvPr/>
        </p:nvSpPr>
        <p:spPr>
          <a:xfrm>
            <a:off x="7254574" y="6258386"/>
            <a:ext cx="1854143" cy="369332"/>
          </a:xfrm>
          <a:prstGeom prst="rect">
            <a:avLst/>
          </a:prstGeom>
          <a:solidFill>
            <a:schemeClr val="bg2">
              <a:lumMod val="75000"/>
            </a:schemeClr>
          </a:solidFill>
        </p:spPr>
        <p:txBody>
          <a:bodyPr wrap="none" rtlCol="0">
            <a:spAutoFit/>
          </a:bodyPr>
          <a:lstStyle/>
          <a:p>
            <a:r>
              <a:rPr lang="en-US" b="1" dirty="0" smtClean="0">
                <a:solidFill>
                  <a:srgbClr val="FF6600"/>
                </a:solidFill>
              </a:rPr>
              <a:t>REPLICATION</a:t>
            </a:r>
            <a:endParaRPr lang="en-US" b="1" dirty="0">
              <a:solidFill>
                <a:srgbClr val="FF6600"/>
              </a:solidFill>
            </a:endParaRPr>
          </a:p>
        </p:txBody>
      </p:sp>
      <p:sp>
        <p:nvSpPr>
          <p:cNvPr id="14" name="TextBox 13"/>
          <p:cNvSpPr txBox="1"/>
          <p:nvPr/>
        </p:nvSpPr>
        <p:spPr>
          <a:xfrm>
            <a:off x="8137665" y="4984853"/>
            <a:ext cx="971052" cy="369332"/>
          </a:xfrm>
          <a:prstGeom prst="rect">
            <a:avLst/>
          </a:prstGeom>
          <a:solidFill>
            <a:schemeClr val="bg2">
              <a:lumMod val="75000"/>
            </a:schemeClr>
          </a:solidFill>
        </p:spPr>
        <p:txBody>
          <a:bodyPr wrap="none" rtlCol="0">
            <a:spAutoFit/>
          </a:bodyPr>
          <a:lstStyle/>
          <a:p>
            <a:r>
              <a:rPr lang="en-US" b="1" dirty="0" smtClean="0">
                <a:solidFill>
                  <a:srgbClr val="FF6600"/>
                </a:solidFill>
              </a:rPr>
              <a:t>REUSE</a:t>
            </a:r>
            <a:endParaRPr lang="en-US" b="1" dirty="0">
              <a:solidFill>
                <a:srgbClr val="FF6600"/>
              </a:solidFill>
            </a:endParaRPr>
          </a:p>
        </p:txBody>
      </p:sp>
    </p:spTree>
    <p:extLst>
      <p:ext uri="{BB962C8B-B14F-4D97-AF65-F5344CB8AC3E}">
        <p14:creationId xmlns:p14="http://schemas.microsoft.com/office/powerpoint/2010/main" val="27474632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80763" y="1113366"/>
            <a:ext cx="4064000" cy="1468971"/>
          </a:xfrm>
        </p:spPr>
        <p:txBody>
          <a:bodyPr/>
          <a:lstStyle/>
          <a:p>
            <a:r>
              <a:rPr lang="en-US" dirty="0" smtClean="0"/>
              <a:t>What to Show in a Paper</a:t>
            </a:r>
            <a:endParaRPr lang="en-US" dirty="0"/>
          </a:p>
        </p:txBody>
      </p:sp>
      <p:sp>
        <p:nvSpPr>
          <p:cNvPr id="8" name="Content Placeholder 7"/>
          <p:cNvSpPr>
            <a:spLocks noGrp="1"/>
          </p:cNvSpPr>
          <p:nvPr>
            <p:ph idx="1"/>
          </p:nvPr>
        </p:nvSpPr>
        <p:spPr>
          <a:xfrm>
            <a:off x="4244763" y="52920"/>
            <a:ext cx="4843841" cy="5128679"/>
          </a:xfrm>
        </p:spPr>
        <p:txBody>
          <a:bodyPr>
            <a:noAutofit/>
          </a:bodyPr>
          <a:lstStyle/>
          <a:p>
            <a:pPr marL="342900" lvl="1" indent="-342900">
              <a:lnSpc>
                <a:spcPct val="80000"/>
              </a:lnSpc>
              <a:spcBef>
                <a:spcPts val="800"/>
              </a:spcBef>
            </a:pPr>
            <a:r>
              <a:rPr lang="en-US" sz="2400" dirty="0" smtClean="0"/>
              <a:t>Describe workflow in text, and provide a workflow sketch</a:t>
            </a:r>
          </a:p>
          <a:p>
            <a:pPr marL="692150" lvl="2" indent="-342900">
              <a:lnSpc>
                <a:spcPct val="80000"/>
              </a:lnSpc>
              <a:spcBef>
                <a:spcPts val="800"/>
              </a:spcBef>
            </a:pPr>
            <a:r>
              <a:rPr lang="en-US" sz="2000" dirty="0" smtClean="0"/>
              <a:t>Specify all software used (data pre-processing, visualization, </a:t>
            </a:r>
            <a:r>
              <a:rPr lang="en-US" sz="2000" dirty="0" err="1" smtClean="0"/>
              <a:t>etc</a:t>
            </a:r>
            <a:r>
              <a:rPr lang="en-US" sz="2000" dirty="0" smtClean="0"/>
              <a:t>) with command line invocations</a:t>
            </a:r>
          </a:p>
          <a:p>
            <a:pPr marL="692150" lvl="2" indent="-342900">
              <a:lnSpc>
                <a:spcPct val="80000"/>
              </a:lnSpc>
              <a:spcBef>
                <a:spcPts val="800"/>
              </a:spcBef>
            </a:pPr>
            <a:r>
              <a:rPr lang="en-US" sz="2000" dirty="0" smtClean="0"/>
              <a:t>Ideally, provide the formal workflow or lab notebook</a:t>
            </a:r>
          </a:p>
          <a:p>
            <a:pPr marL="342900" lvl="1" indent="-342900">
              <a:lnSpc>
                <a:spcPct val="80000"/>
              </a:lnSpc>
              <a:spcBef>
                <a:spcPts val="800"/>
              </a:spcBef>
            </a:pPr>
            <a:r>
              <a:rPr lang="en-US" sz="2600" dirty="0" smtClean="0"/>
              <a:t>Include a summary of the execution traces as supplementary material</a:t>
            </a:r>
            <a:endParaRPr lang="en-US" sz="2600" dirty="0"/>
          </a:p>
          <a:p>
            <a:pPr marL="692150" lvl="2" indent="-342900">
              <a:lnSpc>
                <a:spcPct val="80000"/>
              </a:lnSpc>
              <a:spcBef>
                <a:spcPts val="800"/>
              </a:spcBef>
            </a:pPr>
            <a:r>
              <a:rPr lang="en-US" sz="2000" dirty="0" smtClean="0"/>
              <a:t>Specify all input data, parameter values, and if possible all intermediate and final results</a:t>
            </a:r>
          </a:p>
          <a:p>
            <a:pPr marL="692150" lvl="2" indent="-342900">
              <a:lnSpc>
                <a:spcPct val="80000"/>
              </a:lnSpc>
              <a:spcBef>
                <a:spcPts val="800"/>
              </a:spcBef>
            </a:pPr>
            <a:r>
              <a:rPr lang="en-US" sz="2000" dirty="0" smtClean="0"/>
              <a:t>Ideally, include instead the provenance records using a standard like W3C PROV</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37841" y="3183467"/>
            <a:ext cx="2064827" cy="3564996"/>
          </a:xfrm>
          <a:prstGeom prst="rect">
            <a:avLst/>
          </a:prstGeom>
        </p:spPr>
      </p:pic>
      <p:pic>
        <p:nvPicPr>
          <p:cNvPr id="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3" y="3183467"/>
            <a:ext cx="2060360" cy="3564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4707467" y="5063067"/>
            <a:ext cx="4436534" cy="1794932"/>
          </a:xfrm>
          <a:prstGeom prst="rect">
            <a:avLst/>
          </a:prstGeom>
        </p:spPr>
      </p:pic>
    </p:spTree>
    <p:extLst>
      <p:ext uri="{BB962C8B-B14F-4D97-AF65-F5344CB8AC3E}">
        <p14:creationId xmlns:p14="http://schemas.microsoft.com/office/powerpoint/2010/main" val="377905346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Topics</a:t>
            </a:r>
            <a:endParaRPr lang="en-US" dirty="0"/>
          </a:p>
        </p:txBody>
      </p:sp>
      <p:sp>
        <p:nvSpPr>
          <p:cNvPr id="3" name="Content Placeholder 2"/>
          <p:cNvSpPr>
            <a:spLocks noGrp="1"/>
          </p:cNvSpPr>
          <p:nvPr>
            <p:ph idx="1"/>
          </p:nvPr>
        </p:nvSpPr>
        <p:spPr>
          <a:xfrm>
            <a:off x="739775" y="2463800"/>
            <a:ext cx="7662864" cy="3314700"/>
          </a:xfrm>
          <a:ln>
            <a:solidFill>
              <a:srgbClr val="0000FF"/>
            </a:solidFill>
          </a:ln>
        </p:spPr>
        <p:txBody>
          <a:bodyPr>
            <a:noAutofit/>
          </a:bodyPr>
          <a:lstStyle/>
          <a:p>
            <a:pPr marL="457200" indent="-457200">
              <a:buFont typeface="+mj-lt"/>
              <a:buAutoNum type="arabicPeriod"/>
            </a:pPr>
            <a:r>
              <a:rPr lang="en-US" sz="3600" dirty="0" smtClean="0"/>
              <a:t>Workflows </a:t>
            </a:r>
          </a:p>
          <a:p>
            <a:pPr marL="457200" indent="-457200">
              <a:buFont typeface="+mj-lt"/>
              <a:buAutoNum type="arabicPeriod"/>
            </a:pPr>
            <a:r>
              <a:rPr lang="en-US" sz="3600" dirty="0" smtClean="0"/>
              <a:t>Computational workflows</a:t>
            </a:r>
          </a:p>
          <a:p>
            <a:pPr marL="457200" indent="-457200">
              <a:buFont typeface="+mj-lt"/>
              <a:buAutoNum type="arabicPeriod"/>
            </a:pPr>
            <a:r>
              <a:rPr lang="en-US" sz="3600" dirty="0" smtClean="0"/>
              <a:t>Benefits of using workflows</a:t>
            </a:r>
          </a:p>
          <a:p>
            <a:pPr marL="457200" indent="-457200">
              <a:buFont typeface="+mj-lt"/>
              <a:buAutoNum type="arabicPeriod"/>
            </a:pPr>
            <a:r>
              <a:rPr lang="en-US" sz="3600" dirty="0" smtClean="0"/>
              <a:t>Workflow systems</a:t>
            </a:r>
          </a:p>
        </p:txBody>
      </p:sp>
      <p:sp>
        <p:nvSpPr>
          <p:cNvPr id="4" name="Slide Number Placeholder 3"/>
          <p:cNvSpPr>
            <a:spLocks noGrp="1"/>
          </p:cNvSpPr>
          <p:nvPr>
            <p:ph type="sldNum" sz="quarter" idx="12"/>
          </p:nvPr>
        </p:nvSpPr>
        <p:spPr/>
        <p:txBody>
          <a:bodyPr/>
          <a:lstStyle/>
          <a:p>
            <a:fld id="{9F2F5E10-5301-4EE6-90D2-A6C4A3F62BED}" type="slidenum">
              <a:rPr lang="en-US" smtClean="0"/>
              <a:t>84</a:t>
            </a:fld>
            <a:endParaRPr lang="en-US"/>
          </a:p>
        </p:txBody>
      </p:sp>
    </p:spTree>
    <p:extLst>
      <p:ext uri="{BB962C8B-B14F-4D97-AF65-F5344CB8AC3E}">
        <p14:creationId xmlns:p14="http://schemas.microsoft.com/office/powerpoint/2010/main" val="16464979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r>
            <a:br>
              <a:rPr lang="en-US" dirty="0" smtClean="0"/>
            </a:br>
            <a:endParaRPr lang="en-US" dirty="0"/>
          </a:p>
        </p:txBody>
      </p:sp>
      <p:sp>
        <p:nvSpPr>
          <p:cNvPr id="3" name="Subtitle 2"/>
          <p:cNvSpPr>
            <a:spLocks noGrp="1"/>
          </p:cNvSpPr>
          <p:nvPr>
            <p:ph type="subTitle" idx="1"/>
          </p:nvPr>
        </p:nvSpPr>
        <p:spPr>
          <a:xfrm>
            <a:off x="457199" y="2286000"/>
            <a:ext cx="8228013" cy="2088776"/>
          </a:xfrm>
        </p:spPr>
        <p:txBody>
          <a:bodyPr>
            <a:noAutofit/>
          </a:bodyPr>
          <a:lstStyle/>
          <a:p>
            <a:r>
              <a:rPr lang="en-US" sz="4800" dirty="0" smtClean="0"/>
              <a:t>Using the WINGS</a:t>
            </a:r>
          </a:p>
          <a:p>
            <a:r>
              <a:rPr lang="en-US" sz="4800" dirty="0" smtClean="0"/>
              <a:t>Workflow System</a:t>
            </a:r>
            <a:endParaRPr lang="en-US" sz="4800" dirty="0"/>
          </a:p>
        </p:txBody>
      </p:sp>
      <p:sp>
        <p:nvSpPr>
          <p:cNvPr id="4" name="TextBox 3"/>
          <p:cNvSpPr txBox="1"/>
          <p:nvPr/>
        </p:nvSpPr>
        <p:spPr>
          <a:xfrm>
            <a:off x="0" y="4453468"/>
            <a:ext cx="9144000" cy="646331"/>
          </a:xfrm>
          <a:prstGeom prst="rect">
            <a:avLst/>
          </a:prstGeom>
          <a:noFill/>
        </p:spPr>
        <p:txBody>
          <a:bodyPr wrap="square" rtlCol="0">
            <a:spAutoFit/>
          </a:bodyPr>
          <a:lstStyle/>
          <a:p>
            <a:pPr algn="ctr"/>
            <a:r>
              <a:rPr lang="en-US" sz="2400" i="1" dirty="0" smtClean="0">
                <a:solidFill>
                  <a:schemeClr val="bg1">
                    <a:lumMod val="95000"/>
                  </a:schemeClr>
                </a:solidFill>
              </a:rPr>
              <a:t>Introduction </a:t>
            </a:r>
            <a:r>
              <a:rPr lang="en-US" sz="2400" i="1" dirty="0">
                <a:solidFill>
                  <a:schemeClr val="bg1">
                    <a:lumMod val="95000"/>
                  </a:schemeClr>
                </a:solidFill>
              </a:rPr>
              <a:t>to </a:t>
            </a:r>
            <a:r>
              <a:rPr lang="en-US" sz="2400" i="1" dirty="0" smtClean="0">
                <a:solidFill>
                  <a:schemeClr val="bg1">
                    <a:lumMod val="95000"/>
                  </a:schemeClr>
                </a:solidFill>
              </a:rPr>
              <a:t>Computational </a:t>
            </a:r>
            <a:r>
              <a:rPr lang="en-US" sz="2400" i="1" dirty="0">
                <a:solidFill>
                  <a:schemeClr val="bg1">
                    <a:lumMod val="95000"/>
                  </a:schemeClr>
                </a:solidFill>
              </a:rPr>
              <a:t>Thinking and Data </a:t>
            </a:r>
            <a:r>
              <a:rPr lang="en-US" sz="2400" i="1" dirty="0" smtClean="0">
                <a:solidFill>
                  <a:schemeClr val="bg1">
                    <a:lumMod val="95000"/>
                  </a:schemeClr>
                </a:solidFill>
              </a:rPr>
              <a:t>Science</a:t>
            </a:r>
          </a:p>
          <a:p>
            <a:pPr algn="ctr"/>
            <a:endParaRPr lang="en-US" sz="1200" dirty="0" smtClean="0">
              <a:solidFill>
                <a:schemeClr val="bg2">
                  <a:lumMod val="75000"/>
                </a:schemeClr>
              </a:solidFill>
            </a:endParaRPr>
          </a:p>
        </p:txBody>
      </p:sp>
      <p:sp>
        <p:nvSpPr>
          <p:cNvPr id="5" name="TextBox 4"/>
          <p:cNvSpPr txBox="1"/>
          <p:nvPr/>
        </p:nvSpPr>
        <p:spPr>
          <a:xfrm>
            <a:off x="3645311" y="5960534"/>
            <a:ext cx="1851789" cy="830997"/>
          </a:xfrm>
          <a:prstGeom prst="rect">
            <a:avLst/>
          </a:prstGeom>
          <a:noFill/>
        </p:spPr>
        <p:txBody>
          <a:bodyPr wrap="none" rtlCol="0">
            <a:spAutoFit/>
          </a:bodyPr>
          <a:lstStyle/>
          <a:p>
            <a:pPr algn="ctr"/>
            <a:r>
              <a:rPr lang="en-US" sz="2400" b="1" dirty="0" smtClean="0">
                <a:solidFill>
                  <a:srgbClr val="265993"/>
                </a:solidFill>
              </a:rPr>
              <a:t>Yolanda Gil</a:t>
            </a:r>
          </a:p>
          <a:p>
            <a:pPr algn="ctr"/>
            <a:r>
              <a:rPr lang="en-US" sz="2400" dirty="0" err="1" smtClean="0">
                <a:solidFill>
                  <a:srgbClr val="265993"/>
                </a:solidFill>
              </a:rPr>
              <a:t>gil@isi.edu</a:t>
            </a:r>
            <a:endParaRPr lang="en-US" sz="2400" dirty="0">
              <a:solidFill>
                <a:srgbClr val="265993"/>
              </a:solidFill>
            </a:endParaRPr>
          </a:p>
        </p:txBody>
      </p:sp>
      <p:sp>
        <p:nvSpPr>
          <p:cNvPr id="6" name="TextBox 5"/>
          <p:cNvSpPr txBox="1"/>
          <p:nvPr/>
        </p:nvSpPr>
        <p:spPr>
          <a:xfrm>
            <a:off x="7224632" y="6327931"/>
            <a:ext cx="1500343" cy="369332"/>
          </a:xfrm>
          <a:prstGeom prst="rect">
            <a:avLst/>
          </a:prstGeom>
          <a:noFill/>
        </p:spPr>
        <p:txBody>
          <a:bodyPr wrap="none" rtlCol="0">
            <a:spAutoFit/>
          </a:bodyPr>
          <a:lstStyle/>
          <a:p>
            <a:pPr algn="ctr"/>
            <a:r>
              <a:rPr lang="en-US" dirty="0" smtClean="0">
                <a:solidFill>
                  <a:srgbClr val="265993"/>
                </a:solidFill>
              </a:rPr>
              <a:t>October 2016</a:t>
            </a:r>
            <a:endParaRPr lang="en-US" dirty="0">
              <a:solidFill>
                <a:srgbClr val="265993"/>
              </a:solidFill>
            </a:endParaRPr>
          </a:p>
        </p:txBody>
      </p:sp>
      <p:sp>
        <p:nvSpPr>
          <p:cNvPr id="7" name="TextBox 6"/>
          <p:cNvSpPr txBox="1"/>
          <p:nvPr/>
        </p:nvSpPr>
        <p:spPr>
          <a:xfrm>
            <a:off x="2049384" y="491067"/>
            <a:ext cx="5043643" cy="1015663"/>
          </a:xfrm>
          <a:prstGeom prst="rect">
            <a:avLst/>
          </a:prstGeom>
          <a:noFill/>
        </p:spPr>
        <p:txBody>
          <a:bodyPr wrap="none" rtlCol="0">
            <a:spAutoFit/>
          </a:bodyPr>
          <a:lstStyle/>
          <a:p>
            <a:r>
              <a:rPr lang="en-US" sz="6000" dirty="0" smtClean="0">
                <a:solidFill>
                  <a:schemeClr val="bg2">
                    <a:lumMod val="75000"/>
                  </a:schemeClr>
                </a:solidFill>
              </a:rPr>
              <a:t>PRACTICUM</a:t>
            </a:r>
            <a:endParaRPr lang="en-US" sz="6000" dirty="0">
              <a:solidFill>
                <a:schemeClr val="bg2">
                  <a:lumMod val="75000"/>
                </a:schemeClr>
              </a:solidFill>
            </a:endParaRPr>
          </a:p>
        </p:txBody>
      </p:sp>
    </p:spTree>
    <p:extLst>
      <p:ext uri="{BB962C8B-B14F-4D97-AF65-F5344CB8AC3E}">
        <p14:creationId xmlns:p14="http://schemas.microsoft.com/office/powerpoint/2010/main" val="396210952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4"/>
          <p:cNvSpPr>
            <a:spLocks noGrp="1"/>
          </p:cNvSpPr>
          <p:nvPr>
            <p:ph type="title"/>
          </p:nvPr>
        </p:nvSpPr>
        <p:spPr>
          <a:xfrm>
            <a:off x="110067" y="108065"/>
            <a:ext cx="8576733" cy="1143000"/>
          </a:xfrm>
        </p:spPr>
        <p:txBody>
          <a:bodyPr/>
          <a:lstStyle/>
          <a:p>
            <a:r>
              <a:rPr lang="en-US" sz="4000" dirty="0" smtClean="0">
                <a:latin typeface="Helvetica" charset="0"/>
                <a:ea typeface="ＭＳ Ｐゴシック" charset="0"/>
                <a:cs typeface="ＭＳ Ｐゴシック" charset="0"/>
              </a:rPr>
              <a:t>The WINGS </a:t>
            </a:r>
            <a:r>
              <a:rPr lang="en-US" sz="4000" dirty="0">
                <a:latin typeface="Helvetica" charset="0"/>
                <a:ea typeface="ＭＳ Ｐゴシック" charset="0"/>
                <a:cs typeface="ＭＳ Ｐゴシック" charset="0"/>
              </a:rPr>
              <a:t>Workflow </a:t>
            </a:r>
            <a:r>
              <a:rPr lang="en-US" sz="4000" dirty="0" smtClean="0">
                <a:latin typeface="Helvetica" charset="0"/>
                <a:ea typeface="ＭＳ Ｐゴシック" charset="0"/>
                <a:cs typeface="ＭＳ Ｐゴシック" charset="0"/>
              </a:rPr>
              <a:t>System</a:t>
            </a:r>
            <a:endParaRPr lang="en-US" sz="4000" dirty="0">
              <a:latin typeface="Helvetica" charset="0"/>
              <a:ea typeface="ＭＳ Ｐゴシック" charset="0"/>
              <a:cs typeface="ＭＳ Ｐゴシック" charset="0"/>
            </a:endParaRPr>
          </a:p>
        </p:txBody>
      </p:sp>
      <p:grpSp>
        <p:nvGrpSpPr>
          <p:cNvPr id="4" name="Group 9"/>
          <p:cNvGrpSpPr>
            <a:grpSpLocks/>
          </p:cNvGrpSpPr>
          <p:nvPr/>
        </p:nvGrpSpPr>
        <p:grpSpPr bwMode="auto">
          <a:xfrm>
            <a:off x="1246642" y="2542245"/>
            <a:ext cx="7112001" cy="2182155"/>
            <a:chOff x="152400" y="2895600"/>
            <a:chExt cx="8839200" cy="2743200"/>
          </a:xfrm>
        </p:grpSpPr>
        <p:sp>
          <p:nvSpPr>
            <p:cNvPr id="5" name="Rectangle 10"/>
            <p:cNvSpPr>
              <a:spLocks noChangeArrowheads="1"/>
            </p:cNvSpPr>
            <p:nvPr/>
          </p:nvSpPr>
          <p:spPr bwMode="auto">
            <a:xfrm>
              <a:off x="152400" y="2895600"/>
              <a:ext cx="8839200" cy="2743200"/>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0">
                <a:solidFill>
                  <a:srgbClr val="000000"/>
                </a:solidFill>
                <a:latin typeface="Arial" charset="0"/>
              </a:endParaRPr>
            </a:p>
          </p:txBody>
        </p:sp>
        <p:grpSp>
          <p:nvGrpSpPr>
            <p:cNvPr id="6" name="Group 11"/>
            <p:cNvGrpSpPr>
              <a:grpSpLocks/>
            </p:cNvGrpSpPr>
            <p:nvPr/>
          </p:nvGrpSpPr>
          <p:grpSpPr bwMode="auto">
            <a:xfrm>
              <a:off x="228600" y="2971800"/>
              <a:ext cx="8763000" cy="2586231"/>
              <a:chOff x="381000" y="2971800"/>
              <a:chExt cx="8763000" cy="2586231"/>
            </a:xfrm>
          </p:grpSpPr>
          <p:pic>
            <p:nvPicPr>
              <p:cNvPr id="7" name="Picture 1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0400" y="3048000"/>
                <a:ext cx="5943600" cy="2469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2971800"/>
                <a:ext cx="2590800" cy="2586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2" name="TextBox 1"/>
          <p:cNvSpPr txBox="1"/>
          <p:nvPr/>
        </p:nvSpPr>
        <p:spPr>
          <a:xfrm>
            <a:off x="1080813" y="4963667"/>
            <a:ext cx="7280283" cy="646331"/>
          </a:xfrm>
          <a:prstGeom prst="rect">
            <a:avLst/>
          </a:prstGeom>
          <a:noFill/>
        </p:spPr>
        <p:txBody>
          <a:bodyPr wrap="none" rtlCol="0">
            <a:spAutoFit/>
          </a:bodyPr>
          <a:lstStyle/>
          <a:p>
            <a:r>
              <a:rPr lang="en-US" sz="3600" b="1" dirty="0" smtClean="0">
                <a:solidFill>
                  <a:srgbClr val="3A8BE4"/>
                </a:solidFill>
                <a:hlinkClick r:id="rId4"/>
              </a:rPr>
              <a:t>http://www.wings-workflows.org</a:t>
            </a:r>
            <a:endParaRPr lang="en-US" sz="3600" b="1" dirty="0" smtClean="0">
              <a:solidFill>
                <a:srgbClr val="3A8BE4"/>
              </a:solidFill>
            </a:endParaRPr>
          </a:p>
        </p:txBody>
      </p:sp>
      <p:sp>
        <p:nvSpPr>
          <p:cNvPr id="10" name="TextBox 9"/>
          <p:cNvSpPr txBox="1"/>
          <p:nvPr/>
        </p:nvSpPr>
        <p:spPr>
          <a:xfrm>
            <a:off x="110067" y="5926049"/>
            <a:ext cx="8957400" cy="954107"/>
          </a:xfrm>
          <a:prstGeom prst="rect">
            <a:avLst/>
          </a:prstGeom>
          <a:noFill/>
        </p:spPr>
        <p:txBody>
          <a:bodyPr wrap="none" rtlCol="0">
            <a:spAutoFit/>
          </a:bodyPr>
          <a:lstStyle/>
          <a:p>
            <a:r>
              <a:rPr lang="en-US" sz="2800" dirty="0" smtClean="0">
                <a:hlinkClick r:id="rId5"/>
              </a:rPr>
              <a:t>http</a:t>
            </a:r>
            <a:r>
              <a:rPr lang="en-US" sz="2800" dirty="0">
                <a:hlinkClick r:id="rId5"/>
              </a:rPr>
              <a:t>://www.wings-</a:t>
            </a:r>
            <a:r>
              <a:rPr lang="en-US" sz="2800" dirty="0" smtClean="0">
                <a:hlinkClick r:id="rId5"/>
              </a:rPr>
              <a:t>workflows.org/tutorial</a:t>
            </a:r>
            <a:r>
              <a:rPr lang="en-US" sz="2800" dirty="0">
                <a:hlinkClick r:id="rId5"/>
              </a:rPr>
              <a:t>/</a:t>
            </a:r>
            <a:r>
              <a:rPr lang="en-US" sz="2800" dirty="0" smtClean="0">
                <a:hlinkClick r:id="rId5"/>
              </a:rPr>
              <a:t>workflowUser</a:t>
            </a:r>
            <a:r>
              <a:rPr lang="en-US" sz="2800" dirty="0" smtClean="0"/>
              <a:t>  </a:t>
            </a:r>
          </a:p>
          <a:p>
            <a:endParaRPr lang="en-US" sz="2800" dirty="0"/>
          </a:p>
        </p:txBody>
      </p:sp>
    </p:spTree>
    <p:extLst>
      <p:ext uri="{BB962C8B-B14F-4D97-AF65-F5344CB8AC3E}">
        <p14:creationId xmlns:p14="http://schemas.microsoft.com/office/powerpoint/2010/main" val="23813487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4"/>
          <p:cNvSpPr>
            <a:spLocks noGrp="1"/>
          </p:cNvSpPr>
          <p:nvPr>
            <p:ph type="title"/>
          </p:nvPr>
        </p:nvSpPr>
        <p:spPr>
          <a:xfrm>
            <a:off x="110067" y="108065"/>
            <a:ext cx="8576733" cy="1143000"/>
          </a:xfrm>
        </p:spPr>
        <p:txBody>
          <a:bodyPr/>
          <a:lstStyle/>
          <a:p>
            <a:r>
              <a:rPr lang="en-US" sz="4000" dirty="0" smtClean="0">
                <a:latin typeface="Helvetica" charset="0"/>
                <a:ea typeface="ＭＳ Ｐゴシック" charset="0"/>
                <a:cs typeface="ＭＳ Ｐゴシック" charset="0"/>
              </a:rPr>
              <a:t>Run Workflows:</a:t>
            </a:r>
            <a:br>
              <a:rPr lang="en-US" sz="4000" dirty="0" smtClean="0">
                <a:latin typeface="Helvetica" charset="0"/>
                <a:ea typeface="ＭＳ Ｐゴシック" charset="0"/>
                <a:cs typeface="ＭＳ Ｐゴシック" charset="0"/>
              </a:rPr>
            </a:br>
            <a:r>
              <a:rPr lang="en-US" sz="4000" dirty="0" smtClean="0">
                <a:latin typeface="Helvetica" charset="0"/>
                <a:ea typeface="ＭＳ Ｐゴシック" charset="0"/>
                <a:cs typeface="ＭＳ Ｐゴシック" charset="0"/>
              </a:rPr>
              <a:t>Specifying Input Data</a:t>
            </a:r>
            <a:endParaRPr lang="en-US" sz="4000" dirty="0">
              <a:latin typeface="Helvetica" charset="0"/>
              <a:ea typeface="ＭＳ Ｐゴシック" charset="0"/>
              <a:cs typeface="ＭＳ Ｐゴシック" charset="0"/>
            </a:endParaRPr>
          </a:p>
        </p:txBody>
      </p:sp>
      <p:pic>
        <p:nvPicPr>
          <p:cNvPr id="819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0933" y="1549400"/>
            <a:ext cx="83058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91905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 Workflows:</a:t>
            </a:r>
            <a:br>
              <a:rPr lang="en-US" dirty="0" smtClean="0"/>
            </a:br>
            <a:r>
              <a:rPr lang="en-US" dirty="0" smtClean="0"/>
              <a:t>Selecting a Workflow to Run</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88</a:t>
            </a:fld>
            <a:endParaRPr lang="en-US"/>
          </a:p>
        </p:txBody>
      </p:sp>
      <p:pic>
        <p:nvPicPr>
          <p:cNvPr id="4" name="Picture 3"/>
          <p:cNvPicPr>
            <a:picLocks noChangeAspect="1"/>
          </p:cNvPicPr>
          <p:nvPr/>
        </p:nvPicPr>
        <p:blipFill>
          <a:blip r:embed="rId2"/>
          <a:stretch>
            <a:fillRect/>
          </a:stretch>
        </p:blipFill>
        <p:spPr>
          <a:xfrm>
            <a:off x="1892300" y="1542422"/>
            <a:ext cx="5321300" cy="5315578"/>
          </a:xfrm>
          <a:prstGeom prst="rect">
            <a:avLst/>
          </a:prstGeom>
        </p:spPr>
      </p:pic>
    </p:spTree>
    <p:extLst>
      <p:ext uri="{BB962C8B-B14F-4D97-AF65-F5344CB8AC3E}">
        <p14:creationId xmlns:p14="http://schemas.microsoft.com/office/powerpoint/2010/main" val="162103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Results</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89</a:t>
            </a:fld>
            <a:endParaRPr lang="en-US"/>
          </a:p>
        </p:txBody>
      </p:sp>
      <p:pic>
        <p:nvPicPr>
          <p:cNvPr id="4" name="Picture 3"/>
          <p:cNvPicPr>
            <a:picLocks noChangeAspect="1"/>
          </p:cNvPicPr>
          <p:nvPr/>
        </p:nvPicPr>
        <p:blipFill>
          <a:blip r:embed="rId2"/>
          <a:stretch>
            <a:fillRect/>
          </a:stretch>
        </p:blipFill>
        <p:spPr>
          <a:xfrm>
            <a:off x="1468966" y="1361194"/>
            <a:ext cx="6167967" cy="5496806"/>
          </a:xfrm>
          <a:prstGeom prst="rect">
            <a:avLst/>
          </a:prstGeom>
        </p:spPr>
      </p:pic>
    </p:spTree>
    <p:extLst>
      <p:ext uri="{BB962C8B-B14F-4D97-AF65-F5344CB8AC3E}">
        <p14:creationId xmlns:p14="http://schemas.microsoft.com/office/powerpoint/2010/main" val="711673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84669"/>
            <a:ext cx="8229600" cy="1524000"/>
          </a:xfrm>
        </p:spPr>
        <p:txBody>
          <a:bodyPr/>
          <a:lstStyle/>
          <a:p>
            <a:r>
              <a:rPr lang="en-US" dirty="0" smtClean="0"/>
              <a:t>“Workflow” Is a Common Term to Denote Organized Activities</a:t>
            </a:r>
            <a:endParaRPr lang="en-US" dirty="0"/>
          </a:p>
        </p:txBody>
      </p:sp>
      <p:pic>
        <p:nvPicPr>
          <p:cNvPr id="5" name="Picture 4"/>
          <p:cNvPicPr>
            <a:picLocks noChangeAspect="1"/>
          </p:cNvPicPr>
          <p:nvPr/>
        </p:nvPicPr>
        <p:blipFill>
          <a:blip r:embed="rId2"/>
          <a:stretch>
            <a:fillRect/>
          </a:stretch>
        </p:blipFill>
        <p:spPr>
          <a:xfrm>
            <a:off x="1947334" y="2088464"/>
            <a:ext cx="6378222" cy="4728388"/>
          </a:xfrm>
          <a:prstGeom prst="rect">
            <a:avLst/>
          </a:prstGeom>
        </p:spPr>
      </p:pic>
      <p:sp>
        <p:nvSpPr>
          <p:cNvPr id="6" name="TextBox 5"/>
          <p:cNvSpPr txBox="1"/>
          <p:nvPr/>
        </p:nvSpPr>
        <p:spPr>
          <a:xfrm>
            <a:off x="0" y="6519333"/>
            <a:ext cx="3304573" cy="246221"/>
          </a:xfrm>
          <a:prstGeom prst="rect">
            <a:avLst/>
          </a:prstGeom>
          <a:noFill/>
        </p:spPr>
        <p:txBody>
          <a:bodyPr wrap="none" rtlCol="0">
            <a:spAutoFit/>
          </a:bodyPr>
          <a:lstStyle/>
          <a:p>
            <a:r>
              <a:rPr lang="en-US" sz="1000" dirty="0">
                <a:solidFill>
                  <a:schemeClr val="bg1">
                    <a:lumMod val="50000"/>
                  </a:schemeClr>
                </a:solidFill>
              </a:rPr>
              <a:t>https://</a:t>
            </a:r>
            <a:r>
              <a:rPr lang="en-US" sz="1000" dirty="0" err="1">
                <a:solidFill>
                  <a:schemeClr val="bg1">
                    <a:lumMod val="50000"/>
                  </a:schemeClr>
                </a:solidFill>
              </a:rPr>
              <a:t>www.flickr.com</a:t>
            </a:r>
            <a:r>
              <a:rPr lang="en-US" sz="1000" dirty="0">
                <a:solidFill>
                  <a:schemeClr val="bg1">
                    <a:lumMod val="50000"/>
                  </a:schemeClr>
                </a:solidFill>
              </a:rPr>
              <a:t>/photos/</a:t>
            </a:r>
            <a:r>
              <a:rPr lang="en-US" sz="1000" dirty="0" err="1">
                <a:solidFill>
                  <a:schemeClr val="bg1">
                    <a:lumMod val="50000"/>
                  </a:schemeClr>
                </a:solidFill>
              </a:rPr>
              <a:t>atosorigin</a:t>
            </a:r>
            <a:r>
              <a:rPr lang="en-US" sz="1000" dirty="0">
                <a:solidFill>
                  <a:schemeClr val="bg1">
                    <a:lumMod val="50000"/>
                  </a:schemeClr>
                </a:solidFill>
              </a:rPr>
              <a:t>/11008571564</a:t>
            </a:r>
          </a:p>
        </p:txBody>
      </p:sp>
      <p:sp>
        <p:nvSpPr>
          <p:cNvPr id="2" name="Slide Number Placeholder 1"/>
          <p:cNvSpPr>
            <a:spLocks noGrp="1"/>
          </p:cNvSpPr>
          <p:nvPr>
            <p:ph type="sldNum" sz="quarter" idx="12"/>
          </p:nvPr>
        </p:nvSpPr>
        <p:spPr/>
        <p:txBody>
          <a:bodyPr/>
          <a:lstStyle/>
          <a:p>
            <a:fld id="{9F2F5E10-5301-4EE6-90D2-A6C4A3F62BED}" type="slidenum">
              <a:rPr lang="en-US" smtClean="0"/>
              <a:t>9</a:t>
            </a:fld>
            <a:endParaRPr lang="en-US"/>
          </a:p>
        </p:txBody>
      </p:sp>
    </p:spTree>
    <p:extLst>
      <p:ext uri="{BB962C8B-B14F-4D97-AF65-F5344CB8AC3E}">
        <p14:creationId xmlns:p14="http://schemas.microsoft.com/office/powerpoint/2010/main" val="6022984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Data:</a:t>
            </a:r>
            <a:br>
              <a:rPr lang="en-US" dirty="0" smtClean="0"/>
            </a:br>
            <a:r>
              <a:rPr lang="en-US" dirty="0" smtClean="0"/>
              <a:t>Browsing Data and Metadata</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90</a:t>
            </a:fld>
            <a:endParaRPr lang="en-US"/>
          </a:p>
        </p:txBody>
      </p:sp>
      <p:pic>
        <p:nvPicPr>
          <p:cNvPr id="4" name="Picture 3"/>
          <p:cNvPicPr>
            <a:picLocks noChangeAspect="1"/>
          </p:cNvPicPr>
          <p:nvPr/>
        </p:nvPicPr>
        <p:blipFill>
          <a:blip r:embed="rId2"/>
          <a:stretch>
            <a:fillRect/>
          </a:stretch>
        </p:blipFill>
        <p:spPr>
          <a:xfrm>
            <a:off x="0" y="2112434"/>
            <a:ext cx="9144000" cy="4080547"/>
          </a:xfrm>
          <a:prstGeom prst="rect">
            <a:avLst/>
          </a:prstGeom>
        </p:spPr>
      </p:pic>
    </p:spTree>
    <p:extLst>
      <p:ext uri="{BB962C8B-B14F-4D97-AF65-F5344CB8AC3E}">
        <p14:creationId xmlns:p14="http://schemas.microsoft.com/office/powerpoint/2010/main" val="6839093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146"/>
            <a:ext cx="8229600" cy="1478552"/>
          </a:xfrm>
        </p:spPr>
        <p:txBody>
          <a:bodyPr/>
          <a:lstStyle/>
          <a:p>
            <a:r>
              <a:rPr lang="en-US" dirty="0" smtClean="0"/>
              <a:t>Manage Data:</a:t>
            </a:r>
            <a:br>
              <a:rPr lang="en-US" dirty="0" smtClean="0"/>
            </a:br>
            <a:r>
              <a:rPr lang="en-US" dirty="0" smtClean="0"/>
              <a:t>Uploading Files</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91</a:t>
            </a:fld>
            <a:endParaRPr lang="en-US"/>
          </a:p>
        </p:txBody>
      </p:sp>
      <p:pic>
        <p:nvPicPr>
          <p:cNvPr id="4" name="Picture 3"/>
          <p:cNvPicPr>
            <a:picLocks noChangeAspect="1"/>
          </p:cNvPicPr>
          <p:nvPr/>
        </p:nvPicPr>
        <p:blipFill>
          <a:blip r:embed="rId2"/>
          <a:stretch>
            <a:fillRect/>
          </a:stretch>
        </p:blipFill>
        <p:spPr>
          <a:xfrm>
            <a:off x="982133" y="1569698"/>
            <a:ext cx="7281333" cy="4994248"/>
          </a:xfrm>
          <a:prstGeom prst="rect">
            <a:avLst/>
          </a:prstGeom>
        </p:spPr>
      </p:pic>
    </p:spTree>
    <p:extLst>
      <p:ext uri="{BB962C8B-B14F-4D97-AF65-F5344CB8AC3E}">
        <p14:creationId xmlns:p14="http://schemas.microsoft.com/office/powerpoint/2010/main" val="20868431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Domains</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92</a:t>
            </a:fld>
            <a:endParaRPr lang="en-US"/>
          </a:p>
        </p:txBody>
      </p:sp>
      <p:pic>
        <p:nvPicPr>
          <p:cNvPr id="4" name="Picture 3"/>
          <p:cNvPicPr>
            <a:picLocks noChangeAspect="1"/>
          </p:cNvPicPr>
          <p:nvPr/>
        </p:nvPicPr>
        <p:blipFill>
          <a:blip r:embed="rId2"/>
          <a:stretch>
            <a:fillRect/>
          </a:stretch>
        </p:blipFill>
        <p:spPr>
          <a:xfrm>
            <a:off x="0" y="2451100"/>
            <a:ext cx="9144000" cy="2853166"/>
          </a:xfrm>
          <a:prstGeom prst="rect">
            <a:avLst/>
          </a:prstGeom>
        </p:spPr>
      </p:pic>
    </p:spTree>
    <p:extLst>
      <p:ext uri="{BB962C8B-B14F-4D97-AF65-F5344CB8AC3E}">
        <p14:creationId xmlns:p14="http://schemas.microsoft.com/office/powerpoint/2010/main" val="2669803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Manage Components:</a:t>
            </a:r>
            <a:br>
              <a:rPr lang="en-US" dirty="0" smtClean="0"/>
            </a:br>
            <a:r>
              <a:rPr lang="en-US" dirty="0" smtClean="0"/>
              <a:t>Browsing Components</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93</a:t>
            </a:fld>
            <a:endParaRPr lang="en-US"/>
          </a:p>
        </p:txBody>
      </p:sp>
      <p:pic>
        <p:nvPicPr>
          <p:cNvPr id="4" name="Picture 4" descr="Component-TrainTopics.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0138" y="1931985"/>
            <a:ext cx="8520144" cy="4282545"/>
          </a:xfrm>
          <a:prstGeom prst="rect">
            <a:avLst/>
          </a:prstGeom>
          <a:noFill/>
          <a:ln w="57150">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526294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 Workflows</a:t>
            </a:r>
            <a:endParaRPr lang="en-US" dirty="0"/>
          </a:p>
        </p:txBody>
      </p:sp>
      <p:sp>
        <p:nvSpPr>
          <p:cNvPr id="3" name="Slide Number Placeholder 2"/>
          <p:cNvSpPr>
            <a:spLocks noGrp="1"/>
          </p:cNvSpPr>
          <p:nvPr>
            <p:ph type="sldNum" sz="quarter" idx="12"/>
          </p:nvPr>
        </p:nvSpPr>
        <p:spPr/>
        <p:txBody>
          <a:bodyPr/>
          <a:lstStyle/>
          <a:p>
            <a:fld id="{9F2F5E10-5301-4EE6-90D2-A6C4A3F62BED}" type="slidenum">
              <a:rPr lang="en-US" smtClean="0"/>
              <a:t>94</a:t>
            </a:fld>
            <a:endParaRPr lang="en-US"/>
          </a:p>
        </p:txBody>
      </p:sp>
      <p:pic>
        <p:nvPicPr>
          <p:cNvPr id="4" name="Picture 3"/>
          <p:cNvPicPr>
            <a:picLocks noChangeAspect="1"/>
          </p:cNvPicPr>
          <p:nvPr/>
        </p:nvPicPr>
        <p:blipFill>
          <a:blip r:embed="rId2"/>
          <a:stretch>
            <a:fillRect/>
          </a:stretch>
        </p:blipFill>
        <p:spPr>
          <a:xfrm>
            <a:off x="260997" y="1488141"/>
            <a:ext cx="8434268" cy="5332634"/>
          </a:xfrm>
          <a:prstGeom prst="rect">
            <a:avLst/>
          </a:prstGeom>
        </p:spPr>
      </p:pic>
    </p:spTree>
    <p:extLst>
      <p:ext uri="{BB962C8B-B14F-4D97-AF65-F5344CB8AC3E}">
        <p14:creationId xmlns:p14="http://schemas.microsoft.com/office/powerpoint/2010/main" val="21298394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7699</TotalTime>
  <Words>3146</Words>
  <Application>Microsoft Macintosh PowerPoint</Application>
  <PresentationFormat>On-screen Show (4:3)</PresentationFormat>
  <Paragraphs>592</Paragraphs>
  <Slides>94</Slides>
  <Notes>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08" baseType="lpstr">
      <vt:lpstr>Arial Narrow</vt:lpstr>
      <vt:lpstr>Book Antiqua</vt:lpstr>
      <vt:lpstr>Calibri</vt:lpstr>
      <vt:lpstr>Calisto MT</vt:lpstr>
      <vt:lpstr>Century</vt:lpstr>
      <vt:lpstr>Helvetica</vt:lpstr>
      <vt:lpstr>Monotype Sorts</vt:lpstr>
      <vt:lpstr>ＭＳ Ｐゴシック</vt:lpstr>
      <vt:lpstr>Wingdings</vt:lpstr>
      <vt:lpstr>Zapf Dingbats</vt:lpstr>
      <vt:lpstr>ヒラギノ角ゴ Pro W3</vt:lpstr>
      <vt:lpstr>Arial</vt:lpstr>
      <vt:lpstr>Genesis</vt:lpstr>
      <vt:lpstr>Document</vt:lpstr>
      <vt:lpstr> </vt:lpstr>
      <vt:lpstr>These materials are released under a CC-BY License </vt:lpstr>
      <vt:lpstr>Workflows and Provenance</vt:lpstr>
      <vt:lpstr> </vt:lpstr>
      <vt:lpstr>Workflows</vt:lpstr>
      <vt:lpstr>Programs as Black Boxes: Functions with Inputs, Outputs, and Parameters</vt:lpstr>
      <vt:lpstr>Composing Functions</vt:lpstr>
      <vt:lpstr>A Workflow  is a Composition of Functions</vt:lpstr>
      <vt:lpstr>“Workflow” Is a Common Term to Denote Organized Activities</vt:lpstr>
      <vt:lpstr>Many Meanings of Workflow</vt:lpstr>
      <vt:lpstr>2. Computational Workflows</vt:lpstr>
      <vt:lpstr>Computational Workflows</vt:lpstr>
      <vt:lpstr>Not a Computational Workflow</vt:lpstr>
      <vt:lpstr>Workflow Component</vt:lpstr>
      <vt:lpstr>Example: Document Similarity</vt:lpstr>
      <vt:lpstr>CLASS EXERCISE: Sketch a Workflow</vt:lpstr>
      <vt:lpstr>CLASS EXERCISE: Sketch a Workflow</vt:lpstr>
      <vt:lpstr>3. Benefits of Using Computational Workflows</vt:lpstr>
      <vt:lpstr>Benefits of Using Workflows</vt:lpstr>
      <vt:lpstr>Simple Programming Paradigm</vt:lpstr>
      <vt:lpstr>Modular Assembly</vt:lpstr>
      <vt:lpstr>Composing Heterogeneous Code</vt:lpstr>
      <vt:lpstr>Describing a Computation at Different Levels of Abstraction</vt:lpstr>
      <vt:lpstr>Include Data Preparation Steps</vt:lpstr>
      <vt:lpstr>Include Data Visualization Steps</vt:lpstr>
      <vt:lpstr>Intermediate Data Visualization Steps</vt:lpstr>
      <vt:lpstr>Documenting How Results Are Obtained: Provenance</vt:lpstr>
      <vt:lpstr>Execution Records (Provenance) vs General Method (Workflow)</vt:lpstr>
      <vt:lpstr>Automatic Processing of Multiple Inputs</vt:lpstr>
      <vt:lpstr>Large-Scale Data Processing</vt:lpstr>
      <vt:lpstr>Facilitate Communication Across Data Science Expertise Areas</vt:lpstr>
      <vt:lpstr>ICU Patient Clustering  [Marlin et al IHI’12; Kale et al ‘13]</vt:lpstr>
      <vt:lpstr>ICU Patient Clustering  [Marlin et al IHI’12; Kale et al ‘13]</vt:lpstr>
      <vt:lpstr>RECAP: Benefits of Using Workflows</vt:lpstr>
      <vt:lpstr>4. Workflow Systems</vt:lpstr>
      <vt:lpstr>WINGS http://www.wings-workflows.org</vt:lpstr>
      <vt:lpstr>Taverna </vt:lpstr>
      <vt:lpstr>Kepler  http://www.kepler-project.org</vt:lpstr>
      <vt:lpstr>Workflow Systems</vt:lpstr>
      <vt:lpstr>A Popular Alternative: Electronic Lab Notebooks</vt:lpstr>
      <vt:lpstr>PowerPoint Presentation</vt:lpstr>
      <vt:lpstr>Developing Workflows: How to Sketch a Workflow</vt:lpstr>
      <vt:lpstr>From a Workflow Sketch to a Formal Workflow</vt:lpstr>
      <vt:lpstr> </vt:lpstr>
      <vt:lpstr>Provenance</vt:lpstr>
      <vt:lpstr>The Many Meanings of Provenance</vt:lpstr>
      <vt:lpstr>Defining Provenance</vt:lpstr>
      <vt:lpstr>The Three Pillars of Provenance</vt:lpstr>
      <vt:lpstr>1) Provenance as Process (Computing Steps, Actions, etc)</vt:lpstr>
      <vt:lpstr>2) Provenance as Resources (Documents, Data, etc)</vt:lpstr>
      <vt:lpstr>3) Provenance as Attribution (People, institutions, etc)</vt:lpstr>
      <vt:lpstr>Defining Provenance</vt:lpstr>
      <vt:lpstr>Data  Provenance</vt:lpstr>
      <vt:lpstr>Data Provenance</vt:lpstr>
      <vt:lpstr>Provenance of Data Collection</vt:lpstr>
      <vt:lpstr>Representing Provenance</vt:lpstr>
      <vt:lpstr>A Classic Provenance Representation:   The Dublin Core</vt:lpstr>
      <vt:lpstr>A Widely-Used Provenance Representation: The W3C  PROV Standard</vt:lpstr>
      <vt:lpstr>A Classic Provenance Representation:   The Dublin Core</vt:lpstr>
      <vt:lpstr>A Widely-Used Provenance Representation: PROV</vt:lpstr>
      <vt:lpstr>Provenance Scenario Overview</vt:lpstr>
      <vt:lpstr>PROV Scenario (I): Entities</vt:lpstr>
      <vt:lpstr>PROV Scenario (II): Activities</vt:lpstr>
      <vt:lpstr>PROV Scenario (III): Use and Generation</vt:lpstr>
      <vt:lpstr>PROV Scenario (IV): Agents</vt:lpstr>
      <vt:lpstr>PROV Scenario (V): Revision and Derivation</vt:lpstr>
      <vt:lpstr>Derivation as a Direct Link Between Entities</vt:lpstr>
      <vt:lpstr>PROV Scenario (VI): Plans</vt:lpstr>
      <vt:lpstr>Workflow Provenance In PROV</vt:lpstr>
      <vt:lpstr>CLASS EXERCISE: Representing Provenance</vt:lpstr>
      <vt:lpstr>Provenance  in Scientific Articles</vt:lpstr>
      <vt:lpstr>Methods Described in Text Are Incomplete</vt:lpstr>
      <vt:lpstr>Methods Described in Text Are Ambiguous</vt:lpstr>
      <vt:lpstr>What the Paper Says Versus What the Actual Software Does (from [Garijo et al 2013])</vt:lpstr>
      <vt:lpstr>Provenance in Scientific Articles</vt:lpstr>
      <vt:lpstr>PowerPoint Presentation</vt:lpstr>
      <vt:lpstr>PowerPoint Presentation</vt:lpstr>
      <vt:lpstr>PowerPoint Presentation</vt:lpstr>
      <vt:lpstr>PowerPoint Presentation</vt:lpstr>
      <vt:lpstr>Reproducibility through Provenance Recording</vt:lpstr>
      <vt:lpstr>CLASS EXERCISE: Repeatability, Replication, Reproducibility, Reuse</vt:lpstr>
      <vt:lpstr>CLASS EXERCISE: Repeatability, Replication, Reproducibility, Reuse</vt:lpstr>
      <vt:lpstr>What to Show in a Paper</vt:lpstr>
      <vt:lpstr>Today’s Topics</vt:lpstr>
      <vt:lpstr> </vt:lpstr>
      <vt:lpstr>The WINGS Workflow System</vt:lpstr>
      <vt:lpstr>Run Workflows: Specifying Input Data</vt:lpstr>
      <vt:lpstr>Run Workflows: Selecting a Workflow to Run</vt:lpstr>
      <vt:lpstr>Access Results</vt:lpstr>
      <vt:lpstr>Manage Data: Browsing Data and Metadata</vt:lpstr>
      <vt:lpstr>Manage Data: Uploading Files</vt:lpstr>
      <vt:lpstr>Manage Domains</vt:lpstr>
      <vt:lpstr>Manage Components: Browsing Components</vt:lpstr>
      <vt:lpstr>Edit Workflows</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Yolanda Gil</dc:creator>
  <cp:lastModifiedBy>Microsoft Office User</cp:lastModifiedBy>
  <cp:revision>232</cp:revision>
  <cp:lastPrinted>2016-01-14T08:08:30Z</cp:lastPrinted>
  <dcterms:created xsi:type="dcterms:W3CDTF">2015-06-10T16:51:26Z</dcterms:created>
  <dcterms:modified xsi:type="dcterms:W3CDTF">2017-07-19T06:46:19Z</dcterms:modified>
</cp:coreProperties>
</file>